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30275213" cy="4276725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3443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5255"/>
    <p:restoredTop sz="96192"/>
  </p:normalViewPr>
  <p:slideViewPr>
    <p:cSldViewPr snapToGrid="0" snapToObjects="1">
      <p:cViewPr>
        <p:scale>
          <a:sx n="23" d="100"/>
          <a:sy n="23" d="100"/>
        </p:scale>
        <p:origin x="1688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70641" y="6999180"/>
            <a:ext cx="25733931" cy="14889339"/>
          </a:xfrm>
        </p:spPr>
        <p:txBody>
          <a:bodyPr anchor="b"/>
          <a:lstStyle>
            <a:lvl1pPr algn="ctr">
              <a:defRPr sz="19865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84402" y="22462709"/>
            <a:ext cx="22706410" cy="10325516"/>
          </a:xfrm>
        </p:spPr>
        <p:txBody>
          <a:bodyPr/>
          <a:lstStyle>
            <a:lvl1pPr marL="0" indent="0" algn="ctr">
              <a:buNone/>
              <a:defRPr sz="7946"/>
            </a:lvl1pPr>
            <a:lvl2pPr marL="1513743" indent="0" algn="ctr">
              <a:buNone/>
              <a:defRPr sz="6622"/>
            </a:lvl2pPr>
            <a:lvl3pPr marL="3027487" indent="0" algn="ctr">
              <a:buNone/>
              <a:defRPr sz="5960"/>
            </a:lvl3pPr>
            <a:lvl4pPr marL="4541230" indent="0" algn="ctr">
              <a:buNone/>
              <a:defRPr sz="5297"/>
            </a:lvl4pPr>
            <a:lvl5pPr marL="6054974" indent="0" algn="ctr">
              <a:buNone/>
              <a:defRPr sz="5297"/>
            </a:lvl5pPr>
            <a:lvl6pPr marL="7568717" indent="0" algn="ctr">
              <a:buNone/>
              <a:defRPr sz="5297"/>
            </a:lvl6pPr>
            <a:lvl7pPr marL="9082461" indent="0" algn="ctr">
              <a:buNone/>
              <a:defRPr sz="5297"/>
            </a:lvl7pPr>
            <a:lvl8pPr marL="10596204" indent="0" algn="ctr">
              <a:buNone/>
              <a:defRPr sz="5297"/>
            </a:lvl8pPr>
            <a:lvl9pPr marL="12109948" indent="0" algn="ctr">
              <a:buNone/>
              <a:defRPr sz="5297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F840A-7996-B649-9AE5-5292C3D71FAB}" type="datetimeFigureOut">
              <a:rPr lang="en-US" smtClean="0"/>
              <a:t>5/11/23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4FFE4-4B49-5B43-9173-C423AD08D3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60388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F840A-7996-B649-9AE5-5292C3D71FAB}" type="datetimeFigureOut">
              <a:rPr lang="en-US" smtClean="0"/>
              <a:t>5/11/23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4FFE4-4B49-5B43-9173-C423AD08D3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98765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665701" y="2276960"/>
            <a:ext cx="6528093" cy="3624326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081423" y="2276960"/>
            <a:ext cx="19205838" cy="3624326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F840A-7996-B649-9AE5-5292C3D71FAB}" type="datetimeFigureOut">
              <a:rPr lang="en-US" smtClean="0"/>
              <a:t>5/11/23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4FFE4-4B49-5B43-9173-C423AD08D3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348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F840A-7996-B649-9AE5-5292C3D71FAB}" type="datetimeFigureOut">
              <a:rPr lang="en-US" smtClean="0"/>
              <a:t>5/11/23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4FFE4-4B49-5B43-9173-C423AD08D3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84161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65654" y="10662125"/>
            <a:ext cx="26112371" cy="17789985"/>
          </a:xfrm>
        </p:spPr>
        <p:txBody>
          <a:bodyPr anchor="b"/>
          <a:lstStyle>
            <a:lvl1pPr>
              <a:defRPr sz="19865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65654" y="28620410"/>
            <a:ext cx="26112371" cy="9355333"/>
          </a:xfrm>
        </p:spPr>
        <p:txBody>
          <a:bodyPr/>
          <a:lstStyle>
            <a:lvl1pPr marL="0" indent="0">
              <a:buNone/>
              <a:defRPr sz="7946">
                <a:solidFill>
                  <a:schemeClr val="tx1"/>
                </a:solidFill>
              </a:defRPr>
            </a:lvl1pPr>
            <a:lvl2pPr marL="1513743" indent="0">
              <a:buNone/>
              <a:defRPr sz="6622">
                <a:solidFill>
                  <a:schemeClr val="tx1">
                    <a:tint val="75000"/>
                  </a:schemeClr>
                </a:solidFill>
              </a:defRPr>
            </a:lvl2pPr>
            <a:lvl3pPr marL="3027487" indent="0">
              <a:buNone/>
              <a:defRPr sz="5960">
                <a:solidFill>
                  <a:schemeClr val="tx1">
                    <a:tint val="75000"/>
                  </a:schemeClr>
                </a:solidFill>
              </a:defRPr>
            </a:lvl3pPr>
            <a:lvl4pPr marL="4541230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4pPr>
            <a:lvl5pPr marL="6054974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5pPr>
            <a:lvl6pPr marL="7568717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6pPr>
            <a:lvl7pPr marL="9082461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7pPr>
            <a:lvl8pPr marL="10596204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8pPr>
            <a:lvl9pPr marL="12109948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F840A-7996-B649-9AE5-5292C3D71FAB}" type="datetimeFigureOut">
              <a:rPr lang="en-US" smtClean="0"/>
              <a:t>5/11/23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4FFE4-4B49-5B43-9173-C423AD08D3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80382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81421" y="11384800"/>
            <a:ext cx="12866966" cy="27135427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326826" y="11384800"/>
            <a:ext cx="12866966" cy="27135427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F840A-7996-B649-9AE5-5292C3D71FAB}" type="datetimeFigureOut">
              <a:rPr lang="en-US" smtClean="0"/>
              <a:t>5/11/23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4FFE4-4B49-5B43-9173-C423AD08D3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2604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276970"/>
            <a:ext cx="26112371" cy="8266358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5368" y="10483919"/>
            <a:ext cx="12807832" cy="5138007"/>
          </a:xfrm>
        </p:spPr>
        <p:txBody>
          <a:bodyPr anchor="b"/>
          <a:lstStyle>
            <a:lvl1pPr marL="0" indent="0">
              <a:buNone/>
              <a:defRPr sz="7946" b="1"/>
            </a:lvl1pPr>
            <a:lvl2pPr marL="1513743" indent="0">
              <a:buNone/>
              <a:defRPr sz="6622" b="1"/>
            </a:lvl2pPr>
            <a:lvl3pPr marL="3027487" indent="0">
              <a:buNone/>
              <a:defRPr sz="5960" b="1"/>
            </a:lvl3pPr>
            <a:lvl4pPr marL="4541230" indent="0">
              <a:buNone/>
              <a:defRPr sz="5297" b="1"/>
            </a:lvl4pPr>
            <a:lvl5pPr marL="6054974" indent="0">
              <a:buNone/>
              <a:defRPr sz="5297" b="1"/>
            </a:lvl5pPr>
            <a:lvl6pPr marL="7568717" indent="0">
              <a:buNone/>
              <a:defRPr sz="5297" b="1"/>
            </a:lvl6pPr>
            <a:lvl7pPr marL="9082461" indent="0">
              <a:buNone/>
              <a:defRPr sz="5297" b="1"/>
            </a:lvl7pPr>
            <a:lvl8pPr marL="10596204" indent="0">
              <a:buNone/>
              <a:defRPr sz="5297" b="1"/>
            </a:lvl8pPr>
            <a:lvl9pPr marL="12109948" indent="0">
              <a:buNone/>
              <a:defRPr sz="5297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85368" y="15621926"/>
            <a:ext cx="12807832" cy="2297750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326828" y="10483919"/>
            <a:ext cx="12870909" cy="5138007"/>
          </a:xfrm>
        </p:spPr>
        <p:txBody>
          <a:bodyPr anchor="b"/>
          <a:lstStyle>
            <a:lvl1pPr marL="0" indent="0">
              <a:buNone/>
              <a:defRPr sz="7946" b="1"/>
            </a:lvl1pPr>
            <a:lvl2pPr marL="1513743" indent="0">
              <a:buNone/>
              <a:defRPr sz="6622" b="1"/>
            </a:lvl2pPr>
            <a:lvl3pPr marL="3027487" indent="0">
              <a:buNone/>
              <a:defRPr sz="5960" b="1"/>
            </a:lvl3pPr>
            <a:lvl4pPr marL="4541230" indent="0">
              <a:buNone/>
              <a:defRPr sz="5297" b="1"/>
            </a:lvl4pPr>
            <a:lvl5pPr marL="6054974" indent="0">
              <a:buNone/>
              <a:defRPr sz="5297" b="1"/>
            </a:lvl5pPr>
            <a:lvl6pPr marL="7568717" indent="0">
              <a:buNone/>
              <a:defRPr sz="5297" b="1"/>
            </a:lvl6pPr>
            <a:lvl7pPr marL="9082461" indent="0">
              <a:buNone/>
              <a:defRPr sz="5297" b="1"/>
            </a:lvl7pPr>
            <a:lvl8pPr marL="10596204" indent="0">
              <a:buNone/>
              <a:defRPr sz="5297" b="1"/>
            </a:lvl8pPr>
            <a:lvl9pPr marL="12109948" indent="0">
              <a:buNone/>
              <a:defRPr sz="5297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326828" y="15621926"/>
            <a:ext cx="12870909" cy="2297750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F840A-7996-B649-9AE5-5292C3D71FAB}" type="datetimeFigureOut">
              <a:rPr lang="en-US" smtClean="0"/>
              <a:t>5/11/23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4FFE4-4B49-5B43-9173-C423AD08D3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82544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F840A-7996-B649-9AE5-5292C3D71FAB}" type="datetimeFigureOut">
              <a:rPr lang="en-US" smtClean="0"/>
              <a:t>5/11/23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4FFE4-4B49-5B43-9173-C423AD08D3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83321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F840A-7996-B649-9AE5-5292C3D71FAB}" type="datetimeFigureOut">
              <a:rPr lang="en-US" smtClean="0"/>
              <a:t>5/11/23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4FFE4-4B49-5B43-9173-C423AD08D3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29774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851150"/>
            <a:ext cx="9764544" cy="9979025"/>
          </a:xfrm>
        </p:spPr>
        <p:txBody>
          <a:bodyPr anchor="b"/>
          <a:lstStyle>
            <a:lvl1pPr>
              <a:defRPr sz="10595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70909" y="6157701"/>
            <a:ext cx="15326827" cy="30392467"/>
          </a:xfrm>
        </p:spPr>
        <p:txBody>
          <a:bodyPr/>
          <a:lstStyle>
            <a:lvl1pPr>
              <a:defRPr sz="10595"/>
            </a:lvl1pPr>
            <a:lvl2pPr>
              <a:defRPr sz="9271"/>
            </a:lvl2pPr>
            <a:lvl3pPr>
              <a:defRPr sz="7946"/>
            </a:lvl3pPr>
            <a:lvl4pPr>
              <a:defRPr sz="6622"/>
            </a:lvl4pPr>
            <a:lvl5pPr>
              <a:defRPr sz="6622"/>
            </a:lvl5pPr>
            <a:lvl6pPr>
              <a:defRPr sz="6622"/>
            </a:lvl6pPr>
            <a:lvl7pPr>
              <a:defRPr sz="6622"/>
            </a:lvl7pPr>
            <a:lvl8pPr>
              <a:defRPr sz="6622"/>
            </a:lvl8pPr>
            <a:lvl9pPr>
              <a:defRPr sz="6622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5364" y="12830175"/>
            <a:ext cx="9764544" cy="23769486"/>
          </a:xfrm>
        </p:spPr>
        <p:txBody>
          <a:bodyPr/>
          <a:lstStyle>
            <a:lvl1pPr marL="0" indent="0">
              <a:buNone/>
              <a:defRPr sz="5297"/>
            </a:lvl1pPr>
            <a:lvl2pPr marL="1513743" indent="0">
              <a:buNone/>
              <a:defRPr sz="4635"/>
            </a:lvl2pPr>
            <a:lvl3pPr marL="3027487" indent="0">
              <a:buNone/>
              <a:defRPr sz="3973"/>
            </a:lvl3pPr>
            <a:lvl4pPr marL="4541230" indent="0">
              <a:buNone/>
              <a:defRPr sz="3311"/>
            </a:lvl4pPr>
            <a:lvl5pPr marL="6054974" indent="0">
              <a:buNone/>
              <a:defRPr sz="3311"/>
            </a:lvl5pPr>
            <a:lvl6pPr marL="7568717" indent="0">
              <a:buNone/>
              <a:defRPr sz="3311"/>
            </a:lvl6pPr>
            <a:lvl7pPr marL="9082461" indent="0">
              <a:buNone/>
              <a:defRPr sz="3311"/>
            </a:lvl7pPr>
            <a:lvl8pPr marL="10596204" indent="0">
              <a:buNone/>
              <a:defRPr sz="3311"/>
            </a:lvl8pPr>
            <a:lvl9pPr marL="12109948" indent="0">
              <a:buNone/>
              <a:defRPr sz="331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F840A-7996-B649-9AE5-5292C3D71FAB}" type="datetimeFigureOut">
              <a:rPr lang="en-US" smtClean="0"/>
              <a:t>5/11/23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4FFE4-4B49-5B43-9173-C423AD08D3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02136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851150"/>
            <a:ext cx="9764544" cy="9979025"/>
          </a:xfrm>
        </p:spPr>
        <p:txBody>
          <a:bodyPr anchor="b"/>
          <a:lstStyle>
            <a:lvl1pPr>
              <a:defRPr sz="10595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70909" y="6157701"/>
            <a:ext cx="15326827" cy="30392467"/>
          </a:xfrm>
        </p:spPr>
        <p:txBody>
          <a:bodyPr anchor="t"/>
          <a:lstStyle>
            <a:lvl1pPr marL="0" indent="0">
              <a:buNone/>
              <a:defRPr sz="10595"/>
            </a:lvl1pPr>
            <a:lvl2pPr marL="1513743" indent="0">
              <a:buNone/>
              <a:defRPr sz="9271"/>
            </a:lvl2pPr>
            <a:lvl3pPr marL="3027487" indent="0">
              <a:buNone/>
              <a:defRPr sz="7946"/>
            </a:lvl3pPr>
            <a:lvl4pPr marL="4541230" indent="0">
              <a:buNone/>
              <a:defRPr sz="6622"/>
            </a:lvl4pPr>
            <a:lvl5pPr marL="6054974" indent="0">
              <a:buNone/>
              <a:defRPr sz="6622"/>
            </a:lvl5pPr>
            <a:lvl6pPr marL="7568717" indent="0">
              <a:buNone/>
              <a:defRPr sz="6622"/>
            </a:lvl6pPr>
            <a:lvl7pPr marL="9082461" indent="0">
              <a:buNone/>
              <a:defRPr sz="6622"/>
            </a:lvl7pPr>
            <a:lvl8pPr marL="10596204" indent="0">
              <a:buNone/>
              <a:defRPr sz="6622"/>
            </a:lvl8pPr>
            <a:lvl9pPr marL="12109948" indent="0">
              <a:buNone/>
              <a:defRPr sz="6622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5364" y="12830175"/>
            <a:ext cx="9764544" cy="23769486"/>
          </a:xfrm>
        </p:spPr>
        <p:txBody>
          <a:bodyPr/>
          <a:lstStyle>
            <a:lvl1pPr marL="0" indent="0">
              <a:buNone/>
              <a:defRPr sz="5297"/>
            </a:lvl1pPr>
            <a:lvl2pPr marL="1513743" indent="0">
              <a:buNone/>
              <a:defRPr sz="4635"/>
            </a:lvl2pPr>
            <a:lvl3pPr marL="3027487" indent="0">
              <a:buNone/>
              <a:defRPr sz="3973"/>
            </a:lvl3pPr>
            <a:lvl4pPr marL="4541230" indent="0">
              <a:buNone/>
              <a:defRPr sz="3311"/>
            </a:lvl4pPr>
            <a:lvl5pPr marL="6054974" indent="0">
              <a:buNone/>
              <a:defRPr sz="3311"/>
            </a:lvl5pPr>
            <a:lvl6pPr marL="7568717" indent="0">
              <a:buNone/>
              <a:defRPr sz="3311"/>
            </a:lvl6pPr>
            <a:lvl7pPr marL="9082461" indent="0">
              <a:buNone/>
              <a:defRPr sz="3311"/>
            </a:lvl7pPr>
            <a:lvl8pPr marL="10596204" indent="0">
              <a:buNone/>
              <a:defRPr sz="3311"/>
            </a:lvl8pPr>
            <a:lvl9pPr marL="12109948" indent="0">
              <a:buNone/>
              <a:defRPr sz="331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F840A-7996-B649-9AE5-5292C3D71FAB}" type="datetimeFigureOut">
              <a:rPr lang="en-US" smtClean="0"/>
              <a:t>5/11/23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4FFE4-4B49-5B43-9173-C423AD08D3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11658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081421" y="2276970"/>
            <a:ext cx="26112371" cy="826635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1421" y="11384800"/>
            <a:ext cx="26112371" cy="271354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081421" y="39638914"/>
            <a:ext cx="6811923" cy="22769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DF840A-7996-B649-9AE5-5292C3D71FAB}" type="datetimeFigureOut">
              <a:rPr lang="en-US" smtClean="0"/>
              <a:t>5/11/23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028665" y="39638914"/>
            <a:ext cx="10217884" cy="22769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381869" y="39638914"/>
            <a:ext cx="6811923" cy="22769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F4FFE4-4B49-5B43-9173-C423AD08D3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51640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3027487" rtl="0" eaLnBrk="1" latinLnBrk="0" hangingPunct="1">
        <a:lnSpc>
          <a:spcPct val="90000"/>
        </a:lnSpc>
        <a:spcBef>
          <a:spcPct val="0"/>
        </a:spcBef>
        <a:buNone/>
        <a:defRPr sz="1456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56872" indent="-756872" algn="l" defTabSz="3027487" rtl="0" eaLnBrk="1" latinLnBrk="0" hangingPunct="1">
        <a:lnSpc>
          <a:spcPct val="90000"/>
        </a:lnSpc>
        <a:spcBef>
          <a:spcPts val="3311"/>
        </a:spcBef>
        <a:buFont typeface="Arial" panose="020B0604020202020204" pitchFamily="34" charset="0"/>
        <a:buChar char="•"/>
        <a:defRPr sz="9271" kern="1200">
          <a:solidFill>
            <a:schemeClr val="tx1"/>
          </a:solidFill>
          <a:latin typeface="+mn-lt"/>
          <a:ea typeface="+mn-ea"/>
          <a:cs typeface="+mn-cs"/>
        </a:defRPr>
      </a:lvl1pPr>
      <a:lvl2pPr marL="2270615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7946" kern="1200">
          <a:solidFill>
            <a:schemeClr val="tx1"/>
          </a:solidFill>
          <a:latin typeface="+mn-lt"/>
          <a:ea typeface="+mn-ea"/>
          <a:cs typeface="+mn-cs"/>
        </a:defRPr>
      </a:lvl2pPr>
      <a:lvl3pPr marL="3784359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6622" kern="1200">
          <a:solidFill>
            <a:schemeClr val="tx1"/>
          </a:solidFill>
          <a:latin typeface="+mn-lt"/>
          <a:ea typeface="+mn-ea"/>
          <a:cs typeface="+mn-cs"/>
        </a:defRPr>
      </a:lvl3pPr>
      <a:lvl4pPr marL="5298102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811846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8325589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839333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1353076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866820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1pPr>
      <a:lvl2pPr marL="1513743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2pPr>
      <a:lvl3pPr marL="3027487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3pPr>
      <a:lvl4pPr marL="4541230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054974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7568717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082461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0596204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109948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40">
            <a:extLst>
              <a:ext uri="{FF2B5EF4-FFF2-40B4-BE49-F238E27FC236}">
                <a16:creationId xmlns:a16="http://schemas.microsoft.com/office/drawing/2014/main" id="{4F55409E-7D34-D24F-AC03-40E1CE127B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5558" y="5463821"/>
            <a:ext cx="21684242" cy="1614634"/>
          </a:xfrm>
          <a:prstGeom prst="rect">
            <a:avLst/>
          </a:prstGeom>
          <a:noFill/>
          <a:ln>
            <a:noFill/>
          </a:ln>
          <a:effectLst/>
        </p:spPr>
        <p:txBody>
          <a:bodyPr lIns="258461" tIns="258461" rIns="258461" bIns="258461"/>
          <a:lstStyle>
            <a:lvl1pPr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GB" sz="4400" u="sng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D.Armstrong</a:t>
            </a:r>
            <a:r>
              <a:rPr lang="en-GB" sz="44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GB" sz="44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D.VanGijn</a:t>
            </a:r>
            <a:r>
              <a:rPr lang="en-GB" sz="44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GB" sz="44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J.Sloane</a:t>
            </a:r>
            <a:r>
              <a:rPr lang="en-GB" sz="44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GB" sz="44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B.Gurney</a:t>
            </a:r>
            <a:r>
              <a:rPr lang="en-GB" sz="44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GB" sz="44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C.Newlands</a:t>
            </a:r>
            <a:r>
              <a:rPr lang="en-GB" sz="44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en-GB" sz="44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Royal Surrey County Hospital NHS Foundation Trust </a:t>
            </a:r>
          </a:p>
        </p:txBody>
      </p:sp>
      <p:sp>
        <p:nvSpPr>
          <p:cNvPr id="5" name="Text Box 2">
            <a:extLst>
              <a:ext uri="{FF2B5EF4-FFF2-40B4-BE49-F238E27FC236}">
                <a16:creationId xmlns:a16="http://schemas.microsoft.com/office/drawing/2014/main" id="{97F71352-DFAC-E34B-877B-373A2EADC6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27295" y="2796654"/>
            <a:ext cx="27623343" cy="21191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tx1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382936" tIns="382936" rIns="382936" bIns="382936"/>
          <a:lstStyle>
            <a:lvl1pPr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AU" sz="5400" dirty="0">
                <a:solidFill>
                  <a:srgbClr val="D3443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Correlation between primary subsite and respective sentinel node location in head and neck melanoma- Identifying a predictable lymphatic drainage and reconstructive approach.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65B8409-F4A3-5D4D-A814-73AEDE387525}"/>
              </a:ext>
            </a:extLst>
          </p:cNvPr>
          <p:cNvSpPr txBox="1"/>
          <p:nvPr/>
        </p:nvSpPr>
        <p:spPr>
          <a:xfrm>
            <a:off x="278261" y="3402608"/>
            <a:ext cx="2949034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b="1" dirty="0">
                <a:solidFill>
                  <a:srgbClr val="D3453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Poster Number: P056</a:t>
            </a:r>
            <a:endParaRPr lang="en-GB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E93CBA8-0FFB-3D48-8B72-3D2D64719786}"/>
              </a:ext>
            </a:extLst>
          </p:cNvPr>
          <p:cNvSpPr/>
          <p:nvPr/>
        </p:nvSpPr>
        <p:spPr>
          <a:xfrm>
            <a:off x="0" y="2398854"/>
            <a:ext cx="30275213" cy="300490"/>
          </a:xfrm>
          <a:prstGeom prst="rect">
            <a:avLst/>
          </a:prstGeom>
          <a:solidFill>
            <a:srgbClr val="D34430"/>
          </a:solidFill>
          <a:ln>
            <a:solidFill>
              <a:srgbClr val="D3443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C2F2460-CEA2-5C46-A7FB-4915DFC803B2}"/>
              </a:ext>
            </a:extLst>
          </p:cNvPr>
          <p:cNvSpPr/>
          <p:nvPr/>
        </p:nvSpPr>
        <p:spPr>
          <a:xfrm>
            <a:off x="0" y="40995600"/>
            <a:ext cx="30275213" cy="1760760"/>
          </a:xfrm>
          <a:prstGeom prst="rect">
            <a:avLst/>
          </a:prstGeom>
          <a:solidFill>
            <a:srgbClr val="D34430"/>
          </a:solidFill>
          <a:ln>
            <a:solidFill>
              <a:srgbClr val="D3443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C23A7A47-9639-9147-806E-A3E8D6C45DF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7902" t="27544" r="7567" b="34868"/>
          <a:stretch/>
        </p:blipFill>
        <p:spPr>
          <a:xfrm>
            <a:off x="735461" y="63231"/>
            <a:ext cx="6456783" cy="2052735"/>
          </a:xfrm>
          <a:prstGeom prst="rect">
            <a:avLst/>
          </a:prstGeom>
        </p:spPr>
      </p:pic>
      <p:sp>
        <p:nvSpPr>
          <p:cNvPr id="16" name="Rectangle 15">
            <a:extLst>
              <a:ext uri="{FF2B5EF4-FFF2-40B4-BE49-F238E27FC236}">
                <a16:creationId xmlns:a16="http://schemas.microsoft.com/office/drawing/2014/main" id="{D664567E-9A26-D14A-9F1D-1417CAE2A34B}"/>
              </a:ext>
            </a:extLst>
          </p:cNvPr>
          <p:cNvSpPr/>
          <p:nvPr/>
        </p:nvSpPr>
        <p:spPr>
          <a:xfrm>
            <a:off x="-1" y="7078455"/>
            <a:ext cx="30275213" cy="300490"/>
          </a:xfrm>
          <a:prstGeom prst="rect">
            <a:avLst/>
          </a:prstGeom>
          <a:solidFill>
            <a:srgbClr val="D34430"/>
          </a:solidFill>
          <a:ln>
            <a:solidFill>
              <a:srgbClr val="D3443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Text Box 10">
            <a:extLst>
              <a:ext uri="{FF2B5EF4-FFF2-40B4-BE49-F238E27FC236}">
                <a16:creationId xmlns:a16="http://schemas.microsoft.com/office/drawing/2014/main" id="{3215ADEF-2531-914A-8CA7-2C67A8DA06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44706" y="7378731"/>
            <a:ext cx="27808518" cy="7352686"/>
          </a:xfrm>
          <a:prstGeom prst="rect">
            <a:avLst/>
          </a:prstGeom>
          <a:solidFill>
            <a:schemeClr val="bg1"/>
          </a:solidFill>
          <a:ln w="25400">
            <a:solidFill>
              <a:srgbClr val="494748"/>
            </a:solidFill>
            <a:miter lim="800000"/>
            <a:headEnd/>
            <a:tailEnd/>
          </a:ln>
          <a:effectLst/>
        </p:spPr>
        <p:txBody>
          <a:bodyPr lIns="375509" tIns="375509" rIns="375509" bIns="375509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50000"/>
              </a:spcBef>
            </a:pPr>
            <a:r>
              <a:rPr lang="en-GB" sz="5500" b="1" cap="all" dirty="0">
                <a:solidFill>
                  <a:srgbClr val="D3453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Introduction and AIMS</a:t>
            </a:r>
          </a:p>
          <a:p>
            <a:pPr>
              <a:spcBef>
                <a:spcPct val="50000"/>
              </a:spcBef>
            </a:pPr>
            <a:endParaRPr lang="en-GB" sz="1200" b="1" cap="all" dirty="0">
              <a:solidFill>
                <a:srgbClr val="D3453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85800" indent="-6858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GB" sz="4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The predictability of sentinel node biopsy (SNB) to stage and guide management in cutaneous head and neck melanoma (</a:t>
            </a:r>
            <a:r>
              <a:rPr lang="en-GB" sz="4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cHNM</a:t>
            </a:r>
            <a:r>
              <a:rPr lang="en-GB" sz="4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) is often questioned in the literature with 'challenges' compared with truncal/limb sites; including complex lymphatic drainage and potential need for multiple incision sites. </a:t>
            </a:r>
          </a:p>
          <a:p>
            <a:pPr marL="685800" indent="-6858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endParaRPr lang="en-GB" sz="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685800" indent="-6858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GB" sz="4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The authors demonstrate: (1) a predictability in lymphatic drainage in well-defined anatomical subsites and (2) reproducibility in the ability to combine the reconstruction of the primary defect with access to first echelon node(s).</a:t>
            </a:r>
          </a:p>
          <a:p>
            <a:pPr>
              <a:spcBef>
                <a:spcPct val="40000"/>
              </a:spcBef>
            </a:pPr>
            <a:r>
              <a:rPr lang="en-AU" sz="4800" dirty="0">
                <a:solidFill>
                  <a:srgbClr val="0022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281621D9-E0C3-0A42-811B-34A9714C6E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44706" y="14750603"/>
            <a:ext cx="15575899" cy="6229167"/>
          </a:xfrm>
          <a:prstGeom prst="rect">
            <a:avLst/>
          </a:prstGeom>
          <a:solidFill>
            <a:schemeClr val="bg1"/>
          </a:solidFill>
          <a:ln w="25400">
            <a:solidFill>
              <a:srgbClr val="494748"/>
            </a:solidFill>
          </a:ln>
          <a:effectLst/>
        </p:spPr>
        <p:txBody>
          <a:bodyPr lIns="375509" tIns="375509" rIns="375509" bIns="375509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98972" indent="-398972" defTabSz="952097" eaLnBrk="0" hangingPunct="0">
              <a:spcBef>
                <a:spcPct val="50000"/>
              </a:spcBef>
            </a:pPr>
            <a:r>
              <a:rPr lang="en-US" sz="5500" b="1" cap="all" dirty="0">
                <a:solidFill>
                  <a:srgbClr val="D3453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MATERIALS/Methods</a:t>
            </a:r>
          </a:p>
          <a:p>
            <a:pPr marL="398972" indent="-398972" defTabSz="952097" eaLnBrk="0" hangingPunct="0">
              <a:spcBef>
                <a:spcPct val="50000"/>
              </a:spcBef>
            </a:pPr>
            <a:endParaRPr lang="en-AU" sz="800" b="1" cap="all" dirty="0">
              <a:solidFill>
                <a:srgbClr val="D3453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85800" indent="-68580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GB" sz="4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Prospectively collected data on patients undergoing SNB for </a:t>
            </a:r>
            <a:r>
              <a:rPr lang="en-GB" sz="4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cHNM</a:t>
            </a:r>
            <a:r>
              <a:rPr lang="en-GB" sz="4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in a single institution over a nine-year period were reviewed. </a:t>
            </a:r>
          </a:p>
          <a:p>
            <a:pPr marL="685800" indent="-685800">
              <a:spcAft>
                <a:spcPts val="800"/>
              </a:spcAft>
              <a:buFont typeface="Arial" panose="020B0604020202020204" pitchFamily="34" charset="0"/>
              <a:buChar char="•"/>
            </a:pPr>
            <a:endParaRPr lang="en-GB" sz="8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685800" indent="-68580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GB" sz="4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109 patients were identified and correlation between primary subsite and respective sentinel node(s) location analysed. </a:t>
            </a:r>
          </a:p>
          <a:p>
            <a:pPr marL="685800" indent="-685800">
              <a:spcAft>
                <a:spcPts val="800"/>
              </a:spcAft>
              <a:buFont typeface="Arial" panose="020B0604020202020204" pitchFamily="34" charset="0"/>
              <a:buChar char="•"/>
            </a:pPr>
            <a:endParaRPr lang="en-GB" sz="8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691998" indent="-691998" defTabSz="952097" eaLnBrk="0" hangingPunct="0">
              <a:buFont typeface="Arial"/>
              <a:buChar char="•"/>
            </a:pPr>
            <a:endParaRPr lang="en-AU" sz="4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952097" eaLnBrk="0" hangingPunct="0"/>
            <a:endParaRPr lang="en-A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721BF2BE-E4C5-9545-868A-39BCFAF620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44706" y="20906202"/>
            <a:ext cx="15575899" cy="13841045"/>
          </a:xfrm>
          <a:prstGeom prst="rect">
            <a:avLst/>
          </a:prstGeom>
          <a:solidFill>
            <a:schemeClr val="bg1"/>
          </a:solidFill>
          <a:ln w="25400">
            <a:solidFill>
              <a:srgbClr val="494748"/>
            </a:solidFill>
            <a:miter lim="800000"/>
            <a:headEnd/>
            <a:tailEnd/>
          </a:ln>
          <a:effectLst/>
        </p:spPr>
        <p:txBody>
          <a:bodyPr lIns="375509" tIns="375509" rIns="375509" bIns="375509" numCol="1" spcCol="720685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52097" eaLnBrk="0" hangingPunct="0">
              <a:spcBef>
                <a:spcPct val="50000"/>
              </a:spcBef>
            </a:pPr>
            <a:r>
              <a:rPr lang="en-US" sz="5500" b="1" cap="all" dirty="0">
                <a:solidFill>
                  <a:srgbClr val="D3453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Statistical FINDINGS</a:t>
            </a:r>
          </a:p>
          <a:p>
            <a:pPr marL="685800" indent="-685800" defTabSz="952097" eaLnBrk="0" hangingPunct="0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GB" sz="4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The most commonly found primary lesion subsites were the cheek, pinna, scalp, temple, neck and forehead. </a:t>
            </a:r>
            <a:r>
              <a:rPr lang="en-GB" sz="4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Less fre</a:t>
            </a:r>
            <a:r>
              <a:rPr lang="en-GB" sz="4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quently encountered anatomical subsites in this cohort included the nose, eyebrow, shoulder, clavicle, post-auricular and lateral canthus. </a:t>
            </a:r>
          </a:p>
          <a:p>
            <a:pPr marL="171450" indent="-171450" defTabSz="952097" eaLnBrk="0" hangingPunct="0">
              <a:spcBef>
                <a:spcPct val="50000"/>
              </a:spcBef>
              <a:buFont typeface="Arial" panose="020B0604020202020204" pitchFamily="34" charset="0"/>
              <a:buChar char="•"/>
            </a:pPr>
            <a:endParaRPr lang="en-GB" sz="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685800" indent="-685800" defTabSz="952097" eaLnBrk="0" hangingPunct="0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GB" sz="4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The cheek, pinna, scalp and temple </a:t>
            </a:r>
            <a:r>
              <a:rPr lang="en-GB" sz="4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frequently </a:t>
            </a:r>
            <a:r>
              <a:rPr lang="en-GB" sz="4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localised to sentinel nodes in the parotid and level II. Neck and forehead subsites frequently localised to sentinel nodes in level II and parotid/temple regions respectivel</a:t>
            </a:r>
            <a:r>
              <a:rPr lang="en-GB" sz="4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y. </a:t>
            </a:r>
            <a:endParaRPr lang="en-GB" sz="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685800" indent="-685800" defTabSz="952097" eaLnBrk="0" hangingPunct="0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GB" sz="4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SNB access and primary site reconstruction can be simultaneously achieved by advancement and pedicle flap designs or harvesting full thickness skin grafts overlying nodal harvest sites.</a:t>
            </a:r>
          </a:p>
          <a:p>
            <a:pPr marL="685800" indent="-685800" defTabSz="952097" eaLnBrk="0" hangingPunct="0">
              <a:spcBef>
                <a:spcPct val="50000"/>
              </a:spcBef>
              <a:buFont typeface="Arial" panose="020B0604020202020204" pitchFamily="34" charset="0"/>
              <a:buChar char="•"/>
            </a:pPr>
            <a:endParaRPr lang="en-US" sz="5500" b="1" cap="all" dirty="0">
              <a:solidFill>
                <a:srgbClr val="D3453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85800" indent="-685800" defTabSz="952097" eaLnBrk="0" hangingPunct="0">
              <a:spcBef>
                <a:spcPct val="50000"/>
              </a:spcBef>
              <a:buFont typeface="Arial" panose="020B0604020202020204" pitchFamily="34" charset="0"/>
              <a:buChar char="•"/>
            </a:pPr>
            <a:endParaRPr lang="en-US" sz="5500" b="1" cap="all" dirty="0">
              <a:solidFill>
                <a:srgbClr val="D3453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80DF780D-C636-B04F-8BD4-815F1DFA12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920606" y="14731417"/>
            <a:ext cx="12232618" cy="23707985"/>
          </a:xfrm>
          <a:prstGeom prst="rect">
            <a:avLst/>
          </a:prstGeom>
          <a:solidFill>
            <a:schemeClr val="bg1"/>
          </a:solidFill>
          <a:ln w="25400">
            <a:solidFill>
              <a:srgbClr val="494748"/>
            </a:solidFill>
          </a:ln>
          <a:effectLst/>
        </p:spPr>
        <p:txBody>
          <a:bodyPr lIns="375509" tIns="375509" rIns="375509" bIns="375509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52097" eaLnBrk="0" hangingPunct="0"/>
            <a:r>
              <a:rPr lang="en-US" sz="5500" b="1" cap="all" dirty="0">
                <a:solidFill>
                  <a:srgbClr val="D3453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Results/STATISTICS</a:t>
            </a:r>
          </a:p>
          <a:p>
            <a:pPr defTabSz="952097" eaLnBrk="0" hangingPunct="0"/>
            <a:endParaRPr lang="en-US" sz="5500" b="1" cap="all" dirty="0">
              <a:solidFill>
                <a:srgbClr val="D3453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t"/>
            <a:endParaRPr lang="en-GB" sz="6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2" name="Table 32">
            <a:extLst>
              <a:ext uri="{FF2B5EF4-FFF2-40B4-BE49-F238E27FC236}">
                <a16:creationId xmlns:a16="http://schemas.microsoft.com/office/drawing/2014/main" id="{7E017C7C-7C47-884C-B1E9-5D14E1A082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8613366"/>
              </p:ext>
            </p:extLst>
          </p:nvPr>
        </p:nvGraphicFramePr>
        <p:xfrm>
          <a:off x="17143323" y="16045285"/>
          <a:ext cx="11787184" cy="2209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28017">
                  <a:extLst>
                    <a:ext uri="{9D8B030D-6E8A-4147-A177-3AD203B41FA5}">
                      <a16:colId xmlns:a16="http://schemas.microsoft.com/office/drawing/2014/main" val="3994687300"/>
                    </a:ext>
                  </a:extLst>
                </a:gridCol>
                <a:gridCol w="2958353">
                  <a:extLst>
                    <a:ext uri="{9D8B030D-6E8A-4147-A177-3AD203B41FA5}">
                      <a16:colId xmlns:a16="http://schemas.microsoft.com/office/drawing/2014/main" val="2452786894"/>
                    </a:ext>
                  </a:extLst>
                </a:gridCol>
                <a:gridCol w="1696854">
                  <a:extLst>
                    <a:ext uri="{9D8B030D-6E8A-4147-A177-3AD203B41FA5}">
                      <a16:colId xmlns:a16="http://schemas.microsoft.com/office/drawing/2014/main" val="2249757572"/>
                    </a:ext>
                  </a:extLst>
                </a:gridCol>
                <a:gridCol w="4803960">
                  <a:extLst>
                    <a:ext uri="{9D8B030D-6E8A-4147-A177-3AD203B41FA5}">
                      <a16:colId xmlns:a16="http://schemas.microsoft.com/office/drawing/2014/main" val="56755916"/>
                    </a:ext>
                  </a:extLst>
                </a:gridCol>
              </a:tblGrid>
              <a:tr h="2770845">
                <a:tc>
                  <a:txBody>
                    <a:bodyPr/>
                    <a:lstStyle/>
                    <a:p>
                      <a:pPr algn="ctr"/>
                      <a:r>
                        <a:rPr lang="en-US" sz="4400" dirty="0"/>
                        <a:t>Primary lesion subsite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dirty="0"/>
                        <a:t>Percentage of overall cohort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dirty="0"/>
                        <a:t>Total Nodes</a:t>
                      </a:r>
                    </a:p>
                    <a:p>
                      <a:pPr algn="ctr"/>
                      <a:endParaRPr lang="en-US" sz="4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dirty="0"/>
                        <a:t>Location and number of corresponding nodes (N)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07951474"/>
                  </a:ext>
                </a:extLst>
              </a:tr>
              <a:tr h="3440718">
                <a:tc>
                  <a:txBody>
                    <a:bodyPr/>
                    <a:lstStyle/>
                    <a:p>
                      <a:pPr algn="ctr"/>
                      <a:r>
                        <a:rPr lang="en-US" sz="4400" dirty="0"/>
                        <a:t>Cheek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dirty="0"/>
                        <a:t>18.3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dirty="0"/>
                        <a:t>62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dirty="0"/>
                        <a:t> Parotid (N=20)</a:t>
                      </a:r>
                    </a:p>
                    <a:p>
                      <a:pPr algn="ctr"/>
                      <a:r>
                        <a:rPr lang="en-US" sz="4400" dirty="0"/>
                        <a:t>Level I (N= 8)</a:t>
                      </a:r>
                    </a:p>
                    <a:p>
                      <a:pPr algn="ctr"/>
                      <a:r>
                        <a:rPr lang="en-US" sz="4400" dirty="0"/>
                        <a:t>Level II (N=27)</a:t>
                      </a:r>
                    </a:p>
                    <a:p>
                      <a:pPr algn="ctr"/>
                      <a:r>
                        <a:rPr lang="en-US" sz="4400" dirty="0"/>
                        <a:t>Level III (N=1)</a:t>
                      </a:r>
                    </a:p>
                    <a:p>
                      <a:pPr algn="ctr"/>
                      <a:r>
                        <a:rPr lang="en-US" sz="4400" dirty="0"/>
                        <a:t>Level V  (N=6)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580994"/>
                  </a:ext>
                </a:extLst>
              </a:tr>
              <a:tr h="3440718">
                <a:tc>
                  <a:txBody>
                    <a:bodyPr/>
                    <a:lstStyle/>
                    <a:p>
                      <a:pPr algn="ctr"/>
                      <a:r>
                        <a:rPr lang="en-US" sz="4400" dirty="0"/>
                        <a:t>Pinna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dirty="0"/>
                        <a:t>13.8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dirty="0"/>
                        <a:t>55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dirty="0"/>
                        <a:t>Parotid (N=24)</a:t>
                      </a:r>
                    </a:p>
                    <a:p>
                      <a:pPr algn="ctr"/>
                      <a:r>
                        <a:rPr lang="en-US" sz="4400" dirty="0"/>
                        <a:t>Post-auricular (N=3)</a:t>
                      </a:r>
                    </a:p>
                    <a:p>
                      <a:pPr algn="ctr"/>
                      <a:r>
                        <a:rPr lang="en-US" sz="4400" dirty="0"/>
                        <a:t>Level II (N=26)</a:t>
                      </a:r>
                    </a:p>
                    <a:p>
                      <a:pPr algn="ctr"/>
                      <a:r>
                        <a:rPr lang="en-US" sz="4400" dirty="0"/>
                        <a:t>Level III (N=1)</a:t>
                      </a:r>
                    </a:p>
                    <a:p>
                      <a:pPr algn="ctr"/>
                      <a:r>
                        <a:rPr lang="en-US" sz="4400" dirty="0"/>
                        <a:t>Level V (N=1) 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22761886"/>
                  </a:ext>
                </a:extLst>
              </a:tr>
              <a:tr h="3980787">
                <a:tc>
                  <a:txBody>
                    <a:bodyPr/>
                    <a:lstStyle/>
                    <a:p>
                      <a:pPr algn="ctr"/>
                      <a:r>
                        <a:rPr lang="en-US" sz="4400" dirty="0"/>
                        <a:t>Scalp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dirty="0"/>
                        <a:t>9.2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dirty="0"/>
                        <a:t>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dirty="0"/>
                        <a:t>Parotid (N=8)</a:t>
                      </a:r>
                    </a:p>
                    <a:p>
                      <a:pPr algn="ctr"/>
                      <a:r>
                        <a:rPr lang="en-US" sz="4400" dirty="0"/>
                        <a:t>Post-auricular (N=1)</a:t>
                      </a:r>
                    </a:p>
                    <a:p>
                      <a:pPr algn="ctr"/>
                      <a:r>
                        <a:rPr lang="en-US" sz="4400" dirty="0"/>
                        <a:t>Occipital (N=4)</a:t>
                      </a:r>
                    </a:p>
                    <a:p>
                      <a:pPr algn="ctr"/>
                      <a:r>
                        <a:rPr lang="en-US" sz="4400" dirty="0"/>
                        <a:t>Temple (N=2)</a:t>
                      </a:r>
                    </a:p>
                    <a:p>
                      <a:pPr algn="ctr"/>
                      <a:r>
                        <a:rPr lang="en-US" sz="4400" dirty="0"/>
                        <a:t>Level II (N=11)</a:t>
                      </a:r>
                    </a:p>
                    <a:p>
                      <a:pPr algn="ctr"/>
                      <a:r>
                        <a:rPr lang="en-US" sz="4400" dirty="0"/>
                        <a:t>Level V (N=4)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0929096"/>
                  </a:ext>
                </a:extLst>
              </a:tr>
              <a:tr h="1431095">
                <a:tc>
                  <a:txBody>
                    <a:bodyPr/>
                    <a:lstStyle/>
                    <a:p>
                      <a:pPr algn="ctr"/>
                      <a:r>
                        <a:rPr lang="en-US" sz="4400" dirty="0"/>
                        <a:t>Temple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dirty="0"/>
                        <a:t>7.3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dirty="0"/>
                        <a:t>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dirty="0"/>
                        <a:t>Parotid (N=16)</a:t>
                      </a:r>
                    </a:p>
                    <a:p>
                      <a:pPr algn="ctr"/>
                      <a:r>
                        <a:rPr lang="en-US" sz="4400" dirty="0"/>
                        <a:t>Level II (N=6)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6876572"/>
                  </a:ext>
                </a:extLst>
              </a:tr>
              <a:tr h="3440718">
                <a:tc>
                  <a:txBody>
                    <a:bodyPr/>
                    <a:lstStyle/>
                    <a:p>
                      <a:pPr algn="ctr"/>
                      <a:r>
                        <a:rPr lang="en-US" sz="4400" dirty="0"/>
                        <a:t>Neck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dirty="0"/>
                        <a:t>8.3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dirty="0"/>
                        <a:t>27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dirty="0"/>
                        <a:t>Parotid (N=3)</a:t>
                      </a:r>
                    </a:p>
                    <a:p>
                      <a:pPr algn="ctr"/>
                      <a:r>
                        <a:rPr lang="en-US" sz="4400" dirty="0"/>
                        <a:t>Level I (N=2)</a:t>
                      </a:r>
                    </a:p>
                    <a:p>
                      <a:pPr algn="ctr"/>
                      <a:r>
                        <a:rPr lang="en-US" sz="4400" dirty="0"/>
                        <a:t>Level II (N=17)</a:t>
                      </a:r>
                    </a:p>
                    <a:p>
                      <a:pPr algn="ctr"/>
                      <a:r>
                        <a:rPr lang="en-US" sz="4400" dirty="0"/>
                        <a:t>Level IV (N=1)</a:t>
                      </a:r>
                    </a:p>
                    <a:p>
                      <a:pPr algn="ctr"/>
                      <a:r>
                        <a:rPr lang="en-US" sz="4400" dirty="0"/>
                        <a:t>Level V (N=4)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64625842"/>
                  </a:ext>
                </a:extLst>
              </a:tr>
              <a:tr h="3440718">
                <a:tc>
                  <a:txBody>
                    <a:bodyPr/>
                    <a:lstStyle/>
                    <a:p>
                      <a:pPr algn="ctr"/>
                      <a:r>
                        <a:rPr lang="en-US" sz="4400" dirty="0"/>
                        <a:t>Forehead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dirty="0"/>
                        <a:t>8.3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dirty="0"/>
                        <a:t>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dirty="0"/>
                        <a:t>Parotid (N=12)</a:t>
                      </a:r>
                    </a:p>
                    <a:p>
                      <a:pPr algn="ctr"/>
                      <a:r>
                        <a:rPr lang="en-US" sz="4400" dirty="0"/>
                        <a:t>Temple (N=5)</a:t>
                      </a:r>
                    </a:p>
                    <a:p>
                      <a:pPr algn="ctr"/>
                      <a:r>
                        <a:rPr lang="en-US" sz="4400" dirty="0"/>
                        <a:t>Level I (N=3)</a:t>
                      </a:r>
                    </a:p>
                    <a:p>
                      <a:pPr algn="ctr"/>
                      <a:r>
                        <a:rPr lang="en-US" sz="4400" dirty="0"/>
                        <a:t>Level II (N=8)</a:t>
                      </a:r>
                    </a:p>
                    <a:p>
                      <a:pPr algn="ctr"/>
                      <a:r>
                        <a:rPr lang="en-US" sz="4400" dirty="0"/>
                        <a:t>Level V (N=2)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56926554"/>
                  </a:ext>
                </a:extLst>
              </a:tr>
            </a:tbl>
          </a:graphicData>
        </a:graphic>
      </p:graphicFrame>
      <p:sp>
        <p:nvSpPr>
          <p:cNvPr id="33" name="Rectangle 32">
            <a:extLst>
              <a:ext uri="{FF2B5EF4-FFF2-40B4-BE49-F238E27FC236}">
                <a16:creationId xmlns:a16="http://schemas.microsoft.com/office/drawing/2014/main" id="{9E384978-F58B-2249-9E75-D2828C3107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44706" y="34747246"/>
            <a:ext cx="15575899" cy="6229168"/>
          </a:xfrm>
          <a:prstGeom prst="rect">
            <a:avLst/>
          </a:prstGeom>
          <a:solidFill>
            <a:schemeClr val="bg1"/>
          </a:solidFill>
          <a:ln w="25400">
            <a:solidFill>
              <a:srgbClr val="494748"/>
            </a:solidFill>
            <a:miter lim="800000"/>
            <a:headEnd/>
            <a:tailEnd/>
          </a:ln>
          <a:effectLst/>
        </p:spPr>
        <p:txBody>
          <a:bodyPr lIns="375509" tIns="375509" rIns="375509" bIns="375509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52097" eaLnBrk="0" hangingPunct="0">
              <a:spcBef>
                <a:spcPct val="50000"/>
              </a:spcBef>
            </a:pPr>
            <a:r>
              <a:rPr lang="en-US" sz="5500" b="1" cap="all" dirty="0">
                <a:solidFill>
                  <a:srgbClr val="D3453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Conclusions</a:t>
            </a:r>
          </a:p>
          <a:p>
            <a:pPr defTabSz="952097">
              <a:spcBef>
                <a:spcPct val="50000"/>
              </a:spcBef>
            </a:pPr>
            <a:r>
              <a:rPr lang="en-CA" sz="4800" dirty="0">
                <a:latin typeface="Arial" panose="020B0604020202020204" pitchFamily="34" charset="0"/>
                <a:cs typeface="Arial" panose="020B0604020202020204" pitchFamily="34" charset="0"/>
              </a:rPr>
              <a:t>These data </a:t>
            </a:r>
            <a:r>
              <a:rPr lang="en-GB" sz="4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demonstrate a predictable correlation between sentinel lymph node location and commonly encountered anatomical subsites. This has benefits in surgical planning and in communication with patients prior to results of radionuclide location; often performed on the same day as surgery.</a:t>
            </a:r>
          </a:p>
          <a:p>
            <a:pPr defTabSz="952097">
              <a:spcBef>
                <a:spcPct val="50000"/>
              </a:spcBef>
            </a:pPr>
            <a:endParaRPr lang="en-CA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952097"/>
            <a:endParaRPr lang="en-US" sz="3993" b="1" dirty="0">
              <a:solidFill>
                <a:srgbClr val="00226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952097"/>
            <a:endParaRPr lang="en-US" sz="3993" b="1" dirty="0">
              <a:solidFill>
                <a:srgbClr val="00226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806EC122-7F39-DF49-9C72-81306DFCCD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920605" y="38458588"/>
            <a:ext cx="12232619" cy="2537012"/>
          </a:xfrm>
          <a:prstGeom prst="rect">
            <a:avLst/>
          </a:prstGeom>
          <a:solidFill>
            <a:schemeClr val="bg1"/>
          </a:solidFill>
          <a:ln w="25400">
            <a:solidFill>
              <a:srgbClr val="494748"/>
            </a:solidFill>
            <a:miter lim="800000"/>
            <a:headEnd/>
            <a:tailEnd/>
          </a:ln>
          <a:effectLst/>
        </p:spPr>
        <p:txBody>
          <a:bodyPr lIns="375509" tIns="375509" rIns="375509" bIns="375509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52097" eaLnBrk="0" hangingPunct="0">
              <a:spcBef>
                <a:spcPct val="50000"/>
              </a:spcBef>
            </a:pPr>
            <a:r>
              <a:rPr lang="en-GB" sz="5500" b="1" cap="all" dirty="0">
                <a:solidFill>
                  <a:srgbClr val="D3453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CONTACT</a:t>
            </a:r>
            <a:endParaRPr lang="en-US" sz="4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952097" eaLnBrk="0" hangingPunct="0">
              <a:spcBef>
                <a:spcPct val="50000"/>
              </a:spcBef>
            </a:pP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Daniel.Armstrong@nhs.net</a:t>
            </a:r>
            <a:endParaRPr lang="en-US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78112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4605</TotalTime>
  <Words>581</Words>
  <Application>Microsoft Macintosh PowerPoint</Application>
  <PresentationFormat>Custom</PresentationFormat>
  <Paragraphs>79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lewis@talking-slides.com</dc:creator>
  <cp:lastModifiedBy>Joanna Needs-Howe</cp:lastModifiedBy>
  <cp:revision>26</cp:revision>
  <dcterms:created xsi:type="dcterms:W3CDTF">2022-03-22T13:21:28Z</dcterms:created>
  <dcterms:modified xsi:type="dcterms:W3CDTF">2023-05-11T21:47:41Z</dcterms:modified>
</cp:coreProperties>
</file>