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33_2CB8DAC6.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omments/modernComment_129_0.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96" r:id="rId2"/>
    <p:sldId id="258" r:id="rId3"/>
    <p:sldId id="260" r:id="rId4"/>
    <p:sldId id="259" r:id="rId5"/>
    <p:sldId id="282" r:id="rId6"/>
    <p:sldId id="331" r:id="rId7"/>
    <p:sldId id="300" r:id="rId8"/>
    <p:sldId id="307" r:id="rId9"/>
    <p:sldId id="301" r:id="rId10"/>
    <p:sldId id="284" r:id="rId11"/>
    <p:sldId id="309" r:id="rId12"/>
    <p:sldId id="335" r:id="rId13"/>
    <p:sldId id="310" r:id="rId14"/>
    <p:sldId id="311" r:id="rId15"/>
    <p:sldId id="286" r:id="rId16"/>
    <p:sldId id="312" r:id="rId17"/>
    <p:sldId id="313" r:id="rId18"/>
    <p:sldId id="314" r:id="rId19"/>
    <p:sldId id="315" r:id="rId20"/>
    <p:sldId id="316" r:id="rId21"/>
    <p:sldId id="318" r:id="rId22"/>
    <p:sldId id="322" r:id="rId23"/>
    <p:sldId id="320" r:id="rId24"/>
    <p:sldId id="333" r:id="rId25"/>
    <p:sldId id="321" r:id="rId26"/>
    <p:sldId id="323" r:id="rId27"/>
    <p:sldId id="324" r:id="rId28"/>
    <p:sldId id="327" r:id="rId29"/>
    <p:sldId id="328" r:id="rId30"/>
    <p:sldId id="329" r:id="rId31"/>
    <p:sldId id="291" r:id="rId32"/>
    <p:sldId id="295" r:id="rId33"/>
    <p:sldId id="294" r:id="rId34"/>
    <p:sldId id="293" r:id="rId35"/>
    <p:sldId id="306" r:id="rId36"/>
    <p:sldId id="330" r:id="rId37"/>
    <p:sldId id="274" r:id="rId38"/>
    <p:sldId id="278" r:id="rId39"/>
    <p:sldId id="297" r:id="rId40"/>
  </p:sldIdLst>
  <p:sldSz cx="7377113" cy="4679950"/>
  <p:notesSz cx="6858000" cy="9144000"/>
  <p:defaultTextStyle>
    <a:defPPr>
      <a:defRPr lang="en-GB"/>
    </a:defPPr>
    <a:lvl1pPr algn="l" rtl="0" eaLnBrk="0" fontAlgn="base" hangingPunct="0">
      <a:spcBef>
        <a:spcPct val="0"/>
      </a:spcBef>
      <a:spcAft>
        <a:spcPct val="0"/>
      </a:spcAft>
      <a:defRPr sz="1000"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sz="10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10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Verdana" panose="020B0604030504040204" pitchFamily="34" charset="0"/>
        <a:ea typeface="+mn-ea"/>
        <a:cs typeface="+mn-cs"/>
      </a:defRPr>
    </a:lvl5pPr>
    <a:lvl6pPr marL="2286000" algn="l" defTabSz="914400" rtl="0" eaLnBrk="1" latinLnBrk="0" hangingPunct="1">
      <a:defRPr sz="1000" kern="1200">
        <a:solidFill>
          <a:schemeClr val="tx1"/>
        </a:solidFill>
        <a:latin typeface="Verdana" panose="020B0604030504040204" pitchFamily="34" charset="0"/>
        <a:ea typeface="+mn-ea"/>
        <a:cs typeface="+mn-cs"/>
      </a:defRPr>
    </a:lvl6pPr>
    <a:lvl7pPr marL="2743200" algn="l" defTabSz="914400" rtl="0" eaLnBrk="1" latinLnBrk="0" hangingPunct="1">
      <a:defRPr sz="1000" kern="1200">
        <a:solidFill>
          <a:schemeClr val="tx1"/>
        </a:solidFill>
        <a:latin typeface="Verdana" panose="020B0604030504040204" pitchFamily="34" charset="0"/>
        <a:ea typeface="+mn-ea"/>
        <a:cs typeface="+mn-cs"/>
      </a:defRPr>
    </a:lvl7pPr>
    <a:lvl8pPr marL="3200400" algn="l" defTabSz="914400" rtl="0" eaLnBrk="1" latinLnBrk="0" hangingPunct="1">
      <a:defRPr sz="1000" kern="1200">
        <a:solidFill>
          <a:schemeClr val="tx1"/>
        </a:solidFill>
        <a:latin typeface="Verdana" panose="020B0604030504040204" pitchFamily="34" charset="0"/>
        <a:ea typeface="+mn-ea"/>
        <a:cs typeface="+mn-cs"/>
      </a:defRPr>
    </a:lvl8pPr>
    <a:lvl9pPr marL="3657600" algn="l" defTabSz="914400" rtl="0" eaLnBrk="1" latinLnBrk="0" hangingPunct="1">
      <a:defRPr sz="1000"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1474">
          <p15:clr>
            <a:srgbClr val="A4A3A4"/>
          </p15:clr>
        </p15:guide>
        <p15:guide id="2" pos="232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D040EA-4CCC-9961-9AF8-A04BD80D11A7}" name="Declan Ronald Hughes" initials="DRH" userId="S::ha20463@qmul.ac.uk::17b8692e-a873-405e-bcb3-63970f8813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00D9"/>
    <a:srgbClr val="FF8129"/>
    <a:srgbClr val="5F8BC2"/>
    <a:srgbClr val="096DC5"/>
    <a:srgbClr val="FFDD2E"/>
    <a:srgbClr val="FFC9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94646"/>
  </p:normalViewPr>
  <p:slideViewPr>
    <p:cSldViewPr snapToGrid="0" snapToObjects="1">
      <p:cViewPr varScale="1">
        <p:scale>
          <a:sx n="139" d="100"/>
          <a:sy n="139" d="100"/>
        </p:scale>
        <p:origin x="176" y="456"/>
      </p:cViewPr>
      <p:guideLst>
        <p:guide orient="horz" pos="1474"/>
        <p:guide pos="23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notesMaster" Target="notesMasters/notesMaster1.xml"/></Relationships>
</file>

<file path=ppt/comments/modernComment_129_0.xml><?xml version="1.0" encoding="utf-8"?>
<p188:cmLst xmlns:a="http://schemas.openxmlformats.org/drawingml/2006/main" xmlns:r="http://schemas.openxmlformats.org/officeDocument/2006/relationships" xmlns:p188="http://schemas.microsoft.com/office/powerpoint/2018/8/main">
  <p188:cm id="{9CFF3800-6C19-EC4E-984C-C47FFBD5A523}" authorId="{2AD040EA-4CCC-9961-9AF8-A04BD80D11A7}" created="2022-10-10T12:34:56.412">
    <ac:deMkLst xmlns:ac="http://schemas.microsoft.com/office/drawing/2013/main/command">
      <pc:docMk xmlns:pc="http://schemas.microsoft.com/office/powerpoint/2013/main/command"/>
      <pc:sldMk xmlns:pc="http://schemas.microsoft.com/office/powerpoint/2013/main/command" cId="0" sldId="297"/>
      <ac:spMk id="23555" creationId="{8CEA82D6-B308-CCAA-8B68-2534BE3CBB8C}"/>
    </ac:deMkLst>
    <p188:txBody>
      <a:bodyPr/>
      <a:lstStyle/>
      <a:p>
        <a:r>
          <a:rPr lang="en-US"/>
          <a:t>Should tag Cham Harrak in here
</a:t>
        </a:r>
      </a:p>
    </p188:txBody>
  </p188:cm>
</p188:cmLst>
</file>

<file path=ppt/comments/modernComment_133_2CB8DAC6.xml><?xml version="1.0" encoding="utf-8"?>
<p188:cmLst xmlns:a="http://schemas.openxmlformats.org/drawingml/2006/main" xmlns:r="http://schemas.openxmlformats.org/officeDocument/2006/relationships" xmlns:p188="http://schemas.microsoft.com/office/powerpoint/2018/8/main">
  <p188:cm id="{0FBD79B5-22E5-6B4E-90D9-BA9A9836F91D}" authorId="{2AD040EA-4CCC-9961-9AF8-A04BD80D11A7}" created="2022-09-08T14:21:04.243">
    <pc:sldMkLst xmlns:pc="http://schemas.microsoft.com/office/powerpoint/2013/main/command">
      <pc:docMk/>
      <pc:sldMk cId="750312134" sldId="307"/>
    </pc:sldMkLst>
    <p188:txBody>
      <a:bodyPr/>
      <a:lstStyle/>
      <a:p>
        <a:r>
          <a:rPr lang="en-US"/>
          <a:t>Add contextual safegarding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E0E847-3E01-F64C-8711-CC22D78C4251}" type="doc">
      <dgm:prSet loTypeId="urn:microsoft.com/office/officeart/2008/layout/HexagonCluster" loCatId="" qsTypeId="urn:microsoft.com/office/officeart/2005/8/quickstyle/simple1" qsCatId="simple" csTypeId="urn:microsoft.com/office/officeart/2005/8/colors/accent1_2" csCatId="accent1" phldr="1"/>
      <dgm:spPr/>
      <dgm:t>
        <a:bodyPr/>
        <a:lstStyle/>
        <a:p>
          <a:endParaRPr lang="en-GB"/>
        </a:p>
      </dgm:t>
    </dgm:pt>
    <dgm:pt modelId="{45A035B3-6897-B147-9150-74A60612ABFB}">
      <dgm:prSet phldrT="[Text]" custT="1"/>
      <dgm:spPr>
        <a:solidFill>
          <a:srgbClr val="F800D9"/>
        </a:solidFill>
        <a:ln>
          <a:solidFill>
            <a:schemeClr val="bg2"/>
          </a:solidFill>
        </a:ln>
      </dgm:spPr>
      <dgm:t>
        <a:bodyPr/>
        <a:lstStyle/>
        <a:p>
          <a:pPr rtl="0"/>
          <a:r>
            <a:rPr lang="en-GB" sz="800" b="1"/>
            <a:t>Criminal household member</a:t>
          </a:r>
        </a:p>
      </dgm:t>
    </dgm:pt>
    <dgm:pt modelId="{C7411738-B5FF-B245-8A2B-CB15BA387274}" type="parTrans" cxnId="{C4B2B59A-2EBF-2E44-A2CB-C2AAD365E14A}">
      <dgm:prSet/>
      <dgm:spPr/>
      <dgm:t>
        <a:bodyPr/>
        <a:lstStyle/>
        <a:p>
          <a:endParaRPr lang="en-GB"/>
        </a:p>
      </dgm:t>
    </dgm:pt>
    <dgm:pt modelId="{7D8CED40-2F55-5C45-B148-900CF2E1CECE}" type="sibTrans" cxnId="{C4B2B59A-2EBF-2E44-A2CB-C2AAD365E14A}">
      <dgm:prSet/>
      <dgm:spPr>
        <a:solidFill>
          <a:srgbClr val="FFDD2E">
            <a:alpha val="90000"/>
          </a:srgbClr>
        </a:solidFill>
        <a:ln>
          <a:solidFill>
            <a:schemeClr val="bg2"/>
          </a:solidFill>
        </a:ln>
      </dgm:spPr>
      <dgm:t>
        <a:bodyPr/>
        <a:lstStyle/>
        <a:p>
          <a:endParaRPr lang="en-GB" sz="2800" b="1"/>
        </a:p>
      </dgm:t>
    </dgm:pt>
    <dgm:pt modelId="{7E2B61C4-6348-B049-A798-4A59BF2EDCA8}">
      <dgm:prSet phldrT="[Text]" custT="1"/>
      <dgm:spPr>
        <a:solidFill>
          <a:srgbClr val="00B050"/>
        </a:solidFill>
        <a:ln>
          <a:solidFill>
            <a:schemeClr val="bg2"/>
          </a:solidFill>
        </a:ln>
      </dgm:spPr>
      <dgm:t>
        <a:bodyPr/>
        <a:lstStyle/>
        <a:p>
          <a:pPr rtl="0"/>
          <a:r>
            <a:rPr lang="en-GB" sz="800" b="1"/>
            <a:t>Drug use</a:t>
          </a:r>
        </a:p>
      </dgm:t>
    </dgm:pt>
    <dgm:pt modelId="{66878D3E-75CA-D94C-A0A4-93D4753810B1}" type="parTrans" cxnId="{A4C23C31-9F58-7A40-B013-455535688111}">
      <dgm:prSet/>
      <dgm:spPr/>
      <dgm:t>
        <a:bodyPr/>
        <a:lstStyle/>
        <a:p>
          <a:endParaRPr lang="en-GB"/>
        </a:p>
      </dgm:t>
    </dgm:pt>
    <dgm:pt modelId="{A932D89E-5B5A-8145-B6F6-A546B3288353}" type="sibTrans" cxnId="{A4C23C31-9F58-7A40-B013-455535688111}">
      <dgm:prSet/>
      <dgm:spPr>
        <a:solidFill>
          <a:srgbClr val="FFDD2E">
            <a:alpha val="90000"/>
          </a:srgbClr>
        </a:solidFill>
        <a:ln>
          <a:solidFill>
            <a:schemeClr val="bg2"/>
          </a:solidFill>
        </a:ln>
      </dgm:spPr>
      <dgm:t>
        <a:bodyPr/>
        <a:lstStyle/>
        <a:p>
          <a:endParaRPr lang="en-GB" sz="2800" b="1"/>
        </a:p>
      </dgm:t>
    </dgm:pt>
    <dgm:pt modelId="{60F8D828-3798-EC40-ADDB-3EFA6FA9AC4E}">
      <dgm:prSet phldrT="[Text]" custT="1"/>
      <dgm:spPr>
        <a:solidFill>
          <a:srgbClr val="7030A0"/>
        </a:solidFill>
        <a:ln>
          <a:solidFill>
            <a:schemeClr val="bg2"/>
          </a:solidFill>
        </a:ln>
      </dgm:spPr>
      <dgm:t>
        <a:bodyPr/>
        <a:lstStyle/>
        <a:p>
          <a:pPr rtl="0"/>
          <a:r>
            <a:rPr lang="en-GB" sz="800" b="1"/>
            <a:t>Alcohol abuse</a:t>
          </a:r>
        </a:p>
      </dgm:t>
    </dgm:pt>
    <dgm:pt modelId="{6E2F2351-E05C-E54A-9FD6-A9E0E7D67ADB}" type="parTrans" cxnId="{4BAC5D25-B1A0-2743-8359-984E86528843}">
      <dgm:prSet/>
      <dgm:spPr/>
      <dgm:t>
        <a:bodyPr/>
        <a:lstStyle/>
        <a:p>
          <a:endParaRPr lang="en-GB"/>
        </a:p>
      </dgm:t>
    </dgm:pt>
    <dgm:pt modelId="{414D4BB6-A648-234E-9B1E-9096AA7EA522}" type="sibTrans" cxnId="{4BAC5D25-B1A0-2743-8359-984E86528843}">
      <dgm:prSet/>
      <dgm:spPr>
        <a:solidFill>
          <a:srgbClr val="FFDD2E">
            <a:alpha val="89804"/>
          </a:srgbClr>
        </a:solidFill>
        <a:ln>
          <a:solidFill>
            <a:schemeClr val="bg2"/>
          </a:solidFill>
        </a:ln>
      </dgm:spPr>
      <dgm:t>
        <a:bodyPr/>
        <a:lstStyle/>
        <a:p>
          <a:endParaRPr lang="en-GB" sz="2800" b="1"/>
        </a:p>
      </dgm:t>
    </dgm:pt>
    <dgm:pt modelId="{60B7E135-018A-C846-B952-0942D0EBE12C}">
      <dgm:prSet custT="1"/>
      <dgm:spPr>
        <a:solidFill>
          <a:schemeClr val="accent4"/>
        </a:solidFill>
        <a:ln>
          <a:solidFill>
            <a:schemeClr val="bg2"/>
          </a:solidFill>
        </a:ln>
      </dgm:spPr>
      <dgm:t>
        <a:bodyPr/>
        <a:lstStyle/>
        <a:p>
          <a:pPr rtl="0"/>
          <a:r>
            <a:rPr lang="en-GB" sz="800" b="1"/>
            <a:t>Poor family stability</a:t>
          </a:r>
        </a:p>
      </dgm:t>
    </dgm:pt>
    <dgm:pt modelId="{04553956-B58A-6140-AF9A-371D85E87F33}" type="parTrans" cxnId="{96720306-AE19-1A4C-88B5-CC7321E25B30}">
      <dgm:prSet/>
      <dgm:spPr/>
      <dgm:t>
        <a:bodyPr/>
        <a:lstStyle/>
        <a:p>
          <a:endParaRPr lang="en-GB"/>
        </a:p>
      </dgm:t>
    </dgm:pt>
    <dgm:pt modelId="{A0B3B424-8240-744C-A9B3-1CED16773313}" type="sibTrans" cxnId="{96720306-AE19-1A4C-88B5-CC7321E25B30}">
      <dgm:prSet/>
      <dgm:spPr>
        <a:solidFill>
          <a:srgbClr val="FFDD2E">
            <a:alpha val="89804"/>
          </a:srgbClr>
        </a:solidFill>
        <a:ln>
          <a:solidFill>
            <a:schemeClr val="bg2"/>
          </a:solidFill>
        </a:ln>
      </dgm:spPr>
      <dgm:t>
        <a:bodyPr/>
        <a:lstStyle/>
        <a:p>
          <a:endParaRPr lang="en-GB" sz="2800" b="1"/>
        </a:p>
      </dgm:t>
    </dgm:pt>
    <dgm:pt modelId="{160F76E5-C087-4449-99C2-2B5A6E88C944}">
      <dgm:prSet custT="1"/>
      <dgm:spPr>
        <a:solidFill>
          <a:schemeClr val="accent4">
            <a:lumMod val="65000"/>
            <a:lumOff val="35000"/>
          </a:schemeClr>
        </a:solidFill>
        <a:ln>
          <a:solidFill>
            <a:schemeClr val="bg2"/>
          </a:solidFill>
        </a:ln>
      </dgm:spPr>
      <dgm:t>
        <a:bodyPr/>
        <a:lstStyle/>
        <a:p>
          <a:pPr rtl="0"/>
          <a:r>
            <a:rPr lang="en-GB" sz="800" b="1" i="0"/>
            <a:t>Mental illness in household</a:t>
          </a:r>
          <a:endParaRPr lang="en-GB" sz="800" b="1"/>
        </a:p>
      </dgm:t>
    </dgm:pt>
    <dgm:pt modelId="{784AC5D8-A3E7-EE4B-9069-B3A1A187EA09}" type="parTrans" cxnId="{A7774C82-444C-D341-A9CD-1ADC32C5B207}">
      <dgm:prSet/>
      <dgm:spPr/>
      <dgm:t>
        <a:bodyPr/>
        <a:lstStyle/>
        <a:p>
          <a:endParaRPr lang="en-GB"/>
        </a:p>
      </dgm:t>
    </dgm:pt>
    <dgm:pt modelId="{F3AC8FF6-ED03-EC4D-8A11-2B0C2F2613CB}" type="sibTrans" cxnId="{A7774C82-444C-D341-A9CD-1ADC32C5B207}">
      <dgm:prSet/>
      <dgm:spPr>
        <a:solidFill>
          <a:srgbClr val="FFDD2E">
            <a:alpha val="89804"/>
          </a:srgbClr>
        </a:solidFill>
        <a:ln>
          <a:solidFill>
            <a:schemeClr val="bg2"/>
          </a:solidFill>
        </a:ln>
      </dgm:spPr>
      <dgm:t>
        <a:bodyPr/>
        <a:lstStyle/>
        <a:p>
          <a:endParaRPr lang="en-GB" sz="2800" b="1"/>
        </a:p>
      </dgm:t>
    </dgm:pt>
    <dgm:pt modelId="{13329909-FFC7-9047-9082-7425AFFDD9AD}">
      <dgm:prSet custT="1"/>
      <dgm:spPr>
        <a:solidFill>
          <a:srgbClr val="0070C0"/>
        </a:solidFill>
        <a:ln>
          <a:solidFill>
            <a:schemeClr val="bg2"/>
          </a:solidFill>
        </a:ln>
      </dgm:spPr>
      <dgm:t>
        <a:bodyPr/>
        <a:lstStyle/>
        <a:p>
          <a:pPr rtl="0"/>
          <a:r>
            <a:rPr lang="en-GB" sz="800" b="1"/>
            <a:t>Sexual violence</a:t>
          </a:r>
        </a:p>
      </dgm:t>
    </dgm:pt>
    <dgm:pt modelId="{3680A106-8980-9347-BCFE-F4E05210B366}" type="parTrans" cxnId="{027E75EE-4361-1841-91DB-B00173BE9AB3}">
      <dgm:prSet/>
      <dgm:spPr/>
      <dgm:t>
        <a:bodyPr/>
        <a:lstStyle/>
        <a:p>
          <a:endParaRPr lang="en-GB"/>
        </a:p>
      </dgm:t>
    </dgm:pt>
    <dgm:pt modelId="{6DC1F364-ED90-8741-A4D0-96E302430CE3}" type="sibTrans" cxnId="{027E75EE-4361-1841-91DB-B00173BE9AB3}">
      <dgm:prSet/>
      <dgm:spPr>
        <a:solidFill>
          <a:srgbClr val="FFDD2E">
            <a:alpha val="89804"/>
          </a:srgbClr>
        </a:solidFill>
        <a:ln>
          <a:solidFill>
            <a:schemeClr val="bg2"/>
          </a:solidFill>
        </a:ln>
      </dgm:spPr>
      <dgm:t>
        <a:bodyPr/>
        <a:lstStyle/>
        <a:p>
          <a:endParaRPr lang="en-GB" sz="2800" b="1"/>
        </a:p>
      </dgm:t>
    </dgm:pt>
    <dgm:pt modelId="{AC208A8A-4B67-394E-862A-7D9AD092C006}">
      <dgm:prSet custT="1"/>
      <dgm:spPr>
        <a:solidFill>
          <a:srgbClr val="00B0F0"/>
        </a:solidFill>
        <a:ln>
          <a:solidFill>
            <a:schemeClr val="bg2"/>
          </a:solidFill>
        </a:ln>
      </dgm:spPr>
      <dgm:t>
        <a:bodyPr/>
        <a:lstStyle/>
        <a:p>
          <a:pPr rtl="0"/>
          <a:r>
            <a:rPr lang="en-GB" sz="800" b="1"/>
            <a:t>Financial stress</a:t>
          </a:r>
        </a:p>
      </dgm:t>
    </dgm:pt>
    <dgm:pt modelId="{947FBB04-6642-9C49-AE60-4892B4DAFD59}" type="parTrans" cxnId="{8C2E39B1-4A7B-EB4A-A2C0-E93BD8B59DA5}">
      <dgm:prSet/>
      <dgm:spPr/>
      <dgm:t>
        <a:bodyPr/>
        <a:lstStyle/>
        <a:p>
          <a:endParaRPr lang="en-GB"/>
        </a:p>
      </dgm:t>
    </dgm:pt>
    <dgm:pt modelId="{B3AC6732-92AB-624E-8533-5442F871BC08}" type="sibTrans" cxnId="{8C2E39B1-4A7B-EB4A-A2C0-E93BD8B59DA5}">
      <dgm:prSet/>
      <dgm:spPr>
        <a:solidFill>
          <a:srgbClr val="FFDD2E">
            <a:alpha val="89804"/>
          </a:srgbClr>
        </a:solidFill>
        <a:ln>
          <a:solidFill>
            <a:schemeClr val="bg2"/>
          </a:solidFill>
        </a:ln>
      </dgm:spPr>
      <dgm:t>
        <a:bodyPr/>
        <a:lstStyle/>
        <a:p>
          <a:endParaRPr lang="en-GB" sz="2800" b="1"/>
        </a:p>
      </dgm:t>
    </dgm:pt>
    <dgm:pt modelId="{D18FA476-E51E-8F4B-AE22-6F7FA5274976}">
      <dgm:prSet custT="1"/>
      <dgm:spPr>
        <a:solidFill>
          <a:srgbClr val="FF8129"/>
        </a:solidFill>
        <a:ln>
          <a:solidFill>
            <a:schemeClr val="bg2"/>
          </a:solidFill>
        </a:ln>
      </dgm:spPr>
      <dgm:t>
        <a:bodyPr/>
        <a:lstStyle/>
        <a:p>
          <a:pPr rtl="0"/>
          <a:r>
            <a:rPr lang="en-GB" sz="800" b="1"/>
            <a:t>Foster care</a:t>
          </a:r>
        </a:p>
      </dgm:t>
    </dgm:pt>
    <dgm:pt modelId="{3B632347-A161-DC42-B272-3725BE7A03F7}" type="parTrans" cxnId="{550844A2-63B5-134B-B93B-3FFC14F56E42}">
      <dgm:prSet/>
      <dgm:spPr/>
      <dgm:t>
        <a:bodyPr/>
        <a:lstStyle/>
        <a:p>
          <a:endParaRPr lang="en-GB"/>
        </a:p>
      </dgm:t>
    </dgm:pt>
    <dgm:pt modelId="{95628446-F410-5246-AC9B-36C875858C20}" type="sibTrans" cxnId="{550844A2-63B5-134B-B93B-3FFC14F56E42}">
      <dgm:prSet/>
      <dgm:spPr>
        <a:solidFill>
          <a:srgbClr val="FFDD2E">
            <a:alpha val="89804"/>
          </a:srgbClr>
        </a:solidFill>
        <a:ln>
          <a:solidFill>
            <a:schemeClr val="bg2"/>
          </a:solidFill>
        </a:ln>
      </dgm:spPr>
      <dgm:t>
        <a:bodyPr/>
        <a:lstStyle/>
        <a:p>
          <a:endParaRPr lang="en-GB" sz="2800" b="1"/>
        </a:p>
      </dgm:t>
    </dgm:pt>
    <dgm:pt modelId="{1C9D1386-E504-B441-B4D5-F7516B4E9908}">
      <dgm:prSet custT="1"/>
      <dgm:spPr>
        <a:solidFill>
          <a:srgbClr val="FF0000"/>
        </a:solidFill>
        <a:ln>
          <a:solidFill>
            <a:schemeClr val="bg2"/>
          </a:solidFill>
        </a:ln>
      </dgm:spPr>
      <dgm:t>
        <a:bodyPr/>
        <a:lstStyle/>
        <a:p>
          <a:pPr rtl="0"/>
          <a:r>
            <a:rPr lang="en-GB" sz="800" b="1"/>
            <a:t>Emotional,</a:t>
          </a:r>
          <a:br>
            <a:rPr lang="en-GB" sz="800" b="1"/>
          </a:br>
          <a:r>
            <a:rPr lang="en-GB" sz="800" b="1"/>
            <a:t>Physical,</a:t>
          </a:r>
          <a:br>
            <a:rPr lang="en-GB" sz="800" b="1"/>
          </a:br>
          <a:r>
            <a:rPr lang="en-GB" sz="800" b="1"/>
            <a:t>or Sexual Abuse</a:t>
          </a:r>
        </a:p>
      </dgm:t>
    </dgm:pt>
    <dgm:pt modelId="{547F3B35-E4D3-E246-824A-64CDCB27800B}" type="parTrans" cxnId="{AC865ED7-2DA8-3A4A-933C-EEB7466C0EEA}">
      <dgm:prSet/>
      <dgm:spPr/>
      <dgm:t>
        <a:bodyPr/>
        <a:lstStyle/>
        <a:p>
          <a:endParaRPr lang="en-GB"/>
        </a:p>
      </dgm:t>
    </dgm:pt>
    <dgm:pt modelId="{F10EFF65-8D14-5C4C-B9F3-C172D51381AE}" type="sibTrans" cxnId="{AC865ED7-2DA8-3A4A-933C-EEB7466C0EEA}">
      <dgm:prSet/>
      <dgm:spPr>
        <a:solidFill>
          <a:srgbClr val="FFDD2E">
            <a:alpha val="89804"/>
          </a:srgbClr>
        </a:solidFill>
        <a:ln>
          <a:solidFill>
            <a:schemeClr val="bg2"/>
          </a:solidFill>
        </a:ln>
      </dgm:spPr>
      <dgm:t>
        <a:bodyPr/>
        <a:lstStyle/>
        <a:p>
          <a:endParaRPr lang="en-GB" sz="2800" b="1"/>
        </a:p>
      </dgm:t>
    </dgm:pt>
    <dgm:pt modelId="{8E5D9939-0BD7-2441-9905-B4D726364382}">
      <dgm:prSet custT="1"/>
      <dgm:spPr>
        <a:solidFill>
          <a:srgbClr val="92D050"/>
        </a:solidFill>
        <a:ln>
          <a:solidFill>
            <a:schemeClr val="bg2"/>
          </a:solidFill>
        </a:ln>
      </dgm:spPr>
      <dgm:t>
        <a:bodyPr/>
        <a:lstStyle/>
        <a:p>
          <a:pPr rtl="0"/>
          <a:r>
            <a:rPr lang="en-GB" sz="800" b="1"/>
            <a:t>Chronic disease</a:t>
          </a:r>
        </a:p>
      </dgm:t>
    </dgm:pt>
    <dgm:pt modelId="{E6469203-5009-5048-82D4-22819D436815}" type="parTrans" cxnId="{3AB7BA89-1131-3249-A28F-5BD33781CBE5}">
      <dgm:prSet/>
      <dgm:spPr/>
      <dgm:t>
        <a:bodyPr/>
        <a:lstStyle/>
        <a:p>
          <a:endParaRPr lang="en-GB"/>
        </a:p>
      </dgm:t>
    </dgm:pt>
    <dgm:pt modelId="{6170CF27-D113-F048-9F66-E997A0A36B9F}" type="sibTrans" cxnId="{3AB7BA89-1131-3249-A28F-5BD33781CBE5}">
      <dgm:prSet/>
      <dgm:spPr>
        <a:solidFill>
          <a:srgbClr val="FFDD2E">
            <a:alpha val="89804"/>
          </a:srgbClr>
        </a:solidFill>
        <a:ln>
          <a:solidFill>
            <a:schemeClr val="bg2"/>
          </a:solidFill>
        </a:ln>
      </dgm:spPr>
      <dgm:t>
        <a:bodyPr/>
        <a:lstStyle/>
        <a:p>
          <a:endParaRPr lang="en-GB" sz="2800" b="1"/>
        </a:p>
      </dgm:t>
    </dgm:pt>
    <dgm:pt modelId="{8B72D83F-1AAE-0D4F-A744-6E2213C422C2}" type="pres">
      <dgm:prSet presAssocID="{49E0E847-3E01-F64C-8711-CC22D78C4251}" presName="Name0" presStyleCnt="0">
        <dgm:presLayoutVars>
          <dgm:chMax val="21"/>
          <dgm:chPref val="21"/>
        </dgm:presLayoutVars>
      </dgm:prSet>
      <dgm:spPr/>
    </dgm:pt>
    <dgm:pt modelId="{520D7896-13ED-6840-A3AF-AA5F1A3FA2E9}" type="pres">
      <dgm:prSet presAssocID="{45A035B3-6897-B147-9150-74A60612ABFB}" presName="text1" presStyleCnt="0"/>
      <dgm:spPr/>
    </dgm:pt>
    <dgm:pt modelId="{FC4D02F9-BF21-894C-AADE-86B49D163C61}" type="pres">
      <dgm:prSet presAssocID="{45A035B3-6897-B147-9150-74A60612ABFB}" presName="textRepeatNode" presStyleLbl="alignNode1" presStyleIdx="0" presStyleCnt="10">
        <dgm:presLayoutVars>
          <dgm:chMax val="0"/>
          <dgm:chPref val="0"/>
          <dgm:bulletEnabled val="1"/>
        </dgm:presLayoutVars>
      </dgm:prSet>
      <dgm:spPr/>
    </dgm:pt>
    <dgm:pt modelId="{3659ED64-1975-6443-8BD1-7B41C028CF3F}" type="pres">
      <dgm:prSet presAssocID="{45A035B3-6897-B147-9150-74A60612ABFB}" presName="textaccent1" presStyleCnt="0"/>
      <dgm:spPr/>
    </dgm:pt>
    <dgm:pt modelId="{17E6FF07-B463-6D4E-A1D4-C98F86150E9D}" type="pres">
      <dgm:prSet presAssocID="{45A035B3-6897-B147-9150-74A60612ABFB}" presName="accentRepeatNode" presStyleLbl="solidAlignAcc1" presStyleIdx="0" presStyleCnt="20"/>
      <dgm:spPr>
        <a:ln>
          <a:solidFill>
            <a:schemeClr val="bg2"/>
          </a:solidFill>
        </a:ln>
      </dgm:spPr>
    </dgm:pt>
    <dgm:pt modelId="{234EB4B3-2F04-C445-943B-75DF643FC37F}" type="pres">
      <dgm:prSet presAssocID="{7D8CED40-2F55-5C45-B148-900CF2E1CECE}" presName="image1" presStyleCnt="0"/>
      <dgm:spPr/>
    </dgm:pt>
    <dgm:pt modelId="{FECD0ADC-4032-EC4C-A22F-820ACF8EB097}" type="pres">
      <dgm:prSet presAssocID="{7D8CED40-2F55-5C45-B148-900CF2E1CECE}" presName="imageRepeatNode" presStyleLbl="alignAcc1" presStyleIdx="0" presStyleCnt="10"/>
      <dgm:spPr/>
    </dgm:pt>
    <dgm:pt modelId="{F0EF44C5-7FC7-DD4E-850A-3EB499FBC0A7}" type="pres">
      <dgm:prSet presAssocID="{7D8CED40-2F55-5C45-B148-900CF2E1CECE}" presName="imageaccent1" presStyleCnt="0"/>
      <dgm:spPr/>
    </dgm:pt>
    <dgm:pt modelId="{B1089020-08AE-2648-8687-2649462B598B}" type="pres">
      <dgm:prSet presAssocID="{7D8CED40-2F55-5C45-B148-900CF2E1CECE}" presName="accentRepeatNode" presStyleLbl="solidAlignAcc1" presStyleIdx="1" presStyleCnt="20"/>
      <dgm:spPr>
        <a:ln>
          <a:solidFill>
            <a:schemeClr val="bg2"/>
          </a:solidFill>
        </a:ln>
      </dgm:spPr>
    </dgm:pt>
    <dgm:pt modelId="{70B8A754-3BC8-054E-B02C-DF00CB2F930F}" type="pres">
      <dgm:prSet presAssocID="{8E5D9939-0BD7-2441-9905-B4D726364382}" presName="text2" presStyleCnt="0"/>
      <dgm:spPr/>
    </dgm:pt>
    <dgm:pt modelId="{4956B4C6-7EE7-074D-901C-2F261D64F0DA}" type="pres">
      <dgm:prSet presAssocID="{8E5D9939-0BD7-2441-9905-B4D726364382}" presName="textRepeatNode" presStyleLbl="alignNode1" presStyleIdx="1" presStyleCnt="10">
        <dgm:presLayoutVars>
          <dgm:chMax val="0"/>
          <dgm:chPref val="0"/>
          <dgm:bulletEnabled val="1"/>
        </dgm:presLayoutVars>
      </dgm:prSet>
      <dgm:spPr/>
    </dgm:pt>
    <dgm:pt modelId="{83265ED8-3F59-5840-BBBE-D83C33B749B9}" type="pres">
      <dgm:prSet presAssocID="{8E5D9939-0BD7-2441-9905-B4D726364382}" presName="textaccent2" presStyleCnt="0"/>
      <dgm:spPr/>
    </dgm:pt>
    <dgm:pt modelId="{78AD4D10-4C90-8147-8892-41BA740EB23B}" type="pres">
      <dgm:prSet presAssocID="{8E5D9939-0BD7-2441-9905-B4D726364382}" presName="accentRepeatNode" presStyleLbl="solidAlignAcc1" presStyleIdx="2" presStyleCnt="20"/>
      <dgm:spPr>
        <a:ln>
          <a:solidFill>
            <a:schemeClr val="bg2"/>
          </a:solidFill>
        </a:ln>
      </dgm:spPr>
    </dgm:pt>
    <dgm:pt modelId="{203F0DAF-A80C-D04F-A447-46D1F266300B}" type="pres">
      <dgm:prSet presAssocID="{6170CF27-D113-F048-9F66-E997A0A36B9F}" presName="image2" presStyleCnt="0"/>
      <dgm:spPr/>
    </dgm:pt>
    <dgm:pt modelId="{FB657468-BDE8-1E43-A208-62830FD8FA11}" type="pres">
      <dgm:prSet presAssocID="{6170CF27-D113-F048-9F66-E997A0A36B9F}" presName="imageRepeatNode" presStyleLbl="alignAcc1" presStyleIdx="1" presStyleCnt="10"/>
      <dgm:spPr/>
    </dgm:pt>
    <dgm:pt modelId="{F6B49522-658C-994B-AE31-1CC12010E5BC}" type="pres">
      <dgm:prSet presAssocID="{6170CF27-D113-F048-9F66-E997A0A36B9F}" presName="imageaccent2" presStyleCnt="0"/>
      <dgm:spPr/>
    </dgm:pt>
    <dgm:pt modelId="{91B0A95B-E0C6-0343-B6FD-DF0643644DBB}" type="pres">
      <dgm:prSet presAssocID="{6170CF27-D113-F048-9F66-E997A0A36B9F}" presName="accentRepeatNode" presStyleLbl="solidAlignAcc1" presStyleIdx="3" presStyleCnt="20"/>
      <dgm:spPr>
        <a:ln>
          <a:solidFill>
            <a:schemeClr val="bg2"/>
          </a:solidFill>
        </a:ln>
      </dgm:spPr>
    </dgm:pt>
    <dgm:pt modelId="{5FD8B403-3338-DE4B-95E2-5A424C394F58}" type="pres">
      <dgm:prSet presAssocID="{7E2B61C4-6348-B049-A798-4A59BF2EDCA8}" presName="text3" presStyleCnt="0"/>
      <dgm:spPr/>
    </dgm:pt>
    <dgm:pt modelId="{B815D765-0E1B-664C-9CE1-3A149C8B04CB}" type="pres">
      <dgm:prSet presAssocID="{7E2B61C4-6348-B049-A798-4A59BF2EDCA8}" presName="textRepeatNode" presStyleLbl="alignNode1" presStyleIdx="2" presStyleCnt="10">
        <dgm:presLayoutVars>
          <dgm:chMax val="0"/>
          <dgm:chPref val="0"/>
          <dgm:bulletEnabled val="1"/>
        </dgm:presLayoutVars>
      </dgm:prSet>
      <dgm:spPr/>
    </dgm:pt>
    <dgm:pt modelId="{B2F87841-978B-304D-AEA6-160FBA688D52}" type="pres">
      <dgm:prSet presAssocID="{7E2B61C4-6348-B049-A798-4A59BF2EDCA8}" presName="textaccent3" presStyleCnt="0"/>
      <dgm:spPr/>
    </dgm:pt>
    <dgm:pt modelId="{B8C4B593-43EC-774B-B97B-3F1A238774F6}" type="pres">
      <dgm:prSet presAssocID="{7E2B61C4-6348-B049-A798-4A59BF2EDCA8}" presName="accentRepeatNode" presStyleLbl="solidAlignAcc1" presStyleIdx="4" presStyleCnt="20"/>
      <dgm:spPr>
        <a:ln>
          <a:solidFill>
            <a:schemeClr val="bg2"/>
          </a:solidFill>
        </a:ln>
      </dgm:spPr>
    </dgm:pt>
    <dgm:pt modelId="{FE4BA2AA-32BD-464F-9697-E3F36292E73B}" type="pres">
      <dgm:prSet presAssocID="{A932D89E-5B5A-8145-B6F6-A546B3288353}" presName="image3" presStyleCnt="0"/>
      <dgm:spPr/>
    </dgm:pt>
    <dgm:pt modelId="{B9B890CE-213C-D94D-B8EE-BC9CC896FCA9}" type="pres">
      <dgm:prSet presAssocID="{A932D89E-5B5A-8145-B6F6-A546B3288353}" presName="imageRepeatNode" presStyleLbl="alignAcc1" presStyleIdx="2" presStyleCnt="10"/>
      <dgm:spPr/>
    </dgm:pt>
    <dgm:pt modelId="{C2B9F44D-4C1C-0041-8D40-3FD9E697C3BF}" type="pres">
      <dgm:prSet presAssocID="{A932D89E-5B5A-8145-B6F6-A546B3288353}" presName="imageaccent3" presStyleCnt="0"/>
      <dgm:spPr/>
    </dgm:pt>
    <dgm:pt modelId="{6521A25C-AD2F-AB44-94B2-2CE11DF0E850}" type="pres">
      <dgm:prSet presAssocID="{A932D89E-5B5A-8145-B6F6-A546B3288353}" presName="accentRepeatNode" presStyleLbl="solidAlignAcc1" presStyleIdx="5" presStyleCnt="20"/>
      <dgm:spPr>
        <a:ln>
          <a:solidFill>
            <a:schemeClr val="bg2"/>
          </a:solidFill>
        </a:ln>
      </dgm:spPr>
    </dgm:pt>
    <dgm:pt modelId="{D577DFBB-84FF-7940-99A8-41B3A6E5FFBD}" type="pres">
      <dgm:prSet presAssocID="{60F8D828-3798-EC40-ADDB-3EFA6FA9AC4E}" presName="text4" presStyleCnt="0"/>
      <dgm:spPr/>
    </dgm:pt>
    <dgm:pt modelId="{D98017C7-1FBE-D146-BD5E-8ACEB2D7A10E}" type="pres">
      <dgm:prSet presAssocID="{60F8D828-3798-EC40-ADDB-3EFA6FA9AC4E}" presName="textRepeatNode" presStyleLbl="alignNode1" presStyleIdx="3" presStyleCnt="10">
        <dgm:presLayoutVars>
          <dgm:chMax val="0"/>
          <dgm:chPref val="0"/>
          <dgm:bulletEnabled val="1"/>
        </dgm:presLayoutVars>
      </dgm:prSet>
      <dgm:spPr/>
    </dgm:pt>
    <dgm:pt modelId="{80BD96F4-C47B-C84A-A6F1-57AB1418EC7E}" type="pres">
      <dgm:prSet presAssocID="{60F8D828-3798-EC40-ADDB-3EFA6FA9AC4E}" presName="textaccent4" presStyleCnt="0"/>
      <dgm:spPr/>
    </dgm:pt>
    <dgm:pt modelId="{2F2EB002-B2CD-6B4A-AE6F-517D838EECEC}" type="pres">
      <dgm:prSet presAssocID="{60F8D828-3798-EC40-ADDB-3EFA6FA9AC4E}" presName="accentRepeatNode" presStyleLbl="solidAlignAcc1" presStyleIdx="6" presStyleCnt="20"/>
      <dgm:spPr>
        <a:ln>
          <a:solidFill>
            <a:schemeClr val="bg2"/>
          </a:solidFill>
        </a:ln>
      </dgm:spPr>
    </dgm:pt>
    <dgm:pt modelId="{3078E90A-C928-9F4A-97E8-75F30B778883}" type="pres">
      <dgm:prSet presAssocID="{414D4BB6-A648-234E-9B1E-9096AA7EA522}" presName="image4" presStyleCnt="0"/>
      <dgm:spPr/>
    </dgm:pt>
    <dgm:pt modelId="{0721B537-CDB1-6945-81A8-C22856FBFD44}" type="pres">
      <dgm:prSet presAssocID="{414D4BB6-A648-234E-9B1E-9096AA7EA522}" presName="imageRepeatNode" presStyleLbl="alignAcc1" presStyleIdx="3" presStyleCnt="10"/>
      <dgm:spPr/>
    </dgm:pt>
    <dgm:pt modelId="{5936BA20-F0BB-A148-A29D-8A8909BAA930}" type="pres">
      <dgm:prSet presAssocID="{414D4BB6-A648-234E-9B1E-9096AA7EA522}" presName="imageaccent4" presStyleCnt="0"/>
      <dgm:spPr/>
    </dgm:pt>
    <dgm:pt modelId="{9E6FAE98-0D5D-2E44-ACB9-386E0A17BFD8}" type="pres">
      <dgm:prSet presAssocID="{414D4BB6-A648-234E-9B1E-9096AA7EA522}" presName="accentRepeatNode" presStyleLbl="solidAlignAcc1" presStyleIdx="7" presStyleCnt="20"/>
      <dgm:spPr>
        <a:ln>
          <a:solidFill>
            <a:schemeClr val="bg2"/>
          </a:solidFill>
        </a:ln>
      </dgm:spPr>
    </dgm:pt>
    <dgm:pt modelId="{D071C3F9-2434-174E-803E-BBFA54A1DA9F}" type="pres">
      <dgm:prSet presAssocID="{60B7E135-018A-C846-B952-0942D0EBE12C}" presName="text5" presStyleCnt="0"/>
      <dgm:spPr/>
    </dgm:pt>
    <dgm:pt modelId="{5574E7CF-5486-4D41-98C3-C68A550A0635}" type="pres">
      <dgm:prSet presAssocID="{60B7E135-018A-C846-B952-0942D0EBE12C}" presName="textRepeatNode" presStyleLbl="alignNode1" presStyleIdx="4" presStyleCnt="10">
        <dgm:presLayoutVars>
          <dgm:chMax val="0"/>
          <dgm:chPref val="0"/>
          <dgm:bulletEnabled val="1"/>
        </dgm:presLayoutVars>
      </dgm:prSet>
      <dgm:spPr/>
    </dgm:pt>
    <dgm:pt modelId="{237445B7-69D9-7347-9EBC-C8C57C1E9E01}" type="pres">
      <dgm:prSet presAssocID="{60B7E135-018A-C846-B952-0942D0EBE12C}" presName="textaccent5" presStyleCnt="0"/>
      <dgm:spPr/>
    </dgm:pt>
    <dgm:pt modelId="{7DCFA9E2-CD51-B641-A580-F280EABD885D}" type="pres">
      <dgm:prSet presAssocID="{60B7E135-018A-C846-B952-0942D0EBE12C}" presName="accentRepeatNode" presStyleLbl="solidAlignAcc1" presStyleIdx="8" presStyleCnt="20"/>
      <dgm:spPr>
        <a:ln>
          <a:solidFill>
            <a:schemeClr val="bg2"/>
          </a:solidFill>
        </a:ln>
      </dgm:spPr>
    </dgm:pt>
    <dgm:pt modelId="{7A4447DA-44B3-C645-AF78-B208A34E7899}" type="pres">
      <dgm:prSet presAssocID="{A0B3B424-8240-744C-A9B3-1CED16773313}" presName="image5" presStyleCnt="0"/>
      <dgm:spPr/>
    </dgm:pt>
    <dgm:pt modelId="{29219FF9-0748-F34B-BADC-253A7516F8BD}" type="pres">
      <dgm:prSet presAssocID="{A0B3B424-8240-744C-A9B3-1CED16773313}" presName="imageRepeatNode" presStyleLbl="alignAcc1" presStyleIdx="4" presStyleCnt="10"/>
      <dgm:spPr/>
    </dgm:pt>
    <dgm:pt modelId="{8C08CA53-B9A7-E84E-9E09-38960C79E3AA}" type="pres">
      <dgm:prSet presAssocID="{A0B3B424-8240-744C-A9B3-1CED16773313}" presName="imageaccent5" presStyleCnt="0"/>
      <dgm:spPr/>
    </dgm:pt>
    <dgm:pt modelId="{9E997794-AC61-B142-BFC7-D3B9373C6271}" type="pres">
      <dgm:prSet presAssocID="{A0B3B424-8240-744C-A9B3-1CED16773313}" presName="accentRepeatNode" presStyleLbl="solidAlignAcc1" presStyleIdx="9" presStyleCnt="20"/>
      <dgm:spPr>
        <a:ln>
          <a:solidFill>
            <a:schemeClr val="bg2"/>
          </a:solidFill>
        </a:ln>
      </dgm:spPr>
    </dgm:pt>
    <dgm:pt modelId="{8DB2257A-7EE5-7A4F-B26D-3122678776FC}" type="pres">
      <dgm:prSet presAssocID="{160F76E5-C087-4449-99C2-2B5A6E88C944}" presName="text6" presStyleCnt="0"/>
      <dgm:spPr/>
    </dgm:pt>
    <dgm:pt modelId="{5FE88F6A-4C59-B04B-A33C-6445E12E7D44}" type="pres">
      <dgm:prSet presAssocID="{160F76E5-C087-4449-99C2-2B5A6E88C944}" presName="textRepeatNode" presStyleLbl="alignNode1" presStyleIdx="5" presStyleCnt="10">
        <dgm:presLayoutVars>
          <dgm:chMax val="0"/>
          <dgm:chPref val="0"/>
          <dgm:bulletEnabled val="1"/>
        </dgm:presLayoutVars>
      </dgm:prSet>
      <dgm:spPr/>
    </dgm:pt>
    <dgm:pt modelId="{22FFC6DF-8187-4D40-8C94-2C61761C60E4}" type="pres">
      <dgm:prSet presAssocID="{160F76E5-C087-4449-99C2-2B5A6E88C944}" presName="textaccent6" presStyleCnt="0"/>
      <dgm:spPr/>
    </dgm:pt>
    <dgm:pt modelId="{65486331-3743-3847-88C7-CFDD67B9719B}" type="pres">
      <dgm:prSet presAssocID="{160F76E5-C087-4449-99C2-2B5A6E88C944}" presName="accentRepeatNode" presStyleLbl="solidAlignAcc1" presStyleIdx="10" presStyleCnt="20"/>
      <dgm:spPr>
        <a:ln>
          <a:solidFill>
            <a:schemeClr val="bg2"/>
          </a:solidFill>
        </a:ln>
      </dgm:spPr>
    </dgm:pt>
    <dgm:pt modelId="{AAD0C564-369E-C64F-A17A-029448135259}" type="pres">
      <dgm:prSet presAssocID="{F3AC8FF6-ED03-EC4D-8A11-2B0C2F2613CB}" presName="image6" presStyleCnt="0"/>
      <dgm:spPr/>
    </dgm:pt>
    <dgm:pt modelId="{020AED66-D36E-A145-9B04-E3003A32B195}" type="pres">
      <dgm:prSet presAssocID="{F3AC8FF6-ED03-EC4D-8A11-2B0C2F2613CB}" presName="imageRepeatNode" presStyleLbl="alignAcc1" presStyleIdx="5" presStyleCnt="10"/>
      <dgm:spPr/>
    </dgm:pt>
    <dgm:pt modelId="{2515022D-8522-9848-8A8B-5D190B1D362D}" type="pres">
      <dgm:prSet presAssocID="{F3AC8FF6-ED03-EC4D-8A11-2B0C2F2613CB}" presName="imageaccent6" presStyleCnt="0"/>
      <dgm:spPr/>
    </dgm:pt>
    <dgm:pt modelId="{A9A0D891-F3F7-4843-A63F-EF971143B225}" type="pres">
      <dgm:prSet presAssocID="{F3AC8FF6-ED03-EC4D-8A11-2B0C2F2613CB}" presName="accentRepeatNode" presStyleLbl="solidAlignAcc1" presStyleIdx="11" presStyleCnt="20"/>
      <dgm:spPr>
        <a:ln>
          <a:solidFill>
            <a:schemeClr val="bg2"/>
          </a:solidFill>
        </a:ln>
      </dgm:spPr>
    </dgm:pt>
    <dgm:pt modelId="{ADB04ECA-895D-4749-B7DD-2E3D99E4004B}" type="pres">
      <dgm:prSet presAssocID="{13329909-FFC7-9047-9082-7425AFFDD9AD}" presName="text7" presStyleCnt="0"/>
      <dgm:spPr/>
    </dgm:pt>
    <dgm:pt modelId="{EB3740C8-B590-8A4D-B38C-25C54537385C}" type="pres">
      <dgm:prSet presAssocID="{13329909-FFC7-9047-9082-7425AFFDD9AD}" presName="textRepeatNode" presStyleLbl="alignNode1" presStyleIdx="6" presStyleCnt="10">
        <dgm:presLayoutVars>
          <dgm:chMax val="0"/>
          <dgm:chPref val="0"/>
          <dgm:bulletEnabled val="1"/>
        </dgm:presLayoutVars>
      </dgm:prSet>
      <dgm:spPr/>
    </dgm:pt>
    <dgm:pt modelId="{CFD9EBC0-2F10-674D-94C8-E5EA5527466F}" type="pres">
      <dgm:prSet presAssocID="{13329909-FFC7-9047-9082-7425AFFDD9AD}" presName="textaccent7" presStyleCnt="0"/>
      <dgm:spPr/>
    </dgm:pt>
    <dgm:pt modelId="{79189ABC-9666-F347-AB00-9931F62D9DD0}" type="pres">
      <dgm:prSet presAssocID="{13329909-FFC7-9047-9082-7425AFFDD9AD}" presName="accentRepeatNode" presStyleLbl="solidAlignAcc1" presStyleIdx="12" presStyleCnt="20"/>
      <dgm:spPr>
        <a:ln>
          <a:solidFill>
            <a:schemeClr val="bg2"/>
          </a:solidFill>
        </a:ln>
      </dgm:spPr>
    </dgm:pt>
    <dgm:pt modelId="{2B750BD8-16DD-F843-9D31-827875714690}" type="pres">
      <dgm:prSet presAssocID="{6DC1F364-ED90-8741-A4D0-96E302430CE3}" presName="image7" presStyleCnt="0"/>
      <dgm:spPr/>
    </dgm:pt>
    <dgm:pt modelId="{89F95275-739C-E847-B45A-60893839FCEA}" type="pres">
      <dgm:prSet presAssocID="{6DC1F364-ED90-8741-A4D0-96E302430CE3}" presName="imageRepeatNode" presStyleLbl="alignAcc1" presStyleIdx="6" presStyleCnt="10"/>
      <dgm:spPr/>
    </dgm:pt>
    <dgm:pt modelId="{D751BC4A-D1E5-1945-B1AA-D07CBE6139EB}" type="pres">
      <dgm:prSet presAssocID="{6DC1F364-ED90-8741-A4D0-96E302430CE3}" presName="imageaccent7" presStyleCnt="0"/>
      <dgm:spPr/>
    </dgm:pt>
    <dgm:pt modelId="{8B2B89E5-8E11-BC4B-9E35-2A0A4FD19D2C}" type="pres">
      <dgm:prSet presAssocID="{6DC1F364-ED90-8741-A4D0-96E302430CE3}" presName="accentRepeatNode" presStyleLbl="solidAlignAcc1" presStyleIdx="13" presStyleCnt="20"/>
      <dgm:spPr>
        <a:ln>
          <a:solidFill>
            <a:schemeClr val="bg2"/>
          </a:solidFill>
        </a:ln>
      </dgm:spPr>
    </dgm:pt>
    <dgm:pt modelId="{81C8F3E4-0355-FA42-B18B-2A7F7D1E053D}" type="pres">
      <dgm:prSet presAssocID="{1C9D1386-E504-B441-B4D5-F7516B4E9908}" presName="text8" presStyleCnt="0"/>
      <dgm:spPr/>
    </dgm:pt>
    <dgm:pt modelId="{13DEE5FB-72BC-EE4B-84D0-3B328FAA2F9E}" type="pres">
      <dgm:prSet presAssocID="{1C9D1386-E504-B441-B4D5-F7516B4E9908}" presName="textRepeatNode" presStyleLbl="alignNode1" presStyleIdx="7" presStyleCnt="10">
        <dgm:presLayoutVars>
          <dgm:chMax val="0"/>
          <dgm:chPref val="0"/>
          <dgm:bulletEnabled val="1"/>
        </dgm:presLayoutVars>
      </dgm:prSet>
      <dgm:spPr/>
    </dgm:pt>
    <dgm:pt modelId="{11A71823-F50D-004E-86A4-BBD658B239EC}" type="pres">
      <dgm:prSet presAssocID="{1C9D1386-E504-B441-B4D5-F7516B4E9908}" presName="textaccent8" presStyleCnt="0"/>
      <dgm:spPr/>
    </dgm:pt>
    <dgm:pt modelId="{1ED884BD-6EE1-FD4C-95E9-F906382E714A}" type="pres">
      <dgm:prSet presAssocID="{1C9D1386-E504-B441-B4D5-F7516B4E9908}" presName="accentRepeatNode" presStyleLbl="solidAlignAcc1" presStyleIdx="14" presStyleCnt="20"/>
      <dgm:spPr>
        <a:ln>
          <a:solidFill>
            <a:schemeClr val="bg2"/>
          </a:solidFill>
        </a:ln>
      </dgm:spPr>
    </dgm:pt>
    <dgm:pt modelId="{C8D45639-3DA6-C942-942A-BDE1889C4860}" type="pres">
      <dgm:prSet presAssocID="{F10EFF65-8D14-5C4C-B9F3-C172D51381AE}" presName="image8" presStyleCnt="0"/>
      <dgm:spPr/>
    </dgm:pt>
    <dgm:pt modelId="{567939ED-40B0-9440-AB7C-07CB762DDF44}" type="pres">
      <dgm:prSet presAssocID="{F10EFF65-8D14-5C4C-B9F3-C172D51381AE}" presName="imageRepeatNode" presStyleLbl="alignAcc1" presStyleIdx="7" presStyleCnt="10"/>
      <dgm:spPr/>
    </dgm:pt>
    <dgm:pt modelId="{0A33AD69-8DF8-A442-BAE0-F89675F5F10E}" type="pres">
      <dgm:prSet presAssocID="{F10EFF65-8D14-5C4C-B9F3-C172D51381AE}" presName="imageaccent8" presStyleCnt="0"/>
      <dgm:spPr/>
    </dgm:pt>
    <dgm:pt modelId="{5BB7D599-E251-7143-A34D-F70B860EB3D8}" type="pres">
      <dgm:prSet presAssocID="{F10EFF65-8D14-5C4C-B9F3-C172D51381AE}" presName="accentRepeatNode" presStyleLbl="solidAlignAcc1" presStyleIdx="15" presStyleCnt="20"/>
      <dgm:spPr>
        <a:ln>
          <a:solidFill>
            <a:schemeClr val="bg2"/>
          </a:solidFill>
        </a:ln>
      </dgm:spPr>
    </dgm:pt>
    <dgm:pt modelId="{E7989DE4-8CF8-BD4E-BA68-3E148E4FB533}" type="pres">
      <dgm:prSet presAssocID="{AC208A8A-4B67-394E-862A-7D9AD092C006}" presName="text9" presStyleCnt="0"/>
      <dgm:spPr/>
    </dgm:pt>
    <dgm:pt modelId="{1708DF97-190B-5646-AD01-14A39C9D7A55}" type="pres">
      <dgm:prSet presAssocID="{AC208A8A-4B67-394E-862A-7D9AD092C006}" presName="textRepeatNode" presStyleLbl="alignNode1" presStyleIdx="8" presStyleCnt="10">
        <dgm:presLayoutVars>
          <dgm:chMax val="0"/>
          <dgm:chPref val="0"/>
          <dgm:bulletEnabled val="1"/>
        </dgm:presLayoutVars>
      </dgm:prSet>
      <dgm:spPr/>
    </dgm:pt>
    <dgm:pt modelId="{E2FA9F6B-6FE8-A942-9A08-76CB19E3A675}" type="pres">
      <dgm:prSet presAssocID="{AC208A8A-4B67-394E-862A-7D9AD092C006}" presName="textaccent9" presStyleCnt="0"/>
      <dgm:spPr/>
    </dgm:pt>
    <dgm:pt modelId="{6420092B-6CC0-9443-966C-005F387ABF8C}" type="pres">
      <dgm:prSet presAssocID="{AC208A8A-4B67-394E-862A-7D9AD092C006}" presName="accentRepeatNode" presStyleLbl="solidAlignAcc1" presStyleIdx="16" presStyleCnt="20"/>
      <dgm:spPr>
        <a:ln>
          <a:solidFill>
            <a:schemeClr val="bg2"/>
          </a:solidFill>
        </a:ln>
      </dgm:spPr>
    </dgm:pt>
    <dgm:pt modelId="{D6662154-09FC-3743-B111-5E5D2276F014}" type="pres">
      <dgm:prSet presAssocID="{B3AC6732-92AB-624E-8533-5442F871BC08}" presName="image9" presStyleCnt="0"/>
      <dgm:spPr/>
    </dgm:pt>
    <dgm:pt modelId="{62657B7F-BF74-C34E-9D8D-42B330BBA688}" type="pres">
      <dgm:prSet presAssocID="{B3AC6732-92AB-624E-8533-5442F871BC08}" presName="imageRepeatNode" presStyleLbl="alignAcc1" presStyleIdx="8" presStyleCnt="10"/>
      <dgm:spPr/>
    </dgm:pt>
    <dgm:pt modelId="{8DB7DE2D-F3D3-D948-A309-3DE4724983E9}" type="pres">
      <dgm:prSet presAssocID="{B3AC6732-92AB-624E-8533-5442F871BC08}" presName="imageaccent9" presStyleCnt="0"/>
      <dgm:spPr/>
    </dgm:pt>
    <dgm:pt modelId="{CA559A9D-C336-6044-84AF-DE05FFCE478A}" type="pres">
      <dgm:prSet presAssocID="{B3AC6732-92AB-624E-8533-5442F871BC08}" presName="accentRepeatNode" presStyleLbl="solidAlignAcc1" presStyleIdx="17" presStyleCnt="20"/>
      <dgm:spPr>
        <a:ln>
          <a:solidFill>
            <a:schemeClr val="bg2"/>
          </a:solidFill>
        </a:ln>
      </dgm:spPr>
    </dgm:pt>
    <dgm:pt modelId="{96AE057D-08AD-7F4A-9095-D5C8D195D4B5}" type="pres">
      <dgm:prSet presAssocID="{D18FA476-E51E-8F4B-AE22-6F7FA5274976}" presName="text10" presStyleCnt="0"/>
      <dgm:spPr/>
    </dgm:pt>
    <dgm:pt modelId="{B7803688-AF1B-0F4F-85A7-CBDDD8A0365B}" type="pres">
      <dgm:prSet presAssocID="{D18FA476-E51E-8F4B-AE22-6F7FA5274976}" presName="textRepeatNode" presStyleLbl="alignNode1" presStyleIdx="9" presStyleCnt="10">
        <dgm:presLayoutVars>
          <dgm:chMax val="0"/>
          <dgm:chPref val="0"/>
          <dgm:bulletEnabled val="1"/>
        </dgm:presLayoutVars>
      </dgm:prSet>
      <dgm:spPr/>
    </dgm:pt>
    <dgm:pt modelId="{37C86A96-F5FB-C849-86A3-D24D9824E2C8}" type="pres">
      <dgm:prSet presAssocID="{D18FA476-E51E-8F4B-AE22-6F7FA5274976}" presName="textaccent10" presStyleCnt="0"/>
      <dgm:spPr/>
    </dgm:pt>
    <dgm:pt modelId="{588127FD-4639-7E46-8ADA-E201D1633423}" type="pres">
      <dgm:prSet presAssocID="{D18FA476-E51E-8F4B-AE22-6F7FA5274976}" presName="accentRepeatNode" presStyleLbl="solidAlignAcc1" presStyleIdx="18" presStyleCnt="20"/>
      <dgm:spPr>
        <a:ln>
          <a:solidFill>
            <a:schemeClr val="bg2"/>
          </a:solidFill>
        </a:ln>
      </dgm:spPr>
    </dgm:pt>
    <dgm:pt modelId="{5864E63C-F0C4-4549-995C-2CC8434F6097}" type="pres">
      <dgm:prSet presAssocID="{95628446-F410-5246-AC9B-36C875858C20}" presName="image10" presStyleCnt="0"/>
      <dgm:spPr/>
    </dgm:pt>
    <dgm:pt modelId="{EFF6B6FD-5331-B04F-B071-419ECC56E75E}" type="pres">
      <dgm:prSet presAssocID="{95628446-F410-5246-AC9B-36C875858C20}" presName="imageRepeatNode" presStyleLbl="alignAcc1" presStyleIdx="9" presStyleCnt="10"/>
      <dgm:spPr/>
    </dgm:pt>
    <dgm:pt modelId="{7DB6FA95-8574-9E43-88B5-7BE81B6ED949}" type="pres">
      <dgm:prSet presAssocID="{95628446-F410-5246-AC9B-36C875858C20}" presName="imageaccent10" presStyleCnt="0"/>
      <dgm:spPr/>
    </dgm:pt>
    <dgm:pt modelId="{5FFA88E8-3F19-AD43-BCE1-DF8F18A83A5D}" type="pres">
      <dgm:prSet presAssocID="{95628446-F410-5246-AC9B-36C875858C20}" presName="accentRepeatNode" presStyleLbl="solidAlignAcc1" presStyleIdx="19" presStyleCnt="20"/>
      <dgm:spPr>
        <a:ln>
          <a:solidFill>
            <a:schemeClr val="bg2"/>
          </a:solidFill>
        </a:ln>
      </dgm:spPr>
    </dgm:pt>
  </dgm:ptLst>
  <dgm:cxnLst>
    <dgm:cxn modelId="{606D8004-4A65-BF4E-A31C-BE6C28E5BD17}" type="presOf" srcId="{49E0E847-3E01-F64C-8711-CC22D78C4251}" destId="{8B72D83F-1AAE-0D4F-A744-6E2213C422C2}" srcOrd="0" destOrd="0" presId="urn:microsoft.com/office/officeart/2008/layout/HexagonCluster"/>
    <dgm:cxn modelId="{96720306-AE19-1A4C-88B5-CC7321E25B30}" srcId="{49E0E847-3E01-F64C-8711-CC22D78C4251}" destId="{60B7E135-018A-C846-B952-0942D0EBE12C}" srcOrd="4" destOrd="0" parTransId="{04553956-B58A-6140-AF9A-371D85E87F33}" sibTransId="{A0B3B424-8240-744C-A9B3-1CED16773313}"/>
    <dgm:cxn modelId="{756C560B-2B27-534F-B906-ABF26DA8DA16}" type="presOf" srcId="{D18FA476-E51E-8F4B-AE22-6F7FA5274976}" destId="{B7803688-AF1B-0F4F-85A7-CBDDD8A0365B}" srcOrd="0" destOrd="0" presId="urn:microsoft.com/office/officeart/2008/layout/HexagonCluster"/>
    <dgm:cxn modelId="{49EA8D14-AFB4-DB4D-A694-0D94FE492C2E}" type="presOf" srcId="{B3AC6732-92AB-624E-8533-5442F871BC08}" destId="{62657B7F-BF74-C34E-9D8D-42B330BBA688}" srcOrd="0" destOrd="0" presId="urn:microsoft.com/office/officeart/2008/layout/HexagonCluster"/>
    <dgm:cxn modelId="{4BAC5D25-B1A0-2743-8359-984E86528843}" srcId="{49E0E847-3E01-F64C-8711-CC22D78C4251}" destId="{60F8D828-3798-EC40-ADDB-3EFA6FA9AC4E}" srcOrd="3" destOrd="0" parTransId="{6E2F2351-E05C-E54A-9FD6-A9E0E7D67ADB}" sibTransId="{414D4BB6-A648-234E-9B1E-9096AA7EA522}"/>
    <dgm:cxn modelId="{5385B72C-A96E-6641-89EF-B8317ADA4A28}" type="presOf" srcId="{6170CF27-D113-F048-9F66-E997A0A36B9F}" destId="{FB657468-BDE8-1E43-A208-62830FD8FA11}" srcOrd="0" destOrd="0" presId="urn:microsoft.com/office/officeart/2008/layout/HexagonCluster"/>
    <dgm:cxn modelId="{0A07D530-15C2-554F-BBB5-041ED47C628D}" type="presOf" srcId="{6DC1F364-ED90-8741-A4D0-96E302430CE3}" destId="{89F95275-739C-E847-B45A-60893839FCEA}" srcOrd="0" destOrd="0" presId="urn:microsoft.com/office/officeart/2008/layout/HexagonCluster"/>
    <dgm:cxn modelId="{A4C23C31-9F58-7A40-B013-455535688111}" srcId="{49E0E847-3E01-F64C-8711-CC22D78C4251}" destId="{7E2B61C4-6348-B049-A798-4A59BF2EDCA8}" srcOrd="2" destOrd="0" parTransId="{66878D3E-75CA-D94C-A0A4-93D4753810B1}" sibTransId="{A932D89E-5B5A-8145-B6F6-A546B3288353}"/>
    <dgm:cxn modelId="{500A1B3C-63A0-0D4E-8460-741AEF8530CF}" type="presOf" srcId="{13329909-FFC7-9047-9082-7425AFFDD9AD}" destId="{EB3740C8-B590-8A4D-B38C-25C54537385C}" srcOrd="0" destOrd="0" presId="urn:microsoft.com/office/officeart/2008/layout/HexagonCluster"/>
    <dgm:cxn modelId="{E710AE3D-5188-9147-96F0-CBE921B74479}" type="presOf" srcId="{60F8D828-3798-EC40-ADDB-3EFA6FA9AC4E}" destId="{D98017C7-1FBE-D146-BD5E-8ACEB2D7A10E}" srcOrd="0" destOrd="0" presId="urn:microsoft.com/office/officeart/2008/layout/HexagonCluster"/>
    <dgm:cxn modelId="{070A195B-C412-3A40-BCE2-53DBABC07FA2}" type="presOf" srcId="{45A035B3-6897-B147-9150-74A60612ABFB}" destId="{FC4D02F9-BF21-894C-AADE-86B49D163C61}" srcOrd="0" destOrd="0" presId="urn:microsoft.com/office/officeart/2008/layout/HexagonCluster"/>
    <dgm:cxn modelId="{3145B16B-A30C-3845-9A11-742574581BDE}" type="presOf" srcId="{AC208A8A-4B67-394E-862A-7D9AD092C006}" destId="{1708DF97-190B-5646-AD01-14A39C9D7A55}" srcOrd="0" destOrd="0" presId="urn:microsoft.com/office/officeart/2008/layout/HexagonCluster"/>
    <dgm:cxn modelId="{4A52D77D-8BAC-DA4B-B4C8-8787B4D4F8EE}" type="presOf" srcId="{7E2B61C4-6348-B049-A798-4A59BF2EDCA8}" destId="{B815D765-0E1B-664C-9CE1-3A149C8B04CB}" srcOrd="0" destOrd="0" presId="urn:microsoft.com/office/officeart/2008/layout/HexagonCluster"/>
    <dgm:cxn modelId="{A7774C82-444C-D341-A9CD-1ADC32C5B207}" srcId="{49E0E847-3E01-F64C-8711-CC22D78C4251}" destId="{160F76E5-C087-4449-99C2-2B5A6E88C944}" srcOrd="5" destOrd="0" parTransId="{784AC5D8-A3E7-EE4B-9069-B3A1A187EA09}" sibTransId="{F3AC8FF6-ED03-EC4D-8A11-2B0C2F2613CB}"/>
    <dgm:cxn modelId="{3AB7BA89-1131-3249-A28F-5BD33781CBE5}" srcId="{49E0E847-3E01-F64C-8711-CC22D78C4251}" destId="{8E5D9939-0BD7-2441-9905-B4D726364382}" srcOrd="1" destOrd="0" parTransId="{E6469203-5009-5048-82D4-22819D436815}" sibTransId="{6170CF27-D113-F048-9F66-E997A0A36B9F}"/>
    <dgm:cxn modelId="{27E34D8E-C3D3-4D48-BD82-F7E3591970E1}" type="presOf" srcId="{F10EFF65-8D14-5C4C-B9F3-C172D51381AE}" destId="{567939ED-40B0-9440-AB7C-07CB762DDF44}" srcOrd="0" destOrd="0" presId="urn:microsoft.com/office/officeart/2008/layout/HexagonCluster"/>
    <dgm:cxn modelId="{AC10A494-AD9F-6B4C-A497-EFAA1B715BEC}" type="presOf" srcId="{A932D89E-5B5A-8145-B6F6-A546B3288353}" destId="{B9B890CE-213C-D94D-B8EE-BC9CC896FCA9}" srcOrd="0" destOrd="0" presId="urn:microsoft.com/office/officeart/2008/layout/HexagonCluster"/>
    <dgm:cxn modelId="{F9282199-9195-2D42-B601-8ED6FE75B162}" type="presOf" srcId="{A0B3B424-8240-744C-A9B3-1CED16773313}" destId="{29219FF9-0748-F34B-BADC-253A7516F8BD}" srcOrd="0" destOrd="0" presId="urn:microsoft.com/office/officeart/2008/layout/HexagonCluster"/>
    <dgm:cxn modelId="{C4B2B59A-2EBF-2E44-A2CB-C2AAD365E14A}" srcId="{49E0E847-3E01-F64C-8711-CC22D78C4251}" destId="{45A035B3-6897-B147-9150-74A60612ABFB}" srcOrd="0" destOrd="0" parTransId="{C7411738-B5FF-B245-8A2B-CB15BA387274}" sibTransId="{7D8CED40-2F55-5C45-B148-900CF2E1CECE}"/>
    <dgm:cxn modelId="{550844A2-63B5-134B-B93B-3FFC14F56E42}" srcId="{49E0E847-3E01-F64C-8711-CC22D78C4251}" destId="{D18FA476-E51E-8F4B-AE22-6F7FA5274976}" srcOrd="9" destOrd="0" parTransId="{3B632347-A161-DC42-B272-3725BE7A03F7}" sibTransId="{95628446-F410-5246-AC9B-36C875858C20}"/>
    <dgm:cxn modelId="{AFC4A2A4-070C-DD42-A6C8-F1B5BFC6D3AC}" type="presOf" srcId="{160F76E5-C087-4449-99C2-2B5A6E88C944}" destId="{5FE88F6A-4C59-B04B-A33C-6445E12E7D44}" srcOrd="0" destOrd="0" presId="urn:microsoft.com/office/officeart/2008/layout/HexagonCluster"/>
    <dgm:cxn modelId="{8C2E39B1-4A7B-EB4A-A2C0-E93BD8B59DA5}" srcId="{49E0E847-3E01-F64C-8711-CC22D78C4251}" destId="{AC208A8A-4B67-394E-862A-7D9AD092C006}" srcOrd="8" destOrd="0" parTransId="{947FBB04-6642-9C49-AE60-4892B4DAFD59}" sibTransId="{B3AC6732-92AB-624E-8533-5442F871BC08}"/>
    <dgm:cxn modelId="{2DA281BF-4D71-6A4A-A34F-2B58D99FBBDA}" type="presOf" srcId="{F3AC8FF6-ED03-EC4D-8A11-2B0C2F2613CB}" destId="{020AED66-D36E-A145-9B04-E3003A32B195}" srcOrd="0" destOrd="0" presId="urn:microsoft.com/office/officeart/2008/layout/HexagonCluster"/>
    <dgm:cxn modelId="{6075B6CC-A603-6A49-971E-6FE671311DC6}" type="presOf" srcId="{414D4BB6-A648-234E-9B1E-9096AA7EA522}" destId="{0721B537-CDB1-6945-81A8-C22856FBFD44}" srcOrd="0" destOrd="0" presId="urn:microsoft.com/office/officeart/2008/layout/HexagonCluster"/>
    <dgm:cxn modelId="{AC865ED7-2DA8-3A4A-933C-EEB7466C0EEA}" srcId="{49E0E847-3E01-F64C-8711-CC22D78C4251}" destId="{1C9D1386-E504-B441-B4D5-F7516B4E9908}" srcOrd="7" destOrd="0" parTransId="{547F3B35-E4D3-E246-824A-64CDCB27800B}" sibTransId="{F10EFF65-8D14-5C4C-B9F3-C172D51381AE}"/>
    <dgm:cxn modelId="{CEA6D9DA-5B37-1541-B10C-698978A2FAB1}" type="presOf" srcId="{1C9D1386-E504-B441-B4D5-F7516B4E9908}" destId="{13DEE5FB-72BC-EE4B-84D0-3B328FAA2F9E}" srcOrd="0" destOrd="0" presId="urn:microsoft.com/office/officeart/2008/layout/HexagonCluster"/>
    <dgm:cxn modelId="{E2C226E1-06A7-3D4B-A11C-6C153DBDBB17}" type="presOf" srcId="{95628446-F410-5246-AC9B-36C875858C20}" destId="{EFF6B6FD-5331-B04F-B071-419ECC56E75E}" srcOrd="0" destOrd="0" presId="urn:microsoft.com/office/officeart/2008/layout/HexagonCluster"/>
    <dgm:cxn modelId="{C35AF0EC-0511-8744-98BC-69F9AFD41266}" type="presOf" srcId="{7D8CED40-2F55-5C45-B148-900CF2E1CECE}" destId="{FECD0ADC-4032-EC4C-A22F-820ACF8EB097}" srcOrd="0" destOrd="0" presId="urn:microsoft.com/office/officeart/2008/layout/HexagonCluster"/>
    <dgm:cxn modelId="{027E75EE-4361-1841-91DB-B00173BE9AB3}" srcId="{49E0E847-3E01-F64C-8711-CC22D78C4251}" destId="{13329909-FFC7-9047-9082-7425AFFDD9AD}" srcOrd="6" destOrd="0" parTransId="{3680A106-8980-9347-BCFE-F4E05210B366}" sibTransId="{6DC1F364-ED90-8741-A4D0-96E302430CE3}"/>
    <dgm:cxn modelId="{C53AF2EE-79EC-994D-A648-B3162FFA3576}" type="presOf" srcId="{60B7E135-018A-C846-B952-0942D0EBE12C}" destId="{5574E7CF-5486-4D41-98C3-C68A550A0635}" srcOrd="0" destOrd="0" presId="urn:microsoft.com/office/officeart/2008/layout/HexagonCluster"/>
    <dgm:cxn modelId="{DDAE0BF8-2F61-8746-9D34-CD8B49E3D22D}" type="presOf" srcId="{8E5D9939-0BD7-2441-9905-B4D726364382}" destId="{4956B4C6-7EE7-074D-901C-2F261D64F0DA}" srcOrd="0" destOrd="0" presId="urn:microsoft.com/office/officeart/2008/layout/HexagonCluster"/>
    <dgm:cxn modelId="{D40CA5FC-DFDF-B841-AFA0-9049326E80A5}" type="presParOf" srcId="{8B72D83F-1AAE-0D4F-A744-6E2213C422C2}" destId="{520D7896-13ED-6840-A3AF-AA5F1A3FA2E9}" srcOrd="0" destOrd="0" presId="urn:microsoft.com/office/officeart/2008/layout/HexagonCluster"/>
    <dgm:cxn modelId="{00D61DE8-3389-4E45-B341-5837EA5B528C}" type="presParOf" srcId="{520D7896-13ED-6840-A3AF-AA5F1A3FA2E9}" destId="{FC4D02F9-BF21-894C-AADE-86B49D163C61}" srcOrd="0" destOrd="0" presId="urn:microsoft.com/office/officeart/2008/layout/HexagonCluster"/>
    <dgm:cxn modelId="{391FFE07-99C2-5741-AA81-0681EF1F5D1C}" type="presParOf" srcId="{8B72D83F-1AAE-0D4F-A744-6E2213C422C2}" destId="{3659ED64-1975-6443-8BD1-7B41C028CF3F}" srcOrd="1" destOrd="0" presId="urn:microsoft.com/office/officeart/2008/layout/HexagonCluster"/>
    <dgm:cxn modelId="{1ACE4827-2957-C74A-B81F-EA17A119C759}" type="presParOf" srcId="{3659ED64-1975-6443-8BD1-7B41C028CF3F}" destId="{17E6FF07-B463-6D4E-A1D4-C98F86150E9D}" srcOrd="0" destOrd="0" presId="urn:microsoft.com/office/officeart/2008/layout/HexagonCluster"/>
    <dgm:cxn modelId="{A0D00FB8-A344-F840-85F9-4F0E691C5D6F}" type="presParOf" srcId="{8B72D83F-1AAE-0D4F-A744-6E2213C422C2}" destId="{234EB4B3-2F04-C445-943B-75DF643FC37F}" srcOrd="2" destOrd="0" presId="urn:microsoft.com/office/officeart/2008/layout/HexagonCluster"/>
    <dgm:cxn modelId="{01A43350-61C8-B942-AE3B-AB3A1565793E}" type="presParOf" srcId="{234EB4B3-2F04-C445-943B-75DF643FC37F}" destId="{FECD0ADC-4032-EC4C-A22F-820ACF8EB097}" srcOrd="0" destOrd="0" presId="urn:microsoft.com/office/officeart/2008/layout/HexagonCluster"/>
    <dgm:cxn modelId="{DB16B2DA-6DA8-6D45-BAEE-F830F53A3178}" type="presParOf" srcId="{8B72D83F-1AAE-0D4F-A744-6E2213C422C2}" destId="{F0EF44C5-7FC7-DD4E-850A-3EB499FBC0A7}" srcOrd="3" destOrd="0" presId="urn:microsoft.com/office/officeart/2008/layout/HexagonCluster"/>
    <dgm:cxn modelId="{9D6949CF-CC24-EE46-9FE4-088685BD8E90}" type="presParOf" srcId="{F0EF44C5-7FC7-DD4E-850A-3EB499FBC0A7}" destId="{B1089020-08AE-2648-8687-2649462B598B}" srcOrd="0" destOrd="0" presId="urn:microsoft.com/office/officeart/2008/layout/HexagonCluster"/>
    <dgm:cxn modelId="{CB4E765B-A8DC-F646-9508-24F0091BB61A}" type="presParOf" srcId="{8B72D83F-1AAE-0D4F-A744-6E2213C422C2}" destId="{70B8A754-3BC8-054E-B02C-DF00CB2F930F}" srcOrd="4" destOrd="0" presId="urn:microsoft.com/office/officeart/2008/layout/HexagonCluster"/>
    <dgm:cxn modelId="{A25D4F5D-0A69-644D-AF67-68CB2DD7C34C}" type="presParOf" srcId="{70B8A754-3BC8-054E-B02C-DF00CB2F930F}" destId="{4956B4C6-7EE7-074D-901C-2F261D64F0DA}" srcOrd="0" destOrd="0" presId="urn:microsoft.com/office/officeart/2008/layout/HexagonCluster"/>
    <dgm:cxn modelId="{804B2DFF-C36E-DC4F-9675-989EFBC1986E}" type="presParOf" srcId="{8B72D83F-1AAE-0D4F-A744-6E2213C422C2}" destId="{83265ED8-3F59-5840-BBBE-D83C33B749B9}" srcOrd="5" destOrd="0" presId="urn:microsoft.com/office/officeart/2008/layout/HexagonCluster"/>
    <dgm:cxn modelId="{C1041B36-B558-224D-86AC-DBB5871E5EC6}" type="presParOf" srcId="{83265ED8-3F59-5840-BBBE-D83C33B749B9}" destId="{78AD4D10-4C90-8147-8892-41BA740EB23B}" srcOrd="0" destOrd="0" presId="urn:microsoft.com/office/officeart/2008/layout/HexagonCluster"/>
    <dgm:cxn modelId="{3B15B83F-4C1C-B549-A7FF-040FFE747170}" type="presParOf" srcId="{8B72D83F-1AAE-0D4F-A744-6E2213C422C2}" destId="{203F0DAF-A80C-D04F-A447-46D1F266300B}" srcOrd="6" destOrd="0" presId="urn:microsoft.com/office/officeart/2008/layout/HexagonCluster"/>
    <dgm:cxn modelId="{2B58CB4E-241B-6042-967F-72234A53DCB6}" type="presParOf" srcId="{203F0DAF-A80C-D04F-A447-46D1F266300B}" destId="{FB657468-BDE8-1E43-A208-62830FD8FA11}" srcOrd="0" destOrd="0" presId="urn:microsoft.com/office/officeart/2008/layout/HexagonCluster"/>
    <dgm:cxn modelId="{FC3C6A6C-ED1E-E64A-A0A2-B0EEF707FDBC}" type="presParOf" srcId="{8B72D83F-1AAE-0D4F-A744-6E2213C422C2}" destId="{F6B49522-658C-994B-AE31-1CC12010E5BC}" srcOrd="7" destOrd="0" presId="urn:microsoft.com/office/officeart/2008/layout/HexagonCluster"/>
    <dgm:cxn modelId="{A56CE075-D324-DA4D-8AA9-8BE20905378E}" type="presParOf" srcId="{F6B49522-658C-994B-AE31-1CC12010E5BC}" destId="{91B0A95B-E0C6-0343-B6FD-DF0643644DBB}" srcOrd="0" destOrd="0" presId="urn:microsoft.com/office/officeart/2008/layout/HexagonCluster"/>
    <dgm:cxn modelId="{7E063456-6164-DC46-AE89-704AC8B52E31}" type="presParOf" srcId="{8B72D83F-1AAE-0D4F-A744-6E2213C422C2}" destId="{5FD8B403-3338-DE4B-95E2-5A424C394F58}" srcOrd="8" destOrd="0" presId="urn:microsoft.com/office/officeart/2008/layout/HexagonCluster"/>
    <dgm:cxn modelId="{E01D3525-F518-FF4D-80FF-6F584C46E5D7}" type="presParOf" srcId="{5FD8B403-3338-DE4B-95E2-5A424C394F58}" destId="{B815D765-0E1B-664C-9CE1-3A149C8B04CB}" srcOrd="0" destOrd="0" presId="urn:microsoft.com/office/officeart/2008/layout/HexagonCluster"/>
    <dgm:cxn modelId="{9EEB8D22-5EA5-DF44-94D7-B23BF8705370}" type="presParOf" srcId="{8B72D83F-1AAE-0D4F-A744-6E2213C422C2}" destId="{B2F87841-978B-304D-AEA6-160FBA688D52}" srcOrd="9" destOrd="0" presId="urn:microsoft.com/office/officeart/2008/layout/HexagonCluster"/>
    <dgm:cxn modelId="{3F47F8ED-E700-7D4A-BB8A-D9D78E365F2D}" type="presParOf" srcId="{B2F87841-978B-304D-AEA6-160FBA688D52}" destId="{B8C4B593-43EC-774B-B97B-3F1A238774F6}" srcOrd="0" destOrd="0" presId="urn:microsoft.com/office/officeart/2008/layout/HexagonCluster"/>
    <dgm:cxn modelId="{ADA5F2F0-305E-164B-828F-166B7A15864A}" type="presParOf" srcId="{8B72D83F-1AAE-0D4F-A744-6E2213C422C2}" destId="{FE4BA2AA-32BD-464F-9697-E3F36292E73B}" srcOrd="10" destOrd="0" presId="urn:microsoft.com/office/officeart/2008/layout/HexagonCluster"/>
    <dgm:cxn modelId="{EC36C4D6-58E0-2844-987D-CDDA9941BC80}" type="presParOf" srcId="{FE4BA2AA-32BD-464F-9697-E3F36292E73B}" destId="{B9B890CE-213C-D94D-B8EE-BC9CC896FCA9}" srcOrd="0" destOrd="0" presId="urn:microsoft.com/office/officeart/2008/layout/HexagonCluster"/>
    <dgm:cxn modelId="{B8F039F5-1FE0-9D4E-B2F7-7EEDB7923D32}" type="presParOf" srcId="{8B72D83F-1AAE-0D4F-A744-6E2213C422C2}" destId="{C2B9F44D-4C1C-0041-8D40-3FD9E697C3BF}" srcOrd="11" destOrd="0" presId="urn:microsoft.com/office/officeart/2008/layout/HexagonCluster"/>
    <dgm:cxn modelId="{3B5854A3-77BC-DB4B-B921-E664DC3DE5F6}" type="presParOf" srcId="{C2B9F44D-4C1C-0041-8D40-3FD9E697C3BF}" destId="{6521A25C-AD2F-AB44-94B2-2CE11DF0E850}" srcOrd="0" destOrd="0" presId="urn:microsoft.com/office/officeart/2008/layout/HexagonCluster"/>
    <dgm:cxn modelId="{32CFEAAC-3731-EF4D-A349-FD9DAABDB77E}" type="presParOf" srcId="{8B72D83F-1AAE-0D4F-A744-6E2213C422C2}" destId="{D577DFBB-84FF-7940-99A8-41B3A6E5FFBD}" srcOrd="12" destOrd="0" presId="urn:microsoft.com/office/officeart/2008/layout/HexagonCluster"/>
    <dgm:cxn modelId="{2286A873-36B2-A441-92CB-EB2745D40355}" type="presParOf" srcId="{D577DFBB-84FF-7940-99A8-41B3A6E5FFBD}" destId="{D98017C7-1FBE-D146-BD5E-8ACEB2D7A10E}" srcOrd="0" destOrd="0" presId="urn:microsoft.com/office/officeart/2008/layout/HexagonCluster"/>
    <dgm:cxn modelId="{DC8B84DC-F707-BB40-B807-C49635DB08D0}" type="presParOf" srcId="{8B72D83F-1AAE-0D4F-A744-6E2213C422C2}" destId="{80BD96F4-C47B-C84A-A6F1-57AB1418EC7E}" srcOrd="13" destOrd="0" presId="urn:microsoft.com/office/officeart/2008/layout/HexagonCluster"/>
    <dgm:cxn modelId="{DCA959A7-760B-CD46-AF82-6E46CBCC08AB}" type="presParOf" srcId="{80BD96F4-C47B-C84A-A6F1-57AB1418EC7E}" destId="{2F2EB002-B2CD-6B4A-AE6F-517D838EECEC}" srcOrd="0" destOrd="0" presId="urn:microsoft.com/office/officeart/2008/layout/HexagonCluster"/>
    <dgm:cxn modelId="{0BEFB960-A949-5443-975E-34DD72E57A8F}" type="presParOf" srcId="{8B72D83F-1AAE-0D4F-A744-6E2213C422C2}" destId="{3078E90A-C928-9F4A-97E8-75F30B778883}" srcOrd="14" destOrd="0" presId="urn:microsoft.com/office/officeart/2008/layout/HexagonCluster"/>
    <dgm:cxn modelId="{D0C3F424-90C8-3741-A098-AC470F38C1D0}" type="presParOf" srcId="{3078E90A-C928-9F4A-97E8-75F30B778883}" destId="{0721B537-CDB1-6945-81A8-C22856FBFD44}" srcOrd="0" destOrd="0" presId="urn:microsoft.com/office/officeart/2008/layout/HexagonCluster"/>
    <dgm:cxn modelId="{23294204-A273-0142-86E5-7F39342ACFDD}" type="presParOf" srcId="{8B72D83F-1AAE-0D4F-A744-6E2213C422C2}" destId="{5936BA20-F0BB-A148-A29D-8A8909BAA930}" srcOrd="15" destOrd="0" presId="urn:microsoft.com/office/officeart/2008/layout/HexagonCluster"/>
    <dgm:cxn modelId="{40EBAFA2-FED5-7C49-BE4B-01EB5645044D}" type="presParOf" srcId="{5936BA20-F0BB-A148-A29D-8A8909BAA930}" destId="{9E6FAE98-0D5D-2E44-ACB9-386E0A17BFD8}" srcOrd="0" destOrd="0" presId="urn:microsoft.com/office/officeart/2008/layout/HexagonCluster"/>
    <dgm:cxn modelId="{02EF9829-154D-D240-8518-D605BF4D5BE7}" type="presParOf" srcId="{8B72D83F-1AAE-0D4F-A744-6E2213C422C2}" destId="{D071C3F9-2434-174E-803E-BBFA54A1DA9F}" srcOrd="16" destOrd="0" presId="urn:microsoft.com/office/officeart/2008/layout/HexagonCluster"/>
    <dgm:cxn modelId="{795ACD7D-6179-D740-97E5-C780B0040C47}" type="presParOf" srcId="{D071C3F9-2434-174E-803E-BBFA54A1DA9F}" destId="{5574E7CF-5486-4D41-98C3-C68A550A0635}" srcOrd="0" destOrd="0" presId="urn:microsoft.com/office/officeart/2008/layout/HexagonCluster"/>
    <dgm:cxn modelId="{7A6FD774-9F25-954E-BE4D-32ED0750B298}" type="presParOf" srcId="{8B72D83F-1AAE-0D4F-A744-6E2213C422C2}" destId="{237445B7-69D9-7347-9EBC-C8C57C1E9E01}" srcOrd="17" destOrd="0" presId="urn:microsoft.com/office/officeart/2008/layout/HexagonCluster"/>
    <dgm:cxn modelId="{7B2C7272-80EF-0F4A-9BAE-4CCB40479751}" type="presParOf" srcId="{237445B7-69D9-7347-9EBC-C8C57C1E9E01}" destId="{7DCFA9E2-CD51-B641-A580-F280EABD885D}" srcOrd="0" destOrd="0" presId="urn:microsoft.com/office/officeart/2008/layout/HexagonCluster"/>
    <dgm:cxn modelId="{03105F75-15C6-784B-9794-DF1E96D3DB17}" type="presParOf" srcId="{8B72D83F-1AAE-0D4F-A744-6E2213C422C2}" destId="{7A4447DA-44B3-C645-AF78-B208A34E7899}" srcOrd="18" destOrd="0" presId="urn:microsoft.com/office/officeart/2008/layout/HexagonCluster"/>
    <dgm:cxn modelId="{4EFF3851-C312-644B-8DA9-86B47C2736B6}" type="presParOf" srcId="{7A4447DA-44B3-C645-AF78-B208A34E7899}" destId="{29219FF9-0748-F34B-BADC-253A7516F8BD}" srcOrd="0" destOrd="0" presId="urn:microsoft.com/office/officeart/2008/layout/HexagonCluster"/>
    <dgm:cxn modelId="{BF4BE6D9-8490-4E49-8D77-0FDE263B996E}" type="presParOf" srcId="{8B72D83F-1AAE-0D4F-A744-6E2213C422C2}" destId="{8C08CA53-B9A7-E84E-9E09-38960C79E3AA}" srcOrd="19" destOrd="0" presId="urn:microsoft.com/office/officeart/2008/layout/HexagonCluster"/>
    <dgm:cxn modelId="{DA3E1644-28C5-D544-A5F7-F4DA6BC37255}" type="presParOf" srcId="{8C08CA53-B9A7-E84E-9E09-38960C79E3AA}" destId="{9E997794-AC61-B142-BFC7-D3B9373C6271}" srcOrd="0" destOrd="0" presId="urn:microsoft.com/office/officeart/2008/layout/HexagonCluster"/>
    <dgm:cxn modelId="{8C4D3D15-9068-434D-B10E-FFCECB1A8292}" type="presParOf" srcId="{8B72D83F-1AAE-0D4F-A744-6E2213C422C2}" destId="{8DB2257A-7EE5-7A4F-B26D-3122678776FC}" srcOrd="20" destOrd="0" presId="urn:microsoft.com/office/officeart/2008/layout/HexagonCluster"/>
    <dgm:cxn modelId="{509B3E43-AE9B-2944-89CC-FF040F37410B}" type="presParOf" srcId="{8DB2257A-7EE5-7A4F-B26D-3122678776FC}" destId="{5FE88F6A-4C59-B04B-A33C-6445E12E7D44}" srcOrd="0" destOrd="0" presId="urn:microsoft.com/office/officeart/2008/layout/HexagonCluster"/>
    <dgm:cxn modelId="{201B0C84-0F05-7E49-8B77-822C54E981E5}" type="presParOf" srcId="{8B72D83F-1AAE-0D4F-A744-6E2213C422C2}" destId="{22FFC6DF-8187-4D40-8C94-2C61761C60E4}" srcOrd="21" destOrd="0" presId="urn:microsoft.com/office/officeart/2008/layout/HexagonCluster"/>
    <dgm:cxn modelId="{4FBA5391-AA50-A542-9179-F7E2F69F8894}" type="presParOf" srcId="{22FFC6DF-8187-4D40-8C94-2C61761C60E4}" destId="{65486331-3743-3847-88C7-CFDD67B9719B}" srcOrd="0" destOrd="0" presId="urn:microsoft.com/office/officeart/2008/layout/HexagonCluster"/>
    <dgm:cxn modelId="{B1002A1F-71C3-774F-872F-BF18E02D37C1}" type="presParOf" srcId="{8B72D83F-1AAE-0D4F-A744-6E2213C422C2}" destId="{AAD0C564-369E-C64F-A17A-029448135259}" srcOrd="22" destOrd="0" presId="urn:microsoft.com/office/officeart/2008/layout/HexagonCluster"/>
    <dgm:cxn modelId="{A6827F33-140C-4C48-9B7D-B51A862D2016}" type="presParOf" srcId="{AAD0C564-369E-C64F-A17A-029448135259}" destId="{020AED66-D36E-A145-9B04-E3003A32B195}" srcOrd="0" destOrd="0" presId="urn:microsoft.com/office/officeart/2008/layout/HexagonCluster"/>
    <dgm:cxn modelId="{164436F7-7A35-D146-997B-655FEAF8459C}" type="presParOf" srcId="{8B72D83F-1AAE-0D4F-A744-6E2213C422C2}" destId="{2515022D-8522-9848-8A8B-5D190B1D362D}" srcOrd="23" destOrd="0" presId="urn:microsoft.com/office/officeart/2008/layout/HexagonCluster"/>
    <dgm:cxn modelId="{F3121ED5-D211-504E-AB8E-911D22AB4A14}" type="presParOf" srcId="{2515022D-8522-9848-8A8B-5D190B1D362D}" destId="{A9A0D891-F3F7-4843-A63F-EF971143B225}" srcOrd="0" destOrd="0" presId="urn:microsoft.com/office/officeart/2008/layout/HexagonCluster"/>
    <dgm:cxn modelId="{571938FC-80C0-244B-B05D-5E8C0D259DCF}" type="presParOf" srcId="{8B72D83F-1AAE-0D4F-A744-6E2213C422C2}" destId="{ADB04ECA-895D-4749-B7DD-2E3D99E4004B}" srcOrd="24" destOrd="0" presId="urn:microsoft.com/office/officeart/2008/layout/HexagonCluster"/>
    <dgm:cxn modelId="{0AFDAC20-21BF-B146-B44E-D61CE5B072C7}" type="presParOf" srcId="{ADB04ECA-895D-4749-B7DD-2E3D99E4004B}" destId="{EB3740C8-B590-8A4D-B38C-25C54537385C}" srcOrd="0" destOrd="0" presId="urn:microsoft.com/office/officeart/2008/layout/HexagonCluster"/>
    <dgm:cxn modelId="{0DEE47B4-BCFE-1942-B0D4-42094A9E625C}" type="presParOf" srcId="{8B72D83F-1AAE-0D4F-A744-6E2213C422C2}" destId="{CFD9EBC0-2F10-674D-94C8-E5EA5527466F}" srcOrd="25" destOrd="0" presId="urn:microsoft.com/office/officeart/2008/layout/HexagonCluster"/>
    <dgm:cxn modelId="{A6943959-52A4-6640-B37D-0D1313627F8A}" type="presParOf" srcId="{CFD9EBC0-2F10-674D-94C8-E5EA5527466F}" destId="{79189ABC-9666-F347-AB00-9931F62D9DD0}" srcOrd="0" destOrd="0" presId="urn:microsoft.com/office/officeart/2008/layout/HexagonCluster"/>
    <dgm:cxn modelId="{AAC3C8B8-13D3-C542-B778-387F60E81054}" type="presParOf" srcId="{8B72D83F-1AAE-0D4F-A744-6E2213C422C2}" destId="{2B750BD8-16DD-F843-9D31-827875714690}" srcOrd="26" destOrd="0" presId="urn:microsoft.com/office/officeart/2008/layout/HexagonCluster"/>
    <dgm:cxn modelId="{5635B717-D8C8-2D49-B659-1BF193CF17F0}" type="presParOf" srcId="{2B750BD8-16DD-F843-9D31-827875714690}" destId="{89F95275-739C-E847-B45A-60893839FCEA}" srcOrd="0" destOrd="0" presId="urn:microsoft.com/office/officeart/2008/layout/HexagonCluster"/>
    <dgm:cxn modelId="{FD0C7EC0-4E8A-D941-8A1E-2AA0203268BA}" type="presParOf" srcId="{8B72D83F-1AAE-0D4F-A744-6E2213C422C2}" destId="{D751BC4A-D1E5-1945-B1AA-D07CBE6139EB}" srcOrd="27" destOrd="0" presId="urn:microsoft.com/office/officeart/2008/layout/HexagonCluster"/>
    <dgm:cxn modelId="{148F52EB-5A7D-E84B-962B-144BEE4BFF3E}" type="presParOf" srcId="{D751BC4A-D1E5-1945-B1AA-D07CBE6139EB}" destId="{8B2B89E5-8E11-BC4B-9E35-2A0A4FD19D2C}" srcOrd="0" destOrd="0" presId="urn:microsoft.com/office/officeart/2008/layout/HexagonCluster"/>
    <dgm:cxn modelId="{D1AEA612-A780-0C4A-8884-7717EDF2FFA2}" type="presParOf" srcId="{8B72D83F-1AAE-0D4F-A744-6E2213C422C2}" destId="{81C8F3E4-0355-FA42-B18B-2A7F7D1E053D}" srcOrd="28" destOrd="0" presId="urn:microsoft.com/office/officeart/2008/layout/HexagonCluster"/>
    <dgm:cxn modelId="{FA74CC9B-186B-AD42-9745-5C2ED85502B2}" type="presParOf" srcId="{81C8F3E4-0355-FA42-B18B-2A7F7D1E053D}" destId="{13DEE5FB-72BC-EE4B-84D0-3B328FAA2F9E}" srcOrd="0" destOrd="0" presId="urn:microsoft.com/office/officeart/2008/layout/HexagonCluster"/>
    <dgm:cxn modelId="{584208E5-7EB7-DB4B-91C0-943054601356}" type="presParOf" srcId="{8B72D83F-1AAE-0D4F-A744-6E2213C422C2}" destId="{11A71823-F50D-004E-86A4-BBD658B239EC}" srcOrd="29" destOrd="0" presId="urn:microsoft.com/office/officeart/2008/layout/HexagonCluster"/>
    <dgm:cxn modelId="{CC53AA94-AE59-CB45-9706-ACB6C0D35917}" type="presParOf" srcId="{11A71823-F50D-004E-86A4-BBD658B239EC}" destId="{1ED884BD-6EE1-FD4C-95E9-F906382E714A}" srcOrd="0" destOrd="0" presId="urn:microsoft.com/office/officeart/2008/layout/HexagonCluster"/>
    <dgm:cxn modelId="{AF981229-2CE4-784A-B752-6FDD550CC335}" type="presParOf" srcId="{8B72D83F-1AAE-0D4F-A744-6E2213C422C2}" destId="{C8D45639-3DA6-C942-942A-BDE1889C4860}" srcOrd="30" destOrd="0" presId="urn:microsoft.com/office/officeart/2008/layout/HexagonCluster"/>
    <dgm:cxn modelId="{1A628132-E6D5-D940-BF71-03E0AA6A03D6}" type="presParOf" srcId="{C8D45639-3DA6-C942-942A-BDE1889C4860}" destId="{567939ED-40B0-9440-AB7C-07CB762DDF44}" srcOrd="0" destOrd="0" presId="urn:microsoft.com/office/officeart/2008/layout/HexagonCluster"/>
    <dgm:cxn modelId="{51875352-8D97-034A-919B-E2A5DF402076}" type="presParOf" srcId="{8B72D83F-1AAE-0D4F-A744-6E2213C422C2}" destId="{0A33AD69-8DF8-A442-BAE0-F89675F5F10E}" srcOrd="31" destOrd="0" presId="urn:microsoft.com/office/officeart/2008/layout/HexagonCluster"/>
    <dgm:cxn modelId="{15AFBF79-0639-D84E-8218-FC526BC49AD6}" type="presParOf" srcId="{0A33AD69-8DF8-A442-BAE0-F89675F5F10E}" destId="{5BB7D599-E251-7143-A34D-F70B860EB3D8}" srcOrd="0" destOrd="0" presId="urn:microsoft.com/office/officeart/2008/layout/HexagonCluster"/>
    <dgm:cxn modelId="{22D956CB-29F6-F742-9F38-91BF59A23052}" type="presParOf" srcId="{8B72D83F-1AAE-0D4F-A744-6E2213C422C2}" destId="{E7989DE4-8CF8-BD4E-BA68-3E148E4FB533}" srcOrd="32" destOrd="0" presId="urn:microsoft.com/office/officeart/2008/layout/HexagonCluster"/>
    <dgm:cxn modelId="{7DC15348-878D-8642-BFA6-602148AD3F3F}" type="presParOf" srcId="{E7989DE4-8CF8-BD4E-BA68-3E148E4FB533}" destId="{1708DF97-190B-5646-AD01-14A39C9D7A55}" srcOrd="0" destOrd="0" presId="urn:microsoft.com/office/officeart/2008/layout/HexagonCluster"/>
    <dgm:cxn modelId="{818E818A-AF74-A145-84D4-3D7F3C624CAD}" type="presParOf" srcId="{8B72D83F-1AAE-0D4F-A744-6E2213C422C2}" destId="{E2FA9F6B-6FE8-A942-9A08-76CB19E3A675}" srcOrd="33" destOrd="0" presId="urn:microsoft.com/office/officeart/2008/layout/HexagonCluster"/>
    <dgm:cxn modelId="{32D48CB1-5DA3-A542-AF1A-1DBDD88D19AF}" type="presParOf" srcId="{E2FA9F6B-6FE8-A942-9A08-76CB19E3A675}" destId="{6420092B-6CC0-9443-966C-005F387ABF8C}" srcOrd="0" destOrd="0" presId="urn:microsoft.com/office/officeart/2008/layout/HexagonCluster"/>
    <dgm:cxn modelId="{D3355108-3CE1-BC47-BB8F-797D2EF3102D}" type="presParOf" srcId="{8B72D83F-1AAE-0D4F-A744-6E2213C422C2}" destId="{D6662154-09FC-3743-B111-5E5D2276F014}" srcOrd="34" destOrd="0" presId="urn:microsoft.com/office/officeart/2008/layout/HexagonCluster"/>
    <dgm:cxn modelId="{AF075720-B915-2B42-B7D8-2DC149A40495}" type="presParOf" srcId="{D6662154-09FC-3743-B111-5E5D2276F014}" destId="{62657B7F-BF74-C34E-9D8D-42B330BBA688}" srcOrd="0" destOrd="0" presId="urn:microsoft.com/office/officeart/2008/layout/HexagonCluster"/>
    <dgm:cxn modelId="{0D35009A-557B-3E42-804F-50B0BD647974}" type="presParOf" srcId="{8B72D83F-1AAE-0D4F-A744-6E2213C422C2}" destId="{8DB7DE2D-F3D3-D948-A309-3DE4724983E9}" srcOrd="35" destOrd="0" presId="urn:microsoft.com/office/officeart/2008/layout/HexagonCluster"/>
    <dgm:cxn modelId="{D2A1EA24-66E5-5B4F-B1EB-16E89762D51B}" type="presParOf" srcId="{8DB7DE2D-F3D3-D948-A309-3DE4724983E9}" destId="{CA559A9D-C336-6044-84AF-DE05FFCE478A}" srcOrd="0" destOrd="0" presId="urn:microsoft.com/office/officeart/2008/layout/HexagonCluster"/>
    <dgm:cxn modelId="{1CBC912F-32FC-8343-9E30-F4D32E5EC793}" type="presParOf" srcId="{8B72D83F-1AAE-0D4F-A744-6E2213C422C2}" destId="{96AE057D-08AD-7F4A-9095-D5C8D195D4B5}" srcOrd="36" destOrd="0" presId="urn:microsoft.com/office/officeart/2008/layout/HexagonCluster"/>
    <dgm:cxn modelId="{18DAC21D-8CE2-374D-B574-336489163E49}" type="presParOf" srcId="{96AE057D-08AD-7F4A-9095-D5C8D195D4B5}" destId="{B7803688-AF1B-0F4F-85A7-CBDDD8A0365B}" srcOrd="0" destOrd="0" presId="urn:microsoft.com/office/officeart/2008/layout/HexagonCluster"/>
    <dgm:cxn modelId="{345967B1-4A26-2C41-B446-3ABDB8877F78}" type="presParOf" srcId="{8B72D83F-1AAE-0D4F-A744-6E2213C422C2}" destId="{37C86A96-F5FB-C849-86A3-D24D9824E2C8}" srcOrd="37" destOrd="0" presId="urn:microsoft.com/office/officeart/2008/layout/HexagonCluster"/>
    <dgm:cxn modelId="{432CEEED-C157-7640-8F4B-6EA0F06D8DC7}" type="presParOf" srcId="{37C86A96-F5FB-C849-86A3-D24D9824E2C8}" destId="{588127FD-4639-7E46-8ADA-E201D1633423}" srcOrd="0" destOrd="0" presId="urn:microsoft.com/office/officeart/2008/layout/HexagonCluster"/>
    <dgm:cxn modelId="{14148AE4-A2B4-0C47-B7F6-BD13D3F83DC3}" type="presParOf" srcId="{8B72D83F-1AAE-0D4F-A744-6E2213C422C2}" destId="{5864E63C-F0C4-4549-995C-2CC8434F6097}" srcOrd="38" destOrd="0" presId="urn:microsoft.com/office/officeart/2008/layout/HexagonCluster"/>
    <dgm:cxn modelId="{4A1B23D5-219A-E24F-8107-5AE06F667DB6}" type="presParOf" srcId="{5864E63C-F0C4-4549-995C-2CC8434F6097}" destId="{EFF6B6FD-5331-B04F-B071-419ECC56E75E}" srcOrd="0" destOrd="0" presId="urn:microsoft.com/office/officeart/2008/layout/HexagonCluster"/>
    <dgm:cxn modelId="{85B44302-BB8C-354B-93D9-1F205BDFF348}" type="presParOf" srcId="{8B72D83F-1AAE-0D4F-A744-6E2213C422C2}" destId="{7DB6FA95-8574-9E43-88B5-7BE81B6ED949}" srcOrd="39" destOrd="0" presId="urn:microsoft.com/office/officeart/2008/layout/HexagonCluster"/>
    <dgm:cxn modelId="{B6464DA4-A4A8-8B44-B1C4-9627CF467DD3}" type="presParOf" srcId="{7DB6FA95-8574-9E43-88B5-7BE81B6ED949}" destId="{5FFA88E8-3F19-AD43-BCE1-DF8F18A83A5D}"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1ECF5F-4010-4F99-A4B0-83AF7E6C4E6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7F64C881-8F26-496D-965A-83A393097E34}">
      <dgm:prSet phldrT="[Text]"/>
      <dgm:spPr/>
      <dgm:t>
        <a:bodyPr tIns="108000"/>
        <a:lstStyle/>
        <a:p>
          <a:r>
            <a:rPr lang="en-GB" dirty="0">
              <a:solidFill>
                <a:schemeClr val="tx1"/>
              </a:solidFill>
            </a:rPr>
            <a:t>Precontemplation</a:t>
          </a:r>
        </a:p>
      </dgm:t>
    </dgm:pt>
    <dgm:pt modelId="{A2E93554-3654-4078-AD1C-1FC5B0BD9178}" type="parTrans" cxnId="{26CDE527-8F1F-4FB9-AA0D-73E1EE29DFEB}">
      <dgm:prSet/>
      <dgm:spPr/>
      <dgm:t>
        <a:bodyPr/>
        <a:lstStyle/>
        <a:p>
          <a:endParaRPr lang="en-GB"/>
        </a:p>
      </dgm:t>
    </dgm:pt>
    <dgm:pt modelId="{9A52A526-8563-4D73-BF28-38A7FB9EF53D}" type="sibTrans" cxnId="{26CDE527-8F1F-4FB9-AA0D-73E1EE29DFEB}">
      <dgm:prSet/>
      <dgm:spPr/>
      <dgm:t>
        <a:bodyPr/>
        <a:lstStyle/>
        <a:p>
          <a:endParaRPr lang="en-GB"/>
        </a:p>
      </dgm:t>
    </dgm:pt>
    <dgm:pt modelId="{4C7AC5ED-7261-43DA-AEB1-2F5E782CCFC1}">
      <dgm:prSet phldrT="[Text]"/>
      <dgm:spPr/>
      <dgm:t>
        <a:bodyPr/>
        <a:lstStyle/>
        <a:p>
          <a:r>
            <a:rPr lang="en-GB" dirty="0"/>
            <a:t>Patient engaging in behaviours at risk for violence.</a:t>
          </a:r>
        </a:p>
      </dgm:t>
    </dgm:pt>
    <dgm:pt modelId="{1348DB4B-933E-4D7F-89BD-C5300FE331BB}" type="parTrans" cxnId="{066D79AA-13F7-46C4-BBEB-EE97CE3C0034}">
      <dgm:prSet/>
      <dgm:spPr/>
      <dgm:t>
        <a:bodyPr/>
        <a:lstStyle/>
        <a:p>
          <a:endParaRPr lang="en-GB"/>
        </a:p>
      </dgm:t>
    </dgm:pt>
    <dgm:pt modelId="{36242534-3457-47CC-8D7A-F2761A1ABB21}" type="sibTrans" cxnId="{066D79AA-13F7-46C4-BBEB-EE97CE3C0034}">
      <dgm:prSet/>
      <dgm:spPr/>
      <dgm:t>
        <a:bodyPr/>
        <a:lstStyle/>
        <a:p>
          <a:endParaRPr lang="en-GB"/>
        </a:p>
      </dgm:t>
    </dgm:pt>
    <dgm:pt modelId="{941849B5-0C4D-4BB3-9FC5-57324040C0FC}">
      <dgm:prSet phldrT="[Text]"/>
      <dgm:spPr/>
      <dgm:t>
        <a:bodyPr tIns="108000"/>
        <a:lstStyle/>
        <a:p>
          <a:r>
            <a:rPr lang="en-GB" dirty="0">
              <a:solidFill>
                <a:schemeClr val="tx1"/>
              </a:solidFill>
            </a:rPr>
            <a:t>Contemplation</a:t>
          </a:r>
        </a:p>
      </dgm:t>
    </dgm:pt>
    <dgm:pt modelId="{E147F89B-F46E-4CC9-A66B-3F89963CF98F}" type="parTrans" cxnId="{7D255FFE-9BCE-4194-98F0-ECC47463873A}">
      <dgm:prSet/>
      <dgm:spPr/>
      <dgm:t>
        <a:bodyPr/>
        <a:lstStyle/>
        <a:p>
          <a:endParaRPr lang="en-GB"/>
        </a:p>
      </dgm:t>
    </dgm:pt>
    <dgm:pt modelId="{05F48705-55B4-4C61-8FEE-A0DDB8F4BF3F}" type="sibTrans" cxnId="{7D255FFE-9BCE-4194-98F0-ECC47463873A}">
      <dgm:prSet/>
      <dgm:spPr/>
      <dgm:t>
        <a:bodyPr/>
        <a:lstStyle/>
        <a:p>
          <a:endParaRPr lang="en-GB"/>
        </a:p>
      </dgm:t>
    </dgm:pt>
    <dgm:pt modelId="{9850749E-AC41-44E3-BCF0-A68764B6DD89}">
      <dgm:prSet phldrT="[Text]"/>
      <dgm:spPr/>
      <dgm:t>
        <a:bodyPr/>
        <a:lstStyle/>
        <a:p>
          <a:r>
            <a:rPr lang="en-GB" dirty="0"/>
            <a:t>Patient reflects on seriousness of incident</a:t>
          </a:r>
        </a:p>
      </dgm:t>
    </dgm:pt>
    <dgm:pt modelId="{C3F731EC-3ABB-43F3-8B6E-0387B851AA01}" type="parTrans" cxnId="{299DC0FE-A806-4B88-966C-DA2B54716E35}">
      <dgm:prSet/>
      <dgm:spPr/>
      <dgm:t>
        <a:bodyPr/>
        <a:lstStyle/>
        <a:p>
          <a:endParaRPr lang="en-GB"/>
        </a:p>
      </dgm:t>
    </dgm:pt>
    <dgm:pt modelId="{34D8940A-5D28-43DF-806F-26B1E569A6C4}" type="sibTrans" cxnId="{299DC0FE-A806-4B88-966C-DA2B54716E35}">
      <dgm:prSet/>
      <dgm:spPr/>
      <dgm:t>
        <a:bodyPr/>
        <a:lstStyle/>
        <a:p>
          <a:endParaRPr lang="en-GB"/>
        </a:p>
      </dgm:t>
    </dgm:pt>
    <dgm:pt modelId="{DE4933CE-1EDA-4212-9E97-D721A7D35282}">
      <dgm:prSet phldrT="[Text]"/>
      <dgm:spPr/>
      <dgm:t>
        <a:bodyPr/>
        <a:lstStyle/>
        <a:p>
          <a:r>
            <a:rPr lang="en-GB" dirty="0"/>
            <a:t>Teachable moments intervention employed in A&amp;E</a:t>
          </a:r>
        </a:p>
      </dgm:t>
    </dgm:pt>
    <dgm:pt modelId="{25A4E30B-CCAD-4EEE-B5DB-B4DE948DBA46}" type="parTrans" cxnId="{6A7E93CD-D05C-4CD9-B868-12CE4AF9F7B4}">
      <dgm:prSet/>
      <dgm:spPr/>
      <dgm:t>
        <a:bodyPr/>
        <a:lstStyle/>
        <a:p>
          <a:endParaRPr lang="en-GB"/>
        </a:p>
      </dgm:t>
    </dgm:pt>
    <dgm:pt modelId="{7ACA8C13-FF2B-4B08-A33E-594E04E35033}" type="sibTrans" cxnId="{6A7E93CD-D05C-4CD9-B868-12CE4AF9F7B4}">
      <dgm:prSet/>
      <dgm:spPr/>
      <dgm:t>
        <a:bodyPr/>
        <a:lstStyle/>
        <a:p>
          <a:endParaRPr lang="en-GB"/>
        </a:p>
      </dgm:t>
    </dgm:pt>
    <dgm:pt modelId="{377B2CE5-6E84-4649-AA52-D5B651CA4DE0}">
      <dgm:prSet phldrT="[Text]"/>
      <dgm:spPr/>
      <dgm:t>
        <a:bodyPr tIns="108000"/>
        <a:lstStyle/>
        <a:p>
          <a:r>
            <a:rPr lang="en-GB" dirty="0">
              <a:solidFill>
                <a:schemeClr val="tx1"/>
              </a:solidFill>
            </a:rPr>
            <a:t>Preparation</a:t>
          </a:r>
        </a:p>
      </dgm:t>
    </dgm:pt>
    <dgm:pt modelId="{1A24E165-2C90-45DE-B0F4-6C25277A2993}" type="parTrans" cxnId="{51FB44B0-BDC3-4091-9EF3-6CA738BA2B62}">
      <dgm:prSet/>
      <dgm:spPr/>
      <dgm:t>
        <a:bodyPr/>
        <a:lstStyle/>
        <a:p>
          <a:endParaRPr lang="en-GB"/>
        </a:p>
      </dgm:t>
    </dgm:pt>
    <dgm:pt modelId="{6BBF4D4D-2305-4AA3-B223-F5B720734EC2}" type="sibTrans" cxnId="{51FB44B0-BDC3-4091-9EF3-6CA738BA2B62}">
      <dgm:prSet/>
      <dgm:spPr/>
      <dgm:t>
        <a:bodyPr/>
        <a:lstStyle/>
        <a:p>
          <a:endParaRPr lang="en-GB"/>
        </a:p>
      </dgm:t>
    </dgm:pt>
    <dgm:pt modelId="{984FB9BA-E6D9-49F0-849F-F8A850FD36A2}">
      <dgm:prSet phldrT="[Text]"/>
      <dgm:spPr/>
      <dgm:t>
        <a:bodyPr tIns="108000"/>
        <a:lstStyle/>
        <a:p>
          <a:r>
            <a:rPr lang="en-GB" dirty="0">
              <a:solidFill>
                <a:schemeClr val="tx1"/>
              </a:solidFill>
            </a:rPr>
            <a:t>Maintenance</a:t>
          </a:r>
        </a:p>
      </dgm:t>
    </dgm:pt>
    <dgm:pt modelId="{43825E11-A5C4-4448-817C-D259BF3597C2}" type="parTrans" cxnId="{0B98E9E2-759B-451E-A603-9ACC70868884}">
      <dgm:prSet/>
      <dgm:spPr/>
      <dgm:t>
        <a:bodyPr/>
        <a:lstStyle/>
        <a:p>
          <a:endParaRPr lang="en-GB"/>
        </a:p>
      </dgm:t>
    </dgm:pt>
    <dgm:pt modelId="{285D53F8-D555-4578-AD31-25C098D8AC94}" type="sibTrans" cxnId="{0B98E9E2-759B-451E-A603-9ACC70868884}">
      <dgm:prSet/>
      <dgm:spPr/>
      <dgm:t>
        <a:bodyPr/>
        <a:lstStyle/>
        <a:p>
          <a:endParaRPr lang="en-GB"/>
        </a:p>
      </dgm:t>
    </dgm:pt>
    <dgm:pt modelId="{75B85C9A-108A-484A-AF75-485B245CD1B2}">
      <dgm:prSet phldrT="[Text]"/>
      <dgm:spPr/>
      <dgm:t>
        <a:bodyPr tIns="108000"/>
        <a:lstStyle/>
        <a:p>
          <a:r>
            <a:rPr lang="en-GB" dirty="0">
              <a:solidFill>
                <a:schemeClr val="tx1"/>
              </a:solidFill>
            </a:rPr>
            <a:t>Action</a:t>
          </a:r>
        </a:p>
      </dgm:t>
    </dgm:pt>
    <dgm:pt modelId="{1D21905B-A9B7-4DE9-93D9-25AA2AAB6597}" type="parTrans" cxnId="{BDC723CF-880E-498E-963A-D1862E727377}">
      <dgm:prSet/>
      <dgm:spPr/>
      <dgm:t>
        <a:bodyPr/>
        <a:lstStyle/>
        <a:p>
          <a:endParaRPr lang="en-GB"/>
        </a:p>
      </dgm:t>
    </dgm:pt>
    <dgm:pt modelId="{221B2259-912B-4F04-8F85-F27E00D69594}" type="sibTrans" cxnId="{BDC723CF-880E-498E-963A-D1862E727377}">
      <dgm:prSet/>
      <dgm:spPr/>
      <dgm:t>
        <a:bodyPr/>
        <a:lstStyle/>
        <a:p>
          <a:endParaRPr lang="en-GB"/>
        </a:p>
      </dgm:t>
    </dgm:pt>
    <dgm:pt modelId="{71920D3D-27CD-493A-A34F-F199320A8B35}">
      <dgm:prSet phldrT="[Text]"/>
      <dgm:spPr/>
      <dgm:t>
        <a:bodyPr/>
        <a:lstStyle/>
        <a:p>
          <a:r>
            <a:rPr lang="en-GB" dirty="0"/>
            <a:t>Pre-traumatic incident. </a:t>
          </a:r>
        </a:p>
      </dgm:t>
    </dgm:pt>
    <dgm:pt modelId="{17AA5E9A-CEBD-4DB0-8FC8-8BAB2F28F547}" type="parTrans" cxnId="{3F95C199-C98B-45C0-BB5E-212F3ACC596F}">
      <dgm:prSet/>
      <dgm:spPr/>
      <dgm:t>
        <a:bodyPr/>
        <a:lstStyle/>
        <a:p>
          <a:endParaRPr lang="en-GB"/>
        </a:p>
      </dgm:t>
    </dgm:pt>
    <dgm:pt modelId="{D4BF230A-97FB-4EB4-B301-D40624AEFF7F}" type="sibTrans" cxnId="{3F95C199-C98B-45C0-BB5E-212F3ACC596F}">
      <dgm:prSet/>
      <dgm:spPr/>
      <dgm:t>
        <a:bodyPr/>
        <a:lstStyle/>
        <a:p>
          <a:endParaRPr lang="en-GB"/>
        </a:p>
      </dgm:t>
    </dgm:pt>
    <dgm:pt modelId="{5EF2F8AD-D934-462B-BE47-BB3FE8F360DA}">
      <dgm:prSet phldrT="[Text]"/>
      <dgm:spPr/>
      <dgm:t>
        <a:bodyPr/>
        <a:lstStyle/>
        <a:p>
          <a:r>
            <a:rPr lang="en-GB" dirty="0"/>
            <a:t>Support from health and care services.  </a:t>
          </a:r>
        </a:p>
      </dgm:t>
    </dgm:pt>
    <dgm:pt modelId="{8973271C-A1A6-4FC2-97C0-FB9ADFCC13B2}" type="parTrans" cxnId="{2015346F-FE1E-4CE1-9A76-4F97B035340F}">
      <dgm:prSet/>
      <dgm:spPr/>
      <dgm:t>
        <a:bodyPr/>
        <a:lstStyle/>
        <a:p>
          <a:endParaRPr lang="en-GB"/>
        </a:p>
      </dgm:t>
    </dgm:pt>
    <dgm:pt modelId="{0CB5850F-9A91-401E-BE09-94AA4FCFD9A9}" type="sibTrans" cxnId="{2015346F-FE1E-4CE1-9A76-4F97B035340F}">
      <dgm:prSet/>
      <dgm:spPr/>
      <dgm:t>
        <a:bodyPr/>
        <a:lstStyle/>
        <a:p>
          <a:endParaRPr lang="en-GB"/>
        </a:p>
      </dgm:t>
    </dgm:pt>
    <dgm:pt modelId="{95E1DD18-C33B-4A23-9B86-7EDB1D6AD55B}">
      <dgm:prSet phldrT="[Text]"/>
      <dgm:spPr/>
      <dgm:t>
        <a:bodyPr/>
        <a:lstStyle/>
        <a:p>
          <a:r>
            <a:rPr lang="en-GB" dirty="0"/>
            <a:t>Patient makes positive life changes</a:t>
          </a:r>
        </a:p>
      </dgm:t>
    </dgm:pt>
    <dgm:pt modelId="{DAB8D6E2-B73A-4E0B-8928-BFA245DE8A60}" type="parTrans" cxnId="{94E99647-55F9-42CF-AE61-AFAC613C7F31}">
      <dgm:prSet/>
      <dgm:spPr/>
      <dgm:t>
        <a:bodyPr/>
        <a:lstStyle/>
        <a:p>
          <a:endParaRPr lang="en-GB"/>
        </a:p>
      </dgm:t>
    </dgm:pt>
    <dgm:pt modelId="{ACCD308D-232E-4B54-85C2-0180D480D052}" type="sibTrans" cxnId="{94E99647-55F9-42CF-AE61-AFAC613C7F31}">
      <dgm:prSet/>
      <dgm:spPr/>
      <dgm:t>
        <a:bodyPr/>
        <a:lstStyle/>
        <a:p>
          <a:endParaRPr lang="en-GB"/>
        </a:p>
      </dgm:t>
    </dgm:pt>
    <dgm:pt modelId="{24A864DD-8C9A-4F87-B351-1C258F5324E1}">
      <dgm:prSet phldrT="[Text]"/>
      <dgm:spPr/>
      <dgm:t>
        <a:bodyPr/>
        <a:lstStyle/>
        <a:p>
          <a:r>
            <a:rPr lang="en-GB" dirty="0"/>
            <a:t>Youth services to establish trusting partnership.</a:t>
          </a:r>
        </a:p>
      </dgm:t>
    </dgm:pt>
    <dgm:pt modelId="{3C4885F8-DEF0-4F02-BACF-7E574D8DFCFC}" type="parTrans" cxnId="{85AE5502-3A35-4CEE-AF4A-B9E0A2CC7FBC}">
      <dgm:prSet/>
      <dgm:spPr/>
      <dgm:t>
        <a:bodyPr/>
        <a:lstStyle/>
        <a:p>
          <a:endParaRPr lang="en-GB"/>
        </a:p>
      </dgm:t>
    </dgm:pt>
    <dgm:pt modelId="{58A2F4E4-2CC8-4744-A782-7AE3C263B44B}" type="sibTrans" cxnId="{85AE5502-3A35-4CEE-AF4A-B9E0A2CC7FBC}">
      <dgm:prSet/>
      <dgm:spPr/>
      <dgm:t>
        <a:bodyPr/>
        <a:lstStyle/>
        <a:p>
          <a:endParaRPr lang="en-GB"/>
        </a:p>
      </dgm:t>
    </dgm:pt>
    <dgm:pt modelId="{77157A8D-2B79-4033-9002-13417A787FCB}">
      <dgm:prSet phldrT="[Text]"/>
      <dgm:spPr/>
      <dgm:t>
        <a:bodyPr/>
        <a:lstStyle/>
        <a:p>
          <a:r>
            <a:rPr lang="en-GB" dirty="0"/>
            <a:t>Development of action plan. </a:t>
          </a:r>
        </a:p>
      </dgm:t>
    </dgm:pt>
    <dgm:pt modelId="{258D51B8-B7B2-4FB8-A86D-17EB098E7DFA}" type="parTrans" cxnId="{E1250A77-D668-42B9-9646-D4C0C10E7E58}">
      <dgm:prSet/>
      <dgm:spPr/>
      <dgm:t>
        <a:bodyPr/>
        <a:lstStyle/>
        <a:p>
          <a:endParaRPr lang="en-GB"/>
        </a:p>
      </dgm:t>
    </dgm:pt>
    <dgm:pt modelId="{53AE560C-B342-407D-A55F-DFA9C7641D90}" type="sibTrans" cxnId="{E1250A77-D668-42B9-9646-D4C0C10E7E58}">
      <dgm:prSet/>
      <dgm:spPr/>
      <dgm:t>
        <a:bodyPr/>
        <a:lstStyle/>
        <a:p>
          <a:endParaRPr lang="en-GB"/>
        </a:p>
      </dgm:t>
    </dgm:pt>
    <dgm:pt modelId="{DF418B98-9B73-4C43-A37A-E88696A654AC}">
      <dgm:prSet phldrT="[Text]"/>
      <dgm:spPr/>
      <dgm:t>
        <a:bodyPr/>
        <a:lstStyle/>
        <a:p>
          <a:r>
            <a:rPr lang="en-GB" dirty="0">
              <a:solidFill>
                <a:schemeClr val="tx1"/>
              </a:solidFill>
            </a:rPr>
            <a:t>Further development of self-efficacy and positive growth</a:t>
          </a:r>
        </a:p>
      </dgm:t>
    </dgm:pt>
    <dgm:pt modelId="{D66D1300-636D-4CEA-828D-208AB595E4F1}" type="parTrans" cxnId="{43A8BC93-4474-46EB-A986-18643D6CBC85}">
      <dgm:prSet/>
      <dgm:spPr/>
      <dgm:t>
        <a:bodyPr/>
        <a:lstStyle/>
        <a:p>
          <a:endParaRPr lang="en-GB"/>
        </a:p>
      </dgm:t>
    </dgm:pt>
    <dgm:pt modelId="{246659A8-A332-4567-9F0A-F45F6D1D4C22}" type="sibTrans" cxnId="{43A8BC93-4474-46EB-A986-18643D6CBC85}">
      <dgm:prSet/>
      <dgm:spPr/>
      <dgm:t>
        <a:bodyPr/>
        <a:lstStyle/>
        <a:p>
          <a:endParaRPr lang="en-GB"/>
        </a:p>
      </dgm:t>
    </dgm:pt>
    <dgm:pt modelId="{1FE61F85-8348-46BF-A795-33FAF6116C25}">
      <dgm:prSet phldrT="[Text]"/>
      <dgm:spPr/>
      <dgm:t>
        <a:bodyPr/>
        <a:lstStyle/>
        <a:p>
          <a:r>
            <a:rPr lang="en-GB" dirty="0">
              <a:solidFill>
                <a:schemeClr val="tx1"/>
              </a:solidFill>
            </a:rPr>
            <a:t>Freedom from trauma</a:t>
          </a:r>
        </a:p>
      </dgm:t>
    </dgm:pt>
    <dgm:pt modelId="{AA2F3CFE-B84A-449B-A509-796118666C3B}" type="parTrans" cxnId="{B355C7CF-DCF5-427A-9379-AFE4C1D1CF9B}">
      <dgm:prSet/>
      <dgm:spPr/>
      <dgm:t>
        <a:bodyPr/>
        <a:lstStyle/>
        <a:p>
          <a:endParaRPr lang="en-GB"/>
        </a:p>
      </dgm:t>
    </dgm:pt>
    <dgm:pt modelId="{FA02421B-7B9C-4E4B-AC74-53AA2F8D5F33}" type="sibTrans" cxnId="{B355C7CF-DCF5-427A-9379-AFE4C1D1CF9B}">
      <dgm:prSet/>
      <dgm:spPr/>
      <dgm:t>
        <a:bodyPr/>
        <a:lstStyle/>
        <a:p>
          <a:endParaRPr lang="en-GB"/>
        </a:p>
      </dgm:t>
    </dgm:pt>
    <dgm:pt modelId="{340BC4E2-412B-4D2A-B7B2-6F024CB59F99}">
      <dgm:prSet phldrT="[Text]"/>
      <dgm:spPr/>
      <dgm:t>
        <a:bodyPr/>
        <a:lstStyle/>
        <a:p>
          <a:r>
            <a:rPr lang="en-GB" dirty="0">
              <a:solidFill>
                <a:schemeClr val="tx1"/>
              </a:solidFill>
            </a:rPr>
            <a:t>Improved quality of life</a:t>
          </a:r>
        </a:p>
      </dgm:t>
    </dgm:pt>
    <dgm:pt modelId="{345797BB-4DEA-413F-8DC2-82965D8B411A}" type="parTrans" cxnId="{164F34EC-E3F4-4CB6-A037-C72B6E75C6AE}">
      <dgm:prSet/>
      <dgm:spPr/>
      <dgm:t>
        <a:bodyPr/>
        <a:lstStyle/>
        <a:p>
          <a:endParaRPr lang="en-GB"/>
        </a:p>
      </dgm:t>
    </dgm:pt>
    <dgm:pt modelId="{F25D3803-7CD9-4983-9114-C28F3CC5063B}" type="sibTrans" cxnId="{164F34EC-E3F4-4CB6-A037-C72B6E75C6AE}">
      <dgm:prSet/>
      <dgm:spPr/>
      <dgm:t>
        <a:bodyPr/>
        <a:lstStyle/>
        <a:p>
          <a:endParaRPr lang="en-GB"/>
        </a:p>
      </dgm:t>
    </dgm:pt>
    <dgm:pt modelId="{86F64187-83DC-4983-8F50-6744B60407ED}" type="pres">
      <dgm:prSet presAssocID="{261ECF5F-4010-4F99-A4B0-83AF7E6C4E62}" presName="linearFlow" presStyleCnt="0">
        <dgm:presLayoutVars>
          <dgm:dir/>
          <dgm:animLvl val="lvl"/>
          <dgm:resizeHandles val="exact"/>
        </dgm:presLayoutVars>
      </dgm:prSet>
      <dgm:spPr/>
    </dgm:pt>
    <dgm:pt modelId="{B381CB29-6FEA-48AC-9494-E5F8E8952C56}" type="pres">
      <dgm:prSet presAssocID="{7F64C881-8F26-496D-965A-83A393097E34}" presName="composite" presStyleCnt="0"/>
      <dgm:spPr/>
    </dgm:pt>
    <dgm:pt modelId="{B2625D60-80AB-4D5A-A96B-4D6765408B50}" type="pres">
      <dgm:prSet presAssocID="{7F64C881-8F26-496D-965A-83A393097E34}" presName="parentText" presStyleLbl="alignNode1" presStyleIdx="0" presStyleCnt="5" custScaleX="181025" custLinFactNeighborY="-32325">
        <dgm:presLayoutVars>
          <dgm:chMax val="1"/>
          <dgm:bulletEnabled val="1"/>
        </dgm:presLayoutVars>
      </dgm:prSet>
      <dgm:spPr/>
    </dgm:pt>
    <dgm:pt modelId="{6353088E-7FB3-4510-AB61-622ABB352049}" type="pres">
      <dgm:prSet presAssocID="{7F64C881-8F26-496D-965A-83A393097E34}" presName="descendantText" presStyleLbl="alignAcc1" presStyleIdx="0" presStyleCnt="5" custScaleX="87161" custLinFactNeighborY="-53585">
        <dgm:presLayoutVars>
          <dgm:bulletEnabled val="1"/>
        </dgm:presLayoutVars>
      </dgm:prSet>
      <dgm:spPr/>
    </dgm:pt>
    <dgm:pt modelId="{369F25D7-3C9A-4F99-847D-9F3A3A40D694}" type="pres">
      <dgm:prSet presAssocID="{9A52A526-8563-4D73-BF28-38A7FB9EF53D}" presName="sp" presStyleCnt="0"/>
      <dgm:spPr/>
    </dgm:pt>
    <dgm:pt modelId="{3A2612FF-2D51-4A36-A676-6DD4230A77AF}" type="pres">
      <dgm:prSet presAssocID="{941849B5-0C4D-4BB3-9FC5-57324040C0FC}" presName="composite" presStyleCnt="0"/>
      <dgm:spPr/>
    </dgm:pt>
    <dgm:pt modelId="{1630745E-E26D-43A4-858C-39CC9098F489}" type="pres">
      <dgm:prSet presAssocID="{941849B5-0C4D-4BB3-9FC5-57324040C0FC}" presName="parentText" presStyleLbl="alignNode1" presStyleIdx="1" presStyleCnt="5" custScaleX="181025" custLinFactNeighborX="-10741" custLinFactNeighborY="4968">
        <dgm:presLayoutVars>
          <dgm:chMax val="1"/>
          <dgm:bulletEnabled val="1"/>
        </dgm:presLayoutVars>
      </dgm:prSet>
      <dgm:spPr/>
    </dgm:pt>
    <dgm:pt modelId="{010CF96F-D429-49B9-8FAC-1CD683C0874B}" type="pres">
      <dgm:prSet presAssocID="{941849B5-0C4D-4BB3-9FC5-57324040C0FC}" presName="descendantText" presStyleLbl="alignAcc1" presStyleIdx="1" presStyleCnt="5" custScaleX="88932">
        <dgm:presLayoutVars>
          <dgm:bulletEnabled val="1"/>
        </dgm:presLayoutVars>
      </dgm:prSet>
      <dgm:spPr/>
    </dgm:pt>
    <dgm:pt modelId="{1C4B594B-AF16-40A7-BE8C-8BA3C075EDDE}" type="pres">
      <dgm:prSet presAssocID="{05F48705-55B4-4C61-8FEE-A0DDB8F4BF3F}" presName="sp" presStyleCnt="0"/>
      <dgm:spPr/>
    </dgm:pt>
    <dgm:pt modelId="{3BAD5094-8879-422C-AEDE-C0D8F4699722}" type="pres">
      <dgm:prSet presAssocID="{377B2CE5-6E84-4649-AA52-D5B651CA4DE0}" presName="composite" presStyleCnt="0"/>
      <dgm:spPr/>
    </dgm:pt>
    <dgm:pt modelId="{B27A7B4D-B83D-4C77-BC57-81CD30B55808}" type="pres">
      <dgm:prSet presAssocID="{377B2CE5-6E84-4649-AA52-D5B651CA4DE0}" presName="parentText" presStyleLbl="alignNode1" presStyleIdx="2" presStyleCnt="5" custScaleX="181025" custLinFactNeighborX="-8241" custLinFactNeighborY="4688">
        <dgm:presLayoutVars>
          <dgm:chMax val="1"/>
          <dgm:bulletEnabled val="1"/>
        </dgm:presLayoutVars>
      </dgm:prSet>
      <dgm:spPr/>
    </dgm:pt>
    <dgm:pt modelId="{114A0C15-AB98-4ECE-B0D6-D10CF92A8F0B}" type="pres">
      <dgm:prSet presAssocID="{377B2CE5-6E84-4649-AA52-D5B651CA4DE0}" presName="descendantText" presStyleLbl="alignAcc1" presStyleIdx="2" presStyleCnt="5" custScaleX="88932">
        <dgm:presLayoutVars>
          <dgm:bulletEnabled val="1"/>
        </dgm:presLayoutVars>
      </dgm:prSet>
      <dgm:spPr/>
    </dgm:pt>
    <dgm:pt modelId="{61C31D73-A8B0-49AE-871C-5756588BCA74}" type="pres">
      <dgm:prSet presAssocID="{6BBF4D4D-2305-4AA3-B223-F5B720734EC2}" presName="sp" presStyleCnt="0"/>
      <dgm:spPr/>
    </dgm:pt>
    <dgm:pt modelId="{C7DB7848-9829-4839-8515-6D3A665183AC}" type="pres">
      <dgm:prSet presAssocID="{75B85C9A-108A-484A-AF75-485B245CD1B2}" presName="composite" presStyleCnt="0"/>
      <dgm:spPr/>
    </dgm:pt>
    <dgm:pt modelId="{2BE7B9C5-7D5C-4CFA-99C7-98C5494BB998}" type="pres">
      <dgm:prSet presAssocID="{75B85C9A-108A-484A-AF75-485B245CD1B2}" presName="parentText" presStyleLbl="alignNode1" presStyleIdx="3" presStyleCnt="5" custScaleX="181025" custLinFactNeighborX="-7051" custLinFactNeighborY="7679">
        <dgm:presLayoutVars>
          <dgm:chMax val="1"/>
          <dgm:bulletEnabled val="1"/>
        </dgm:presLayoutVars>
      </dgm:prSet>
      <dgm:spPr/>
    </dgm:pt>
    <dgm:pt modelId="{1BE89231-D740-49E6-B170-CB9280E51A15}" type="pres">
      <dgm:prSet presAssocID="{75B85C9A-108A-484A-AF75-485B245CD1B2}" presName="descendantText" presStyleLbl="alignAcc1" presStyleIdx="3" presStyleCnt="5" custScaleX="88932">
        <dgm:presLayoutVars>
          <dgm:bulletEnabled val="1"/>
        </dgm:presLayoutVars>
      </dgm:prSet>
      <dgm:spPr/>
    </dgm:pt>
    <dgm:pt modelId="{9D235E73-40A1-43F2-BC50-D4E8A828D7D8}" type="pres">
      <dgm:prSet presAssocID="{221B2259-912B-4F04-8F85-F27E00D69594}" presName="sp" presStyleCnt="0"/>
      <dgm:spPr/>
    </dgm:pt>
    <dgm:pt modelId="{48C7A22B-9B8D-4919-8D9C-341344A1B2A3}" type="pres">
      <dgm:prSet presAssocID="{984FB9BA-E6D9-49F0-849F-F8A850FD36A2}" presName="composite" presStyleCnt="0"/>
      <dgm:spPr/>
    </dgm:pt>
    <dgm:pt modelId="{0C534EB5-0898-42AD-AEBF-E6A1AD8C9400}" type="pres">
      <dgm:prSet presAssocID="{984FB9BA-E6D9-49F0-849F-F8A850FD36A2}" presName="parentText" presStyleLbl="alignNode1" presStyleIdx="4" presStyleCnt="5" custScaleX="181025" custScaleY="93222" custLinFactNeighborX="1592" custLinFactNeighborY="10310">
        <dgm:presLayoutVars>
          <dgm:chMax val="1"/>
          <dgm:bulletEnabled val="1"/>
        </dgm:presLayoutVars>
      </dgm:prSet>
      <dgm:spPr/>
    </dgm:pt>
    <dgm:pt modelId="{95C6CE80-B8BC-423C-ADB7-DD4C9C8B7113}" type="pres">
      <dgm:prSet presAssocID="{984FB9BA-E6D9-49F0-849F-F8A850FD36A2}" presName="descendantText" presStyleLbl="alignAcc1" presStyleIdx="4" presStyleCnt="5" custScaleX="88932">
        <dgm:presLayoutVars>
          <dgm:bulletEnabled val="1"/>
        </dgm:presLayoutVars>
      </dgm:prSet>
      <dgm:spPr/>
    </dgm:pt>
  </dgm:ptLst>
  <dgm:cxnLst>
    <dgm:cxn modelId="{85AE5502-3A35-4CEE-AF4A-B9E0A2CC7FBC}" srcId="{377B2CE5-6E84-4649-AA52-D5B651CA4DE0}" destId="{24A864DD-8C9A-4F87-B351-1C258F5324E1}" srcOrd="0" destOrd="0" parTransId="{3C4885F8-DEF0-4F02-BACF-7E574D8DFCFC}" sibTransId="{58A2F4E4-2CC8-4744-A782-7AE3C263B44B}"/>
    <dgm:cxn modelId="{489E0F0C-650F-4641-9A32-9B847987EFD4}" type="presOf" srcId="{DF418B98-9B73-4C43-A37A-E88696A654AC}" destId="{95C6CE80-B8BC-423C-ADB7-DD4C9C8B7113}" srcOrd="0" destOrd="0" presId="urn:microsoft.com/office/officeart/2005/8/layout/chevron2"/>
    <dgm:cxn modelId="{132DC918-52E7-4D6F-AFA0-FEC7B54F1BA2}" type="presOf" srcId="{DE4933CE-1EDA-4212-9E97-D721A7D35282}" destId="{010CF96F-D429-49B9-8FAC-1CD683C0874B}" srcOrd="0" destOrd="1" presId="urn:microsoft.com/office/officeart/2005/8/layout/chevron2"/>
    <dgm:cxn modelId="{CA451A1F-D476-4984-9408-689DC572FCB4}" type="presOf" srcId="{340BC4E2-412B-4D2A-B7B2-6F024CB59F99}" destId="{95C6CE80-B8BC-423C-ADB7-DD4C9C8B7113}" srcOrd="0" destOrd="2" presId="urn:microsoft.com/office/officeart/2005/8/layout/chevron2"/>
    <dgm:cxn modelId="{26CDE527-8F1F-4FB9-AA0D-73E1EE29DFEB}" srcId="{261ECF5F-4010-4F99-A4B0-83AF7E6C4E62}" destId="{7F64C881-8F26-496D-965A-83A393097E34}" srcOrd="0" destOrd="0" parTransId="{A2E93554-3654-4078-AD1C-1FC5B0BD9178}" sibTransId="{9A52A526-8563-4D73-BF28-38A7FB9EF53D}"/>
    <dgm:cxn modelId="{D22F2828-1511-45C2-A163-955DC61A44E2}" type="presOf" srcId="{377B2CE5-6E84-4649-AA52-D5B651CA4DE0}" destId="{B27A7B4D-B83D-4C77-BC57-81CD30B55808}" srcOrd="0" destOrd="0" presId="urn:microsoft.com/office/officeart/2005/8/layout/chevron2"/>
    <dgm:cxn modelId="{94E99647-55F9-42CF-AE61-AFAC613C7F31}" srcId="{75B85C9A-108A-484A-AF75-485B245CD1B2}" destId="{95E1DD18-C33B-4A23-9B86-7EDB1D6AD55B}" srcOrd="1" destOrd="0" parTransId="{DAB8D6E2-B73A-4E0B-8928-BFA245DE8A60}" sibTransId="{ACCD308D-232E-4B54-85C2-0180D480D052}"/>
    <dgm:cxn modelId="{5BBCBF4D-3FA0-4D04-9985-3D974C4D5AC0}" type="presOf" srcId="{1FE61F85-8348-46BF-A795-33FAF6116C25}" destId="{95C6CE80-B8BC-423C-ADB7-DD4C9C8B7113}" srcOrd="0" destOrd="1" presId="urn:microsoft.com/office/officeart/2005/8/layout/chevron2"/>
    <dgm:cxn modelId="{B01B086D-46B6-4CDA-ABCC-5D9A356585C9}" type="presOf" srcId="{7F64C881-8F26-496D-965A-83A393097E34}" destId="{B2625D60-80AB-4D5A-A96B-4D6765408B50}" srcOrd="0" destOrd="0" presId="urn:microsoft.com/office/officeart/2005/8/layout/chevron2"/>
    <dgm:cxn modelId="{2015346F-FE1E-4CE1-9A76-4F97B035340F}" srcId="{75B85C9A-108A-484A-AF75-485B245CD1B2}" destId="{5EF2F8AD-D934-462B-BE47-BB3FE8F360DA}" srcOrd="0" destOrd="0" parTransId="{8973271C-A1A6-4FC2-97C0-FB9ADFCC13B2}" sibTransId="{0CB5850F-9A91-401E-BE09-94AA4FCFD9A9}"/>
    <dgm:cxn modelId="{E1250A77-D668-42B9-9646-D4C0C10E7E58}" srcId="{377B2CE5-6E84-4649-AA52-D5B651CA4DE0}" destId="{77157A8D-2B79-4033-9002-13417A787FCB}" srcOrd="1" destOrd="0" parTransId="{258D51B8-B7B2-4FB8-A86D-17EB098E7DFA}" sibTransId="{53AE560C-B342-407D-A55F-DFA9C7641D90}"/>
    <dgm:cxn modelId="{2E7C2E77-1875-40D9-AFC0-5A8C68E82AAA}" type="presOf" srcId="{95E1DD18-C33B-4A23-9B86-7EDB1D6AD55B}" destId="{1BE89231-D740-49E6-B170-CB9280E51A15}" srcOrd="0" destOrd="1" presId="urn:microsoft.com/office/officeart/2005/8/layout/chevron2"/>
    <dgm:cxn modelId="{0C4C8E88-DC87-4854-8CA8-348547F0038E}" type="presOf" srcId="{77157A8D-2B79-4033-9002-13417A787FCB}" destId="{114A0C15-AB98-4ECE-B0D6-D10CF92A8F0B}" srcOrd="0" destOrd="1" presId="urn:microsoft.com/office/officeart/2005/8/layout/chevron2"/>
    <dgm:cxn modelId="{43A8BC93-4474-46EB-A986-18643D6CBC85}" srcId="{984FB9BA-E6D9-49F0-849F-F8A850FD36A2}" destId="{DF418B98-9B73-4C43-A37A-E88696A654AC}" srcOrd="0" destOrd="0" parTransId="{D66D1300-636D-4CEA-828D-208AB595E4F1}" sibTransId="{246659A8-A332-4567-9F0A-F45F6D1D4C22}"/>
    <dgm:cxn modelId="{3F95C199-C98B-45C0-BB5E-212F3ACC596F}" srcId="{7F64C881-8F26-496D-965A-83A393097E34}" destId="{71920D3D-27CD-493A-A34F-F199320A8B35}" srcOrd="1" destOrd="0" parTransId="{17AA5E9A-CEBD-4DB0-8FC8-8BAB2F28F547}" sibTransId="{D4BF230A-97FB-4EB4-B301-D40624AEFF7F}"/>
    <dgm:cxn modelId="{02A89B9C-ADDD-4CC4-8B72-86F5CD4117DF}" type="presOf" srcId="{75B85C9A-108A-484A-AF75-485B245CD1B2}" destId="{2BE7B9C5-7D5C-4CFA-99C7-98C5494BB998}" srcOrd="0" destOrd="0" presId="urn:microsoft.com/office/officeart/2005/8/layout/chevron2"/>
    <dgm:cxn modelId="{3374229E-5C34-4BB8-84EC-E2C17F8ACE07}" type="presOf" srcId="{941849B5-0C4D-4BB3-9FC5-57324040C0FC}" destId="{1630745E-E26D-43A4-858C-39CC9098F489}" srcOrd="0" destOrd="0" presId="urn:microsoft.com/office/officeart/2005/8/layout/chevron2"/>
    <dgm:cxn modelId="{89159DA0-6B66-489E-96E4-A1DFBA05F2E7}" type="presOf" srcId="{24A864DD-8C9A-4F87-B351-1C258F5324E1}" destId="{114A0C15-AB98-4ECE-B0D6-D10CF92A8F0B}" srcOrd="0" destOrd="0" presId="urn:microsoft.com/office/officeart/2005/8/layout/chevron2"/>
    <dgm:cxn modelId="{066D79AA-13F7-46C4-BBEB-EE97CE3C0034}" srcId="{7F64C881-8F26-496D-965A-83A393097E34}" destId="{4C7AC5ED-7261-43DA-AEB1-2F5E782CCFC1}" srcOrd="0" destOrd="0" parTransId="{1348DB4B-933E-4D7F-89BD-C5300FE331BB}" sibTransId="{36242534-3457-47CC-8D7A-F2761A1ABB21}"/>
    <dgm:cxn modelId="{848797AE-1B73-4B16-BFE5-9E7FD2E8BDF0}" type="presOf" srcId="{984FB9BA-E6D9-49F0-849F-F8A850FD36A2}" destId="{0C534EB5-0898-42AD-AEBF-E6A1AD8C9400}" srcOrd="0" destOrd="0" presId="urn:microsoft.com/office/officeart/2005/8/layout/chevron2"/>
    <dgm:cxn modelId="{51FB44B0-BDC3-4091-9EF3-6CA738BA2B62}" srcId="{261ECF5F-4010-4F99-A4B0-83AF7E6C4E62}" destId="{377B2CE5-6E84-4649-AA52-D5B651CA4DE0}" srcOrd="2" destOrd="0" parTransId="{1A24E165-2C90-45DE-B0F4-6C25277A2993}" sibTransId="{6BBF4D4D-2305-4AA3-B223-F5B720734EC2}"/>
    <dgm:cxn modelId="{33A3D6B0-FF04-4687-BE31-EEDFF5A516DC}" type="presOf" srcId="{261ECF5F-4010-4F99-A4B0-83AF7E6C4E62}" destId="{86F64187-83DC-4983-8F50-6744B60407ED}" srcOrd="0" destOrd="0" presId="urn:microsoft.com/office/officeart/2005/8/layout/chevron2"/>
    <dgm:cxn modelId="{E9DB12B6-775B-4A85-8BED-23CD72F0666B}" type="presOf" srcId="{9850749E-AC41-44E3-BCF0-A68764B6DD89}" destId="{010CF96F-D429-49B9-8FAC-1CD683C0874B}" srcOrd="0" destOrd="0" presId="urn:microsoft.com/office/officeart/2005/8/layout/chevron2"/>
    <dgm:cxn modelId="{6A7E93CD-D05C-4CD9-B868-12CE4AF9F7B4}" srcId="{941849B5-0C4D-4BB3-9FC5-57324040C0FC}" destId="{DE4933CE-1EDA-4212-9E97-D721A7D35282}" srcOrd="1" destOrd="0" parTransId="{25A4E30B-CCAD-4EEE-B5DB-B4DE948DBA46}" sibTransId="{7ACA8C13-FF2B-4B08-A33E-594E04E35033}"/>
    <dgm:cxn modelId="{BDC723CF-880E-498E-963A-D1862E727377}" srcId="{261ECF5F-4010-4F99-A4B0-83AF7E6C4E62}" destId="{75B85C9A-108A-484A-AF75-485B245CD1B2}" srcOrd="3" destOrd="0" parTransId="{1D21905B-A9B7-4DE9-93D9-25AA2AAB6597}" sibTransId="{221B2259-912B-4F04-8F85-F27E00D69594}"/>
    <dgm:cxn modelId="{B355C7CF-DCF5-427A-9379-AFE4C1D1CF9B}" srcId="{984FB9BA-E6D9-49F0-849F-F8A850FD36A2}" destId="{1FE61F85-8348-46BF-A795-33FAF6116C25}" srcOrd="1" destOrd="0" parTransId="{AA2F3CFE-B84A-449B-A509-796118666C3B}" sibTransId="{FA02421B-7B9C-4E4B-AC74-53AA2F8D5F33}"/>
    <dgm:cxn modelId="{0B98E9E2-759B-451E-A603-9ACC70868884}" srcId="{261ECF5F-4010-4F99-A4B0-83AF7E6C4E62}" destId="{984FB9BA-E6D9-49F0-849F-F8A850FD36A2}" srcOrd="4" destOrd="0" parTransId="{43825E11-A5C4-4448-817C-D259BF3597C2}" sibTransId="{285D53F8-D555-4578-AD31-25C098D8AC94}"/>
    <dgm:cxn modelId="{164F34EC-E3F4-4CB6-A037-C72B6E75C6AE}" srcId="{984FB9BA-E6D9-49F0-849F-F8A850FD36A2}" destId="{340BC4E2-412B-4D2A-B7B2-6F024CB59F99}" srcOrd="2" destOrd="0" parTransId="{345797BB-4DEA-413F-8DC2-82965D8B411A}" sibTransId="{F25D3803-7CD9-4983-9114-C28F3CC5063B}"/>
    <dgm:cxn modelId="{A5E4D1EF-1C88-47D1-BAAF-CC5F39E3725B}" type="presOf" srcId="{4C7AC5ED-7261-43DA-AEB1-2F5E782CCFC1}" destId="{6353088E-7FB3-4510-AB61-622ABB352049}" srcOrd="0" destOrd="0" presId="urn:microsoft.com/office/officeart/2005/8/layout/chevron2"/>
    <dgm:cxn modelId="{0AA8C1F0-286D-44DC-A22C-8E403D51C7C8}" type="presOf" srcId="{71920D3D-27CD-493A-A34F-F199320A8B35}" destId="{6353088E-7FB3-4510-AB61-622ABB352049}" srcOrd="0" destOrd="1" presId="urn:microsoft.com/office/officeart/2005/8/layout/chevron2"/>
    <dgm:cxn modelId="{7B44EEF9-8135-4F17-9935-61265C03E33D}" type="presOf" srcId="{5EF2F8AD-D934-462B-BE47-BB3FE8F360DA}" destId="{1BE89231-D740-49E6-B170-CB9280E51A15}" srcOrd="0" destOrd="0" presId="urn:microsoft.com/office/officeart/2005/8/layout/chevron2"/>
    <dgm:cxn modelId="{7D255FFE-9BCE-4194-98F0-ECC47463873A}" srcId="{261ECF5F-4010-4F99-A4B0-83AF7E6C4E62}" destId="{941849B5-0C4D-4BB3-9FC5-57324040C0FC}" srcOrd="1" destOrd="0" parTransId="{E147F89B-F46E-4CC9-A66B-3F89963CF98F}" sibTransId="{05F48705-55B4-4C61-8FEE-A0DDB8F4BF3F}"/>
    <dgm:cxn modelId="{299DC0FE-A806-4B88-966C-DA2B54716E35}" srcId="{941849B5-0C4D-4BB3-9FC5-57324040C0FC}" destId="{9850749E-AC41-44E3-BCF0-A68764B6DD89}" srcOrd="0" destOrd="0" parTransId="{C3F731EC-3ABB-43F3-8B6E-0387B851AA01}" sibTransId="{34D8940A-5D28-43DF-806F-26B1E569A6C4}"/>
    <dgm:cxn modelId="{EEBCAA8F-28A7-41C1-8D4A-6BC7052D2061}" type="presParOf" srcId="{86F64187-83DC-4983-8F50-6744B60407ED}" destId="{B381CB29-6FEA-48AC-9494-E5F8E8952C56}" srcOrd="0" destOrd="0" presId="urn:microsoft.com/office/officeart/2005/8/layout/chevron2"/>
    <dgm:cxn modelId="{D2BD635B-EFAA-48DF-813B-CEC7229BF349}" type="presParOf" srcId="{B381CB29-6FEA-48AC-9494-E5F8E8952C56}" destId="{B2625D60-80AB-4D5A-A96B-4D6765408B50}" srcOrd="0" destOrd="0" presId="urn:microsoft.com/office/officeart/2005/8/layout/chevron2"/>
    <dgm:cxn modelId="{270C8689-E67E-4CA0-A249-2ACBD637E1E2}" type="presParOf" srcId="{B381CB29-6FEA-48AC-9494-E5F8E8952C56}" destId="{6353088E-7FB3-4510-AB61-622ABB352049}" srcOrd="1" destOrd="0" presId="urn:microsoft.com/office/officeart/2005/8/layout/chevron2"/>
    <dgm:cxn modelId="{D2E8A8BB-0D1C-46B3-AF73-7AF2B8C745CB}" type="presParOf" srcId="{86F64187-83DC-4983-8F50-6744B60407ED}" destId="{369F25D7-3C9A-4F99-847D-9F3A3A40D694}" srcOrd="1" destOrd="0" presId="urn:microsoft.com/office/officeart/2005/8/layout/chevron2"/>
    <dgm:cxn modelId="{A0F6D2E6-979A-4418-ADF2-4F2C9A6D12E2}" type="presParOf" srcId="{86F64187-83DC-4983-8F50-6744B60407ED}" destId="{3A2612FF-2D51-4A36-A676-6DD4230A77AF}" srcOrd="2" destOrd="0" presId="urn:microsoft.com/office/officeart/2005/8/layout/chevron2"/>
    <dgm:cxn modelId="{A4A6B5A7-0539-4B97-894F-823B11D081BB}" type="presParOf" srcId="{3A2612FF-2D51-4A36-A676-6DD4230A77AF}" destId="{1630745E-E26D-43A4-858C-39CC9098F489}" srcOrd="0" destOrd="0" presId="urn:microsoft.com/office/officeart/2005/8/layout/chevron2"/>
    <dgm:cxn modelId="{0BC1F5C8-56D7-4524-9F00-D61BBAB0BBB6}" type="presParOf" srcId="{3A2612FF-2D51-4A36-A676-6DD4230A77AF}" destId="{010CF96F-D429-49B9-8FAC-1CD683C0874B}" srcOrd="1" destOrd="0" presId="urn:microsoft.com/office/officeart/2005/8/layout/chevron2"/>
    <dgm:cxn modelId="{4E9C7E5D-3FA2-439F-9CD9-AE4F21B75610}" type="presParOf" srcId="{86F64187-83DC-4983-8F50-6744B60407ED}" destId="{1C4B594B-AF16-40A7-BE8C-8BA3C075EDDE}" srcOrd="3" destOrd="0" presId="urn:microsoft.com/office/officeart/2005/8/layout/chevron2"/>
    <dgm:cxn modelId="{12682F24-0FE6-492D-A4FE-447B083930E9}" type="presParOf" srcId="{86F64187-83DC-4983-8F50-6744B60407ED}" destId="{3BAD5094-8879-422C-AEDE-C0D8F4699722}" srcOrd="4" destOrd="0" presId="urn:microsoft.com/office/officeart/2005/8/layout/chevron2"/>
    <dgm:cxn modelId="{4FFB614C-0036-4E34-B696-F69D744CB290}" type="presParOf" srcId="{3BAD5094-8879-422C-AEDE-C0D8F4699722}" destId="{B27A7B4D-B83D-4C77-BC57-81CD30B55808}" srcOrd="0" destOrd="0" presId="urn:microsoft.com/office/officeart/2005/8/layout/chevron2"/>
    <dgm:cxn modelId="{C59886D3-B2CC-436E-91FB-114856AC9465}" type="presParOf" srcId="{3BAD5094-8879-422C-AEDE-C0D8F4699722}" destId="{114A0C15-AB98-4ECE-B0D6-D10CF92A8F0B}" srcOrd="1" destOrd="0" presId="urn:microsoft.com/office/officeart/2005/8/layout/chevron2"/>
    <dgm:cxn modelId="{F4922938-F8A1-4578-9CDD-ABA5F5DB8721}" type="presParOf" srcId="{86F64187-83DC-4983-8F50-6744B60407ED}" destId="{61C31D73-A8B0-49AE-871C-5756588BCA74}" srcOrd="5" destOrd="0" presId="urn:microsoft.com/office/officeart/2005/8/layout/chevron2"/>
    <dgm:cxn modelId="{5128D821-AC49-43A4-986B-9A0D1B77C697}" type="presParOf" srcId="{86F64187-83DC-4983-8F50-6744B60407ED}" destId="{C7DB7848-9829-4839-8515-6D3A665183AC}" srcOrd="6" destOrd="0" presId="urn:microsoft.com/office/officeart/2005/8/layout/chevron2"/>
    <dgm:cxn modelId="{096B58AC-00A5-433A-B569-FEB0665283D6}" type="presParOf" srcId="{C7DB7848-9829-4839-8515-6D3A665183AC}" destId="{2BE7B9C5-7D5C-4CFA-99C7-98C5494BB998}" srcOrd="0" destOrd="0" presId="urn:microsoft.com/office/officeart/2005/8/layout/chevron2"/>
    <dgm:cxn modelId="{7B6CEF82-1204-4E53-973D-EC34DF2A5D5E}" type="presParOf" srcId="{C7DB7848-9829-4839-8515-6D3A665183AC}" destId="{1BE89231-D740-49E6-B170-CB9280E51A15}" srcOrd="1" destOrd="0" presId="urn:microsoft.com/office/officeart/2005/8/layout/chevron2"/>
    <dgm:cxn modelId="{2B09A79B-C38B-42FF-9FE5-6EA9A49775C3}" type="presParOf" srcId="{86F64187-83DC-4983-8F50-6744B60407ED}" destId="{9D235E73-40A1-43F2-BC50-D4E8A828D7D8}" srcOrd="7" destOrd="0" presId="urn:microsoft.com/office/officeart/2005/8/layout/chevron2"/>
    <dgm:cxn modelId="{F14CF861-A238-4F78-8801-1BB310F62280}" type="presParOf" srcId="{86F64187-83DC-4983-8F50-6744B60407ED}" destId="{48C7A22B-9B8D-4919-8D9C-341344A1B2A3}" srcOrd="8" destOrd="0" presId="urn:microsoft.com/office/officeart/2005/8/layout/chevron2"/>
    <dgm:cxn modelId="{BFB32CAC-B134-4C66-8784-3905FEA286A5}" type="presParOf" srcId="{48C7A22B-9B8D-4919-8D9C-341344A1B2A3}" destId="{0C534EB5-0898-42AD-AEBF-E6A1AD8C9400}" srcOrd="0" destOrd="0" presId="urn:microsoft.com/office/officeart/2005/8/layout/chevron2"/>
    <dgm:cxn modelId="{FA26E4C4-AE2F-47FC-90F3-69C3D306EBD5}" type="presParOf" srcId="{48C7A22B-9B8D-4919-8D9C-341344A1B2A3}" destId="{95C6CE80-B8BC-423C-ADB7-DD4C9C8B711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D02F9-BF21-894C-AADE-86B49D163C61}">
      <dsp:nvSpPr>
        <dsp:cNvPr id="0" name=""/>
        <dsp:cNvSpPr/>
      </dsp:nvSpPr>
      <dsp:spPr>
        <a:xfrm>
          <a:off x="773955" y="1239506"/>
          <a:ext cx="868937" cy="745960"/>
        </a:xfrm>
        <a:prstGeom prst="hexagon">
          <a:avLst>
            <a:gd name="adj" fmla="val 25000"/>
            <a:gd name="vf" fmla="val 115470"/>
          </a:avLst>
        </a:prstGeom>
        <a:solidFill>
          <a:srgbClr val="F800D9"/>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rtl="0">
            <a:lnSpc>
              <a:spcPct val="90000"/>
            </a:lnSpc>
            <a:spcBef>
              <a:spcPct val="0"/>
            </a:spcBef>
            <a:spcAft>
              <a:spcPct val="35000"/>
            </a:spcAft>
            <a:buNone/>
          </a:pPr>
          <a:r>
            <a:rPr lang="en-GB" sz="800" b="1" kern="1200"/>
            <a:t>Criminal household member</a:t>
          </a:r>
        </a:p>
      </dsp:txBody>
      <dsp:txXfrm>
        <a:off x="908530" y="1355035"/>
        <a:ext cx="599787" cy="514902"/>
      </dsp:txXfrm>
    </dsp:sp>
    <dsp:sp modelId="{17E6FF07-B463-6D4E-A1D4-C98F86150E9D}">
      <dsp:nvSpPr>
        <dsp:cNvPr id="0" name=""/>
        <dsp:cNvSpPr/>
      </dsp:nvSpPr>
      <dsp:spPr>
        <a:xfrm>
          <a:off x="794835" y="1573157"/>
          <a:ext cx="101188" cy="87361"/>
        </a:xfrm>
        <a:prstGeom prst="hexagon">
          <a:avLst>
            <a:gd name="adj" fmla="val 25000"/>
            <a:gd name="vf" fmla="val 115470"/>
          </a:avLst>
        </a:prstGeom>
        <a:solidFill>
          <a:schemeClr val="l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FECD0ADC-4032-EC4C-A22F-820ACF8EB097}">
      <dsp:nvSpPr>
        <dsp:cNvPr id="0" name=""/>
        <dsp:cNvSpPr/>
      </dsp:nvSpPr>
      <dsp:spPr>
        <a:xfrm>
          <a:off x="26551" y="827197"/>
          <a:ext cx="868937" cy="745960"/>
        </a:xfrm>
        <a:prstGeom prst="hexagon">
          <a:avLst>
            <a:gd name="adj" fmla="val 25000"/>
            <a:gd name="vf" fmla="val 115470"/>
          </a:avLst>
        </a:prstGeom>
        <a:solidFill>
          <a:srgbClr val="FFDD2E">
            <a:alpha val="90000"/>
          </a:srgb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B1089020-08AE-2648-8687-2649462B598B}">
      <dsp:nvSpPr>
        <dsp:cNvPr id="0" name=""/>
        <dsp:cNvSpPr/>
      </dsp:nvSpPr>
      <dsp:spPr>
        <a:xfrm>
          <a:off x="621369" y="1473868"/>
          <a:ext cx="101188" cy="87361"/>
        </a:xfrm>
        <a:prstGeom prst="hexagon">
          <a:avLst>
            <a:gd name="adj" fmla="val 25000"/>
            <a:gd name="vf" fmla="val 115470"/>
          </a:avLst>
        </a:prstGeom>
        <a:solidFill>
          <a:schemeClr val="l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4956B4C6-7EE7-074D-901C-2F261D64F0DA}">
      <dsp:nvSpPr>
        <dsp:cNvPr id="0" name=""/>
        <dsp:cNvSpPr/>
      </dsp:nvSpPr>
      <dsp:spPr>
        <a:xfrm>
          <a:off x="1521894" y="824618"/>
          <a:ext cx="868937" cy="745960"/>
        </a:xfrm>
        <a:prstGeom prst="hexagon">
          <a:avLst>
            <a:gd name="adj" fmla="val 25000"/>
            <a:gd name="vf" fmla="val 115470"/>
          </a:avLst>
        </a:prstGeom>
        <a:solidFill>
          <a:srgbClr val="92D050"/>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rtl="0">
            <a:lnSpc>
              <a:spcPct val="90000"/>
            </a:lnSpc>
            <a:spcBef>
              <a:spcPct val="0"/>
            </a:spcBef>
            <a:spcAft>
              <a:spcPct val="35000"/>
            </a:spcAft>
            <a:buNone/>
          </a:pPr>
          <a:r>
            <a:rPr lang="en-GB" sz="800" b="1" kern="1200"/>
            <a:t>Chronic disease</a:t>
          </a:r>
        </a:p>
      </dsp:txBody>
      <dsp:txXfrm>
        <a:off x="1656469" y="940147"/>
        <a:ext cx="599787" cy="514902"/>
      </dsp:txXfrm>
    </dsp:sp>
    <dsp:sp modelId="{78AD4D10-4C90-8147-8892-41BA740EB23B}">
      <dsp:nvSpPr>
        <dsp:cNvPr id="0" name=""/>
        <dsp:cNvSpPr/>
      </dsp:nvSpPr>
      <dsp:spPr>
        <a:xfrm>
          <a:off x="2119924" y="1469999"/>
          <a:ext cx="101188" cy="87361"/>
        </a:xfrm>
        <a:prstGeom prst="hexagon">
          <a:avLst>
            <a:gd name="adj" fmla="val 25000"/>
            <a:gd name="vf" fmla="val 115470"/>
          </a:avLst>
        </a:prstGeom>
        <a:solidFill>
          <a:schemeClr val="l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FB657468-BDE8-1E43-A208-62830FD8FA11}">
      <dsp:nvSpPr>
        <dsp:cNvPr id="0" name=""/>
        <dsp:cNvSpPr/>
      </dsp:nvSpPr>
      <dsp:spPr>
        <a:xfrm>
          <a:off x="2269298" y="1237894"/>
          <a:ext cx="868937" cy="745960"/>
        </a:xfrm>
        <a:prstGeom prst="hexagon">
          <a:avLst>
            <a:gd name="adj" fmla="val 25000"/>
            <a:gd name="vf" fmla="val 115470"/>
          </a:avLst>
        </a:prstGeom>
        <a:solidFill>
          <a:srgbClr val="FFDD2E">
            <a:alpha val="89804"/>
          </a:srgb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91B0A95B-E0C6-0343-B6FD-DF0643644DBB}">
      <dsp:nvSpPr>
        <dsp:cNvPr id="0" name=""/>
        <dsp:cNvSpPr/>
      </dsp:nvSpPr>
      <dsp:spPr>
        <a:xfrm>
          <a:off x="2290178" y="1569934"/>
          <a:ext cx="101188" cy="87361"/>
        </a:xfrm>
        <a:prstGeom prst="hexagon">
          <a:avLst>
            <a:gd name="adj" fmla="val 25000"/>
            <a:gd name="vf" fmla="val 115470"/>
          </a:avLst>
        </a:prstGeom>
        <a:solidFill>
          <a:schemeClr val="l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B815D765-0E1B-664C-9CE1-3A149C8B04CB}">
      <dsp:nvSpPr>
        <dsp:cNvPr id="0" name=""/>
        <dsp:cNvSpPr/>
      </dsp:nvSpPr>
      <dsp:spPr>
        <a:xfrm>
          <a:off x="773955" y="414565"/>
          <a:ext cx="868937" cy="745960"/>
        </a:xfrm>
        <a:prstGeom prst="hexagon">
          <a:avLst>
            <a:gd name="adj" fmla="val 25000"/>
            <a:gd name="vf" fmla="val 115470"/>
          </a:avLst>
        </a:prstGeom>
        <a:solidFill>
          <a:srgbClr val="00B050"/>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rtl="0">
            <a:lnSpc>
              <a:spcPct val="90000"/>
            </a:lnSpc>
            <a:spcBef>
              <a:spcPct val="0"/>
            </a:spcBef>
            <a:spcAft>
              <a:spcPct val="35000"/>
            </a:spcAft>
            <a:buNone/>
          </a:pPr>
          <a:r>
            <a:rPr lang="en-GB" sz="800" b="1" kern="1200"/>
            <a:t>Drug use</a:t>
          </a:r>
        </a:p>
      </dsp:txBody>
      <dsp:txXfrm>
        <a:off x="908530" y="530094"/>
        <a:ext cx="599787" cy="514902"/>
      </dsp:txXfrm>
    </dsp:sp>
    <dsp:sp modelId="{B8C4B593-43EC-774B-B97B-3F1A238774F6}">
      <dsp:nvSpPr>
        <dsp:cNvPr id="0" name=""/>
        <dsp:cNvSpPr/>
      </dsp:nvSpPr>
      <dsp:spPr>
        <a:xfrm>
          <a:off x="1365560" y="424881"/>
          <a:ext cx="101188" cy="87361"/>
        </a:xfrm>
        <a:prstGeom prst="hexagon">
          <a:avLst>
            <a:gd name="adj" fmla="val 25000"/>
            <a:gd name="vf" fmla="val 115470"/>
          </a:avLst>
        </a:prstGeom>
        <a:solidFill>
          <a:schemeClr val="l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B9B890CE-213C-D94D-B8EE-BC9CC896FCA9}">
      <dsp:nvSpPr>
        <dsp:cNvPr id="0" name=""/>
        <dsp:cNvSpPr/>
      </dsp:nvSpPr>
      <dsp:spPr>
        <a:xfrm>
          <a:off x="1521894" y="0"/>
          <a:ext cx="868937" cy="745960"/>
        </a:xfrm>
        <a:prstGeom prst="hexagon">
          <a:avLst>
            <a:gd name="adj" fmla="val 25000"/>
            <a:gd name="vf" fmla="val 115470"/>
          </a:avLst>
        </a:prstGeom>
        <a:solidFill>
          <a:srgbClr val="FFDD2E">
            <a:alpha val="90000"/>
          </a:srgb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6521A25C-AD2F-AB44-94B2-2CE11DF0E850}">
      <dsp:nvSpPr>
        <dsp:cNvPr id="0" name=""/>
        <dsp:cNvSpPr/>
      </dsp:nvSpPr>
      <dsp:spPr>
        <a:xfrm>
          <a:off x="1546522" y="330427"/>
          <a:ext cx="101188" cy="87361"/>
        </a:xfrm>
        <a:prstGeom prst="hexagon">
          <a:avLst>
            <a:gd name="adj" fmla="val 25000"/>
            <a:gd name="vf" fmla="val 115470"/>
          </a:avLst>
        </a:prstGeom>
        <a:solidFill>
          <a:schemeClr val="l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D98017C7-1FBE-D146-BD5E-8ACEB2D7A10E}">
      <dsp:nvSpPr>
        <dsp:cNvPr id="0" name=""/>
        <dsp:cNvSpPr/>
      </dsp:nvSpPr>
      <dsp:spPr>
        <a:xfrm>
          <a:off x="2269298" y="413276"/>
          <a:ext cx="868937" cy="745960"/>
        </a:xfrm>
        <a:prstGeom prst="hexagon">
          <a:avLst>
            <a:gd name="adj" fmla="val 25000"/>
            <a:gd name="vf" fmla="val 115470"/>
          </a:avLst>
        </a:prstGeom>
        <a:solidFill>
          <a:srgbClr val="7030A0"/>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rtl="0">
            <a:lnSpc>
              <a:spcPct val="90000"/>
            </a:lnSpc>
            <a:spcBef>
              <a:spcPct val="0"/>
            </a:spcBef>
            <a:spcAft>
              <a:spcPct val="35000"/>
            </a:spcAft>
            <a:buNone/>
          </a:pPr>
          <a:r>
            <a:rPr lang="en-GB" sz="800" b="1" kern="1200"/>
            <a:t>Alcohol abuse</a:t>
          </a:r>
        </a:p>
      </dsp:txBody>
      <dsp:txXfrm>
        <a:off x="2403873" y="528805"/>
        <a:ext cx="599787" cy="514902"/>
      </dsp:txXfrm>
    </dsp:sp>
    <dsp:sp modelId="{2F2EB002-B2CD-6B4A-AE6F-517D838EECEC}">
      <dsp:nvSpPr>
        <dsp:cNvPr id="0" name=""/>
        <dsp:cNvSpPr/>
      </dsp:nvSpPr>
      <dsp:spPr>
        <a:xfrm>
          <a:off x="3020984" y="743703"/>
          <a:ext cx="101188" cy="87361"/>
        </a:xfrm>
        <a:prstGeom prst="hexagon">
          <a:avLst>
            <a:gd name="adj" fmla="val 25000"/>
            <a:gd name="vf" fmla="val 115470"/>
          </a:avLst>
        </a:prstGeom>
        <a:solidFill>
          <a:schemeClr val="l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0721B537-CDB1-6945-81A8-C22856FBFD44}">
      <dsp:nvSpPr>
        <dsp:cNvPr id="0" name=""/>
        <dsp:cNvSpPr/>
      </dsp:nvSpPr>
      <dsp:spPr>
        <a:xfrm>
          <a:off x="3016701" y="832677"/>
          <a:ext cx="868937" cy="745960"/>
        </a:xfrm>
        <a:prstGeom prst="hexagon">
          <a:avLst>
            <a:gd name="adj" fmla="val 25000"/>
            <a:gd name="vf" fmla="val 115470"/>
          </a:avLst>
        </a:prstGeom>
        <a:solidFill>
          <a:srgbClr val="FFDD2E">
            <a:alpha val="89804"/>
          </a:srgb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9E6FAE98-0D5D-2E44-ACB9-386E0A17BFD8}">
      <dsp:nvSpPr>
        <dsp:cNvPr id="0" name=""/>
        <dsp:cNvSpPr/>
      </dsp:nvSpPr>
      <dsp:spPr>
        <a:xfrm>
          <a:off x="3185884" y="845894"/>
          <a:ext cx="101188" cy="87361"/>
        </a:xfrm>
        <a:prstGeom prst="hexagon">
          <a:avLst>
            <a:gd name="adj" fmla="val 25000"/>
            <a:gd name="vf" fmla="val 115470"/>
          </a:avLst>
        </a:prstGeom>
        <a:solidFill>
          <a:schemeClr val="l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5574E7CF-5486-4D41-98C3-C68A550A0635}">
      <dsp:nvSpPr>
        <dsp:cNvPr id="0" name=""/>
        <dsp:cNvSpPr/>
      </dsp:nvSpPr>
      <dsp:spPr>
        <a:xfrm>
          <a:off x="3016701" y="7736"/>
          <a:ext cx="868937" cy="745960"/>
        </a:xfrm>
        <a:prstGeom prst="hexagon">
          <a:avLst>
            <a:gd name="adj" fmla="val 25000"/>
            <a:gd name="vf" fmla="val 115470"/>
          </a:avLst>
        </a:prstGeom>
        <a:solidFill>
          <a:schemeClr val="accent4"/>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rtl="0">
            <a:lnSpc>
              <a:spcPct val="90000"/>
            </a:lnSpc>
            <a:spcBef>
              <a:spcPct val="0"/>
            </a:spcBef>
            <a:spcAft>
              <a:spcPct val="35000"/>
            </a:spcAft>
            <a:buNone/>
          </a:pPr>
          <a:r>
            <a:rPr lang="en-GB" sz="800" b="1" kern="1200"/>
            <a:t>Poor family stability</a:t>
          </a:r>
        </a:p>
      </dsp:txBody>
      <dsp:txXfrm>
        <a:off x="3151276" y="123265"/>
        <a:ext cx="599787" cy="514902"/>
      </dsp:txXfrm>
    </dsp:sp>
    <dsp:sp modelId="{7DCFA9E2-CD51-B641-A580-F280EABD885D}">
      <dsp:nvSpPr>
        <dsp:cNvPr id="0" name=""/>
        <dsp:cNvSpPr/>
      </dsp:nvSpPr>
      <dsp:spPr>
        <a:xfrm>
          <a:off x="3768388" y="342355"/>
          <a:ext cx="101188" cy="87361"/>
        </a:xfrm>
        <a:prstGeom prst="hexagon">
          <a:avLst>
            <a:gd name="adj" fmla="val 25000"/>
            <a:gd name="vf" fmla="val 115470"/>
          </a:avLst>
        </a:prstGeom>
        <a:solidFill>
          <a:schemeClr val="l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29219FF9-0748-F34B-BADC-253A7516F8BD}">
      <dsp:nvSpPr>
        <dsp:cNvPr id="0" name=""/>
        <dsp:cNvSpPr/>
      </dsp:nvSpPr>
      <dsp:spPr>
        <a:xfrm>
          <a:off x="3764640" y="424236"/>
          <a:ext cx="868937" cy="745960"/>
        </a:xfrm>
        <a:prstGeom prst="hexagon">
          <a:avLst>
            <a:gd name="adj" fmla="val 25000"/>
            <a:gd name="vf" fmla="val 115470"/>
          </a:avLst>
        </a:prstGeom>
        <a:solidFill>
          <a:srgbClr val="FFDD2E">
            <a:alpha val="89804"/>
          </a:srgb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9E997794-AC61-B142-BFC7-D3B9373C6271}">
      <dsp:nvSpPr>
        <dsp:cNvPr id="0" name=""/>
        <dsp:cNvSpPr/>
      </dsp:nvSpPr>
      <dsp:spPr>
        <a:xfrm>
          <a:off x="3937571" y="440677"/>
          <a:ext cx="101188" cy="87361"/>
        </a:xfrm>
        <a:prstGeom prst="hexagon">
          <a:avLst>
            <a:gd name="adj" fmla="val 25000"/>
            <a:gd name="vf" fmla="val 115470"/>
          </a:avLst>
        </a:prstGeom>
        <a:solidFill>
          <a:schemeClr val="l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5FE88F6A-4C59-B04B-A33C-6445E12E7D44}">
      <dsp:nvSpPr>
        <dsp:cNvPr id="0" name=""/>
        <dsp:cNvSpPr/>
      </dsp:nvSpPr>
      <dsp:spPr>
        <a:xfrm>
          <a:off x="3764640" y="1247565"/>
          <a:ext cx="868937" cy="745960"/>
        </a:xfrm>
        <a:prstGeom prst="hexagon">
          <a:avLst>
            <a:gd name="adj" fmla="val 25000"/>
            <a:gd name="vf" fmla="val 115470"/>
          </a:avLst>
        </a:prstGeom>
        <a:solidFill>
          <a:schemeClr val="accent4">
            <a:lumMod val="65000"/>
            <a:lumOff val="35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rtl="0">
            <a:lnSpc>
              <a:spcPct val="90000"/>
            </a:lnSpc>
            <a:spcBef>
              <a:spcPct val="0"/>
            </a:spcBef>
            <a:spcAft>
              <a:spcPct val="35000"/>
            </a:spcAft>
            <a:buNone/>
          </a:pPr>
          <a:r>
            <a:rPr lang="en-GB" sz="800" b="1" i="0" kern="1200"/>
            <a:t>Mental illness in household</a:t>
          </a:r>
          <a:endParaRPr lang="en-GB" sz="800" b="1" kern="1200"/>
        </a:p>
      </dsp:txBody>
      <dsp:txXfrm>
        <a:off x="3899215" y="1363094"/>
        <a:ext cx="599787" cy="514902"/>
      </dsp:txXfrm>
    </dsp:sp>
    <dsp:sp modelId="{65486331-3743-3847-88C7-CFDD67B9719B}">
      <dsp:nvSpPr>
        <dsp:cNvPr id="0" name=""/>
        <dsp:cNvSpPr/>
      </dsp:nvSpPr>
      <dsp:spPr>
        <a:xfrm>
          <a:off x="3936500" y="1901006"/>
          <a:ext cx="101188" cy="87361"/>
        </a:xfrm>
        <a:prstGeom prst="hexagon">
          <a:avLst>
            <a:gd name="adj" fmla="val 25000"/>
            <a:gd name="vf" fmla="val 115470"/>
          </a:avLst>
        </a:prstGeom>
        <a:solidFill>
          <a:schemeClr val="l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020AED66-D36E-A145-9B04-E3003A32B195}">
      <dsp:nvSpPr>
        <dsp:cNvPr id="0" name=""/>
        <dsp:cNvSpPr/>
      </dsp:nvSpPr>
      <dsp:spPr>
        <a:xfrm>
          <a:off x="3016701" y="1656006"/>
          <a:ext cx="868937" cy="745960"/>
        </a:xfrm>
        <a:prstGeom prst="hexagon">
          <a:avLst>
            <a:gd name="adj" fmla="val 25000"/>
            <a:gd name="vf" fmla="val 115470"/>
          </a:avLst>
        </a:prstGeom>
        <a:solidFill>
          <a:srgbClr val="FFDD2E">
            <a:alpha val="89804"/>
          </a:srgb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A9A0D891-F3F7-4843-A63F-EF971143B225}">
      <dsp:nvSpPr>
        <dsp:cNvPr id="0" name=""/>
        <dsp:cNvSpPr/>
      </dsp:nvSpPr>
      <dsp:spPr>
        <a:xfrm>
          <a:off x="3775348" y="1983210"/>
          <a:ext cx="101188" cy="87361"/>
        </a:xfrm>
        <a:prstGeom prst="hexagon">
          <a:avLst>
            <a:gd name="adj" fmla="val 25000"/>
            <a:gd name="vf" fmla="val 115470"/>
          </a:avLst>
        </a:prstGeom>
        <a:solidFill>
          <a:schemeClr val="l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EB3740C8-B590-8A4D-B38C-25C54537385C}">
      <dsp:nvSpPr>
        <dsp:cNvPr id="0" name=""/>
        <dsp:cNvSpPr/>
      </dsp:nvSpPr>
      <dsp:spPr>
        <a:xfrm>
          <a:off x="1521359" y="1651170"/>
          <a:ext cx="868937" cy="745960"/>
        </a:xfrm>
        <a:prstGeom prst="hexagon">
          <a:avLst>
            <a:gd name="adj" fmla="val 25000"/>
            <a:gd name="vf" fmla="val 115470"/>
          </a:avLst>
        </a:prstGeom>
        <a:solidFill>
          <a:srgbClr val="0070C0"/>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rtl="0">
            <a:lnSpc>
              <a:spcPct val="90000"/>
            </a:lnSpc>
            <a:spcBef>
              <a:spcPct val="0"/>
            </a:spcBef>
            <a:spcAft>
              <a:spcPct val="35000"/>
            </a:spcAft>
            <a:buNone/>
          </a:pPr>
          <a:r>
            <a:rPr lang="en-GB" sz="800" b="1" kern="1200"/>
            <a:t>Sexual violence</a:t>
          </a:r>
        </a:p>
      </dsp:txBody>
      <dsp:txXfrm>
        <a:off x="1655934" y="1766699"/>
        <a:ext cx="599787" cy="514902"/>
      </dsp:txXfrm>
    </dsp:sp>
    <dsp:sp modelId="{79189ABC-9666-F347-AB00-9931F62D9DD0}">
      <dsp:nvSpPr>
        <dsp:cNvPr id="0" name=""/>
        <dsp:cNvSpPr/>
      </dsp:nvSpPr>
      <dsp:spPr>
        <a:xfrm>
          <a:off x="1545987" y="1981920"/>
          <a:ext cx="101188" cy="87361"/>
        </a:xfrm>
        <a:prstGeom prst="hexagon">
          <a:avLst>
            <a:gd name="adj" fmla="val 25000"/>
            <a:gd name="vf" fmla="val 115470"/>
          </a:avLst>
        </a:prstGeom>
        <a:solidFill>
          <a:schemeClr val="l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89F95275-739C-E847-B45A-60893839FCEA}">
      <dsp:nvSpPr>
        <dsp:cNvPr id="0" name=""/>
        <dsp:cNvSpPr/>
      </dsp:nvSpPr>
      <dsp:spPr>
        <a:xfrm>
          <a:off x="773420" y="2066059"/>
          <a:ext cx="868937" cy="745960"/>
        </a:xfrm>
        <a:prstGeom prst="hexagon">
          <a:avLst>
            <a:gd name="adj" fmla="val 25000"/>
            <a:gd name="vf" fmla="val 115470"/>
          </a:avLst>
        </a:prstGeom>
        <a:solidFill>
          <a:srgbClr val="FFDD2E">
            <a:alpha val="89804"/>
          </a:srgb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8B2B89E5-8E11-BC4B-9E35-2A0A4FD19D2C}">
      <dsp:nvSpPr>
        <dsp:cNvPr id="0" name=""/>
        <dsp:cNvSpPr/>
      </dsp:nvSpPr>
      <dsp:spPr>
        <a:xfrm>
          <a:off x="1365025" y="2076374"/>
          <a:ext cx="101188" cy="87361"/>
        </a:xfrm>
        <a:prstGeom prst="hexagon">
          <a:avLst>
            <a:gd name="adj" fmla="val 25000"/>
            <a:gd name="vf" fmla="val 115470"/>
          </a:avLst>
        </a:prstGeom>
        <a:solidFill>
          <a:schemeClr val="l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13DEE5FB-72BC-EE4B-84D0-3B328FAA2F9E}">
      <dsp:nvSpPr>
        <dsp:cNvPr id="0" name=""/>
        <dsp:cNvSpPr/>
      </dsp:nvSpPr>
      <dsp:spPr>
        <a:xfrm>
          <a:off x="4508296" y="1665677"/>
          <a:ext cx="868937" cy="745960"/>
        </a:xfrm>
        <a:prstGeom prst="hexagon">
          <a:avLst>
            <a:gd name="adj" fmla="val 25000"/>
            <a:gd name="vf" fmla="val 115470"/>
          </a:avLst>
        </a:prstGeom>
        <a:solidFill>
          <a:srgbClr val="FF0000"/>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rtl="0">
            <a:lnSpc>
              <a:spcPct val="90000"/>
            </a:lnSpc>
            <a:spcBef>
              <a:spcPct val="0"/>
            </a:spcBef>
            <a:spcAft>
              <a:spcPct val="35000"/>
            </a:spcAft>
            <a:buNone/>
          </a:pPr>
          <a:r>
            <a:rPr lang="en-GB" sz="800" b="1" kern="1200"/>
            <a:t>Emotional,</a:t>
          </a:r>
          <a:br>
            <a:rPr lang="en-GB" sz="800" b="1" kern="1200"/>
          </a:br>
          <a:r>
            <a:rPr lang="en-GB" sz="800" b="1" kern="1200"/>
            <a:t>Physical,</a:t>
          </a:r>
          <a:br>
            <a:rPr lang="en-GB" sz="800" b="1" kern="1200"/>
          </a:br>
          <a:r>
            <a:rPr lang="en-GB" sz="800" b="1" kern="1200"/>
            <a:t>or Sexual Abuse</a:t>
          </a:r>
        </a:p>
      </dsp:txBody>
      <dsp:txXfrm>
        <a:off x="4642871" y="1781206"/>
        <a:ext cx="599787" cy="514902"/>
      </dsp:txXfrm>
    </dsp:sp>
    <dsp:sp modelId="{1ED884BD-6EE1-FD4C-95E9-F906382E714A}">
      <dsp:nvSpPr>
        <dsp:cNvPr id="0" name=""/>
        <dsp:cNvSpPr/>
      </dsp:nvSpPr>
      <dsp:spPr>
        <a:xfrm>
          <a:off x="4680692" y="2319118"/>
          <a:ext cx="101188" cy="87361"/>
        </a:xfrm>
        <a:prstGeom prst="hexagon">
          <a:avLst>
            <a:gd name="adj" fmla="val 25000"/>
            <a:gd name="vf" fmla="val 115470"/>
          </a:avLst>
        </a:prstGeom>
        <a:solidFill>
          <a:schemeClr val="l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567939ED-40B0-9440-AB7C-07CB762DDF44}">
      <dsp:nvSpPr>
        <dsp:cNvPr id="0" name=""/>
        <dsp:cNvSpPr/>
      </dsp:nvSpPr>
      <dsp:spPr>
        <a:xfrm>
          <a:off x="3760893" y="2073795"/>
          <a:ext cx="868937" cy="745960"/>
        </a:xfrm>
        <a:prstGeom prst="hexagon">
          <a:avLst>
            <a:gd name="adj" fmla="val 25000"/>
            <a:gd name="vf" fmla="val 115470"/>
          </a:avLst>
        </a:prstGeom>
        <a:solidFill>
          <a:srgbClr val="FFDD2E">
            <a:alpha val="89804"/>
          </a:srgb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5BB7D599-E251-7143-A34D-F70B860EB3D8}">
      <dsp:nvSpPr>
        <dsp:cNvPr id="0" name=""/>
        <dsp:cNvSpPr/>
      </dsp:nvSpPr>
      <dsp:spPr>
        <a:xfrm>
          <a:off x="4519539" y="2401322"/>
          <a:ext cx="101188" cy="87361"/>
        </a:xfrm>
        <a:prstGeom prst="hexagon">
          <a:avLst>
            <a:gd name="adj" fmla="val 25000"/>
            <a:gd name="vf" fmla="val 115470"/>
          </a:avLst>
        </a:prstGeom>
        <a:solidFill>
          <a:schemeClr val="l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1708DF97-190B-5646-AD01-14A39C9D7A55}">
      <dsp:nvSpPr>
        <dsp:cNvPr id="0" name=""/>
        <dsp:cNvSpPr/>
      </dsp:nvSpPr>
      <dsp:spPr>
        <a:xfrm>
          <a:off x="4511509" y="16118"/>
          <a:ext cx="868937" cy="745960"/>
        </a:xfrm>
        <a:prstGeom prst="hexagon">
          <a:avLst>
            <a:gd name="adj" fmla="val 25000"/>
            <a:gd name="vf" fmla="val 115470"/>
          </a:avLst>
        </a:prstGeom>
        <a:solidFill>
          <a:srgbClr val="00B0F0"/>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rtl="0">
            <a:lnSpc>
              <a:spcPct val="90000"/>
            </a:lnSpc>
            <a:spcBef>
              <a:spcPct val="0"/>
            </a:spcBef>
            <a:spcAft>
              <a:spcPct val="35000"/>
            </a:spcAft>
            <a:buNone/>
          </a:pPr>
          <a:r>
            <a:rPr lang="en-GB" sz="800" b="1" kern="1200"/>
            <a:t>Financial stress</a:t>
          </a:r>
        </a:p>
      </dsp:txBody>
      <dsp:txXfrm>
        <a:off x="4646084" y="131647"/>
        <a:ext cx="599787" cy="514902"/>
      </dsp:txXfrm>
    </dsp:sp>
    <dsp:sp modelId="{6420092B-6CC0-9443-966C-005F387ABF8C}">
      <dsp:nvSpPr>
        <dsp:cNvPr id="0" name=""/>
        <dsp:cNvSpPr/>
      </dsp:nvSpPr>
      <dsp:spPr>
        <a:xfrm>
          <a:off x="5112751" y="671815"/>
          <a:ext cx="101188" cy="87361"/>
        </a:xfrm>
        <a:prstGeom prst="hexagon">
          <a:avLst>
            <a:gd name="adj" fmla="val 25000"/>
            <a:gd name="vf" fmla="val 115470"/>
          </a:avLst>
        </a:prstGeom>
        <a:solidFill>
          <a:schemeClr val="l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62657B7F-BF74-C34E-9D8D-42B330BBA688}">
      <dsp:nvSpPr>
        <dsp:cNvPr id="0" name=""/>
        <dsp:cNvSpPr/>
      </dsp:nvSpPr>
      <dsp:spPr>
        <a:xfrm>
          <a:off x="4511509" y="839447"/>
          <a:ext cx="868937" cy="745960"/>
        </a:xfrm>
        <a:prstGeom prst="hexagon">
          <a:avLst>
            <a:gd name="adj" fmla="val 25000"/>
            <a:gd name="vf" fmla="val 115470"/>
          </a:avLst>
        </a:prstGeom>
        <a:solidFill>
          <a:srgbClr val="FFDD2E">
            <a:alpha val="89804"/>
          </a:srgb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CA559A9D-C336-6044-84AF-DE05FFCE478A}">
      <dsp:nvSpPr>
        <dsp:cNvPr id="0" name=""/>
        <dsp:cNvSpPr/>
      </dsp:nvSpPr>
      <dsp:spPr>
        <a:xfrm>
          <a:off x="5112751" y="843960"/>
          <a:ext cx="101188" cy="87361"/>
        </a:xfrm>
        <a:prstGeom prst="hexagon">
          <a:avLst>
            <a:gd name="adj" fmla="val 25000"/>
            <a:gd name="vf" fmla="val 115470"/>
          </a:avLst>
        </a:prstGeom>
        <a:solidFill>
          <a:schemeClr val="l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B7803688-AF1B-0F4F-85A7-CBDDD8A0365B}">
      <dsp:nvSpPr>
        <dsp:cNvPr id="0" name=""/>
        <dsp:cNvSpPr/>
      </dsp:nvSpPr>
      <dsp:spPr>
        <a:xfrm>
          <a:off x="2266085" y="2069282"/>
          <a:ext cx="868937" cy="745960"/>
        </a:xfrm>
        <a:prstGeom prst="hexagon">
          <a:avLst>
            <a:gd name="adj" fmla="val 25000"/>
            <a:gd name="vf" fmla="val 115470"/>
          </a:avLst>
        </a:prstGeom>
        <a:solidFill>
          <a:srgbClr val="FF8129"/>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rtl="0">
            <a:lnSpc>
              <a:spcPct val="90000"/>
            </a:lnSpc>
            <a:spcBef>
              <a:spcPct val="0"/>
            </a:spcBef>
            <a:spcAft>
              <a:spcPct val="35000"/>
            </a:spcAft>
            <a:buNone/>
          </a:pPr>
          <a:r>
            <a:rPr lang="en-GB" sz="800" b="1" kern="1200"/>
            <a:t>Foster care</a:t>
          </a:r>
        </a:p>
      </dsp:txBody>
      <dsp:txXfrm>
        <a:off x="2400660" y="2184811"/>
        <a:ext cx="599787" cy="514902"/>
      </dsp:txXfrm>
    </dsp:sp>
    <dsp:sp modelId="{588127FD-4639-7E46-8ADA-E201D1633423}">
      <dsp:nvSpPr>
        <dsp:cNvPr id="0" name=""/>
        <dsp:cNvSpPr/>
      </dsp:nvSpPr>
      <dsp:spPr>
        <a:xfrm>
          <a:off x="2437945" y="2722723"/>
          <a:ext cx="101188" cy="87361"/>
        </a:xfrm>
        <a:prstGeom prst="hexagon">
          <a:avLst>
            <a:gd name="adj" fmla="val 25000"/>
            <a:gd name="vf" fmla="val 115470"/>
          </a:avLst>
        </a:prstGeom>
        <a:solidFill>
          <a:schemeClr val="l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EFF6B6FD-5331-B04F-B071-419ECC56E75E}">
      <dsp:nvSpPr>
        <dsp:cNvPr id="0" name=""/>
        <dsp:cNvSpPr/>
      </dsp:nvSpPr>
      <dsp:spPr>
        <a:xfrm>
          <a:off x="1518146" y="2477723"/>
          <a:ext cx="868937" cy="745960"/>
        </a:xfrm>
        <a:prstGeom prst="hexagon">
          <a:avLst>
            <a:gd name="adj" fmla="val 25000"/>
            <a:gd name="vf" fmla="val 115470"/>
          </a:avLst>
        </a:prstGeom>
        <a:solidFill>
          <a:srgbClr val="FFDD2E">
            <a:alpha val="89804"/>
          </a:srgb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5FFA88E8-3F19-AD43-BCE1-DF8F18A83A5D}">
      <dsp:nvSpPr>
        <dsp:cNvPr id="0" name=""/>
        <dsp:cNvSpPr/>
      </dsp:nvSpPr>
      <dsp:spPr>
        <a:xfrm>
          <a:off x="2276793" y="2804927"/>
          <a:ext cx="101188" cy="87361"/>
        </a:xfrm>
        <a:prstGeom prst="hexagon">
          <a:avLst>
            <a:gd name="adj" fmla="val 25000"/>
            <a:gd name="vf" fmla="val 115470"/>
          </a:avLst>
        </a:prstGeom>
        <a:solidFill>
          <a:schemeClr val="lt1">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25D60-80AB-4D5A-A96B-4D6765408B50}">
      <dsp:nvSpPr>
        <dsp:cNvPr id="0" name=""/>
        <dsp:cNvSpPr/>
      </dsp:nvSpPr>
      <dsp:spPr>
        <a:xfrm rot="5400000">
          <a:off x="40297" y="17248"/>
          <a:ext cx="600662" cy="6894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108000" rIns="3175" bIns="3175" numCol="1" spcCol="1270" anchor="ctr" anchorCtr="0">
          <a:noAutofit/>
        </a:bodyPr>
        <a:lstStyle/>
        <a:p>
          <a:pPr marL="0" lvl="0" indent="0" algn="ctr" defTabSz="222250">
            <a:lnSpc>
              <a:spcPct val="90000"/>
            </a:lnSpc>
            <a:spcBef>
              <a:spcPct val="0"/>
            </a:spcBef>
            <a:spcAft>
              <a:spcPct val="35000"/>
            </a:spcAft>
            <a:buNone/>
          </a:pPr>
          <a:r>
            <a:rPr lang="en-GB" sz="500" kern="1200" dirty="0">
              <a:solidFill>
                <a:schemeClr val="tx1"/>
              </a:solidFill>
            </a:rPr>
            <a:t>Precontemplation</a:t>
          </a:r>
        </a:p>
      </dsp:txBody>
      <dsp:txXfrm rot="-5400000">
        <a:off x="-4119" y="61664"/>
        <a:ext cx="689494" cy="600662"/>
      </dsp:txXfrm>
    </dsp:sp>
    <dsp:sp modelId="{6353088E-7FB3-4510-AB61-622ABB352049}">
      <dsp:nvSpPr>
        <dsp:cNvPr id="0" name=""/>
        <dsp:cNvSpPr/>
      </dsp:nvSpPr>
      <dsp:spPr>
        <a:xfrm rot="5400000">
          <a:off x="1685842" y="-944165"/>
          <a:ext cx="410221" cy="23705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84" tIns="4445" rIns="4445" bIns="4445" numCol="1" spcCol="1270" anchor="ctr" anchorCtr="0">
          <a:noAutofit/>
        </a:bodyPr>
        <a:lstStyle/>
        <a:p>
          <a:pPr marL="57150" lvl="1" indent="-57150" algn="l" defTabSz="311150">
            <a:lnSpc>
              <a:spcPct val="90000"/>
            </a:lnSpc>
            <a:spcBef>
              <a:spcPct val="0"/>
            </a:spcBef>
            <a:spcAft>
              <a:spcPct val="15000"/>
            </a:spcAft>
            <a:buChar char="•"/>
          </a:pPr>
          <a:r>
            <a:rPr lang="en-GB" sz="700" kern="1200" dirty="0"/>
            <a:t>Patient engaging in behaviours at risk for violence.</a:t>
          </a:r>
        </a:p>
        <a:p>
          <a:pPr marL="57150" lvl="1" indent="-57150" algn="l" defTabSz="311150">
            <a:lnSpc>
              <a:spcPct val="90000"/>
            </a:lnSpc>
            <a:spcBef>
              <a:spcPct val="0"/>
            </a:spcBef>
            <a:spcAft>
              <a:spcPct val="15000"/>
            </a:spcAft>
            <a:buChar char="•"/>
          </a:pPr>
          <a:r>
            <a:rPr lang="en-GB" sz="700" kern="1200" dirty="0"/>
            <a:t>Pre-traumatic incident. </a:t>
          </a:r>
        </a:p>
      </dsp:txBody>
      <dsp:txXfrm rot="-5400000">
        <a:off x="705666" y="56036"/>
        <a:ext cx="2350549" cy="370171"/>
      </dsp:txXfrm>
    </dsp:sp>
    <dsp:sp modelId="{1630745E-E26D-43A4-858C-39CC9098F489}">
      <dsp:nvSpPr>
        <dsp:cNvPr id="0" name=""/>
        <dsp:cNvSpPr/>
      </dsp:nvSpPr>
      <dsp:spPr>
        <a:xfrm rot="5400000">
          <a:off x="40288" y="772810"/>
          <a:ext cx="600680" cy="6894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108000" rIns="3175" bIns="3175" numCol="1" spcCol="1270" anchor="ctr" anchorCtr="0">
          <a:noAutofit/>
        </a:bodyPr>
        <a:lstStyle/>
        <a:p>
          <a:pPr marL="0" lvl="0" indent="0" algn="ctr" defTabSz="222250">
            <a:lnSpc>
              <a:spcPct val="90000"/>
            </a:lnSpc>
            <a:spcBef>
              <a:spcPct val="0"/>
            </a:spcBef>
            <a:spcAft>
              <a:spcPct val="35000"/>
            </a:spcAft>
            <a:buNone/>
          </a:pPr>
          <a:r>
            <a:rPr lang="en-GB" sz="500" kern="1200" dirty="0">
              <a:solidFill>
                <a:schemeClr val="tx1"/>
              </a:solidFill>
            </a:rPr>
            <a:t>Contemplation</a:t>
          </a:r>
        </a:p>
      </dsp:txBody>
      <dsp:txXfrm rot="-5400000">
        <a:off x="-4119" y="817217"/>
        <a:ext cx="689494" cy="600680"/>
      </dsp:txXfrm>
    </dsp:sp>
    <dsp:sp modelId="{010CF96F-D429-49B9-8FAC-1CD683C0874B}">
      <dsp:nvSpPr>
        <dsp:cNvPr id="0" name=""/>
        <dsp:cNvSpPr/>
      </dsp:nvSpPr>
      <dsp:spPr>
        <a:xfrm rot="5400000">
          <a:off x="1695705" y="-225655"/>
          <a:ext cx="410238" cy="243629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84" tIns="4445" rIns="4445" bIns="4445" numCol="1" spcCol="1270" anchor="ctr" anchorCtr="0">
          <a:noAutofit/>
        </a:bodyPr>
        <a:lstStyle/>
        <a:p>
          <a:pPr marL="57150" lvl="1" indent="-57150" algn="l" defTabSz="311150">
            <a:lnSpc>
              <a:spcPct val="90000"/>
            </a:lnSpc>
            <a:spcBef>
              <a:spcPct val="0"/>
            </a:spcBef>
            <a:spcAft>
              <a:spcPct val="15000"/>
            </a:spcAft>
            <a:buChar char="•"/>
          </a:pPr>
          <a:r>
            <a:rPr lang="en-GB" sz="700" kern="1200" dirty="0"/>
            <a:t>Patient reflects on seriousness of incident</a:t>
          </a:r>
        </a:p>
        <a:p>
          <a:pPr marL="57150" lvl="1" indent="-57150" algn="l" defTabSz="311150">
            <a:lnSpc>
              <a:spcPct val="90000"/>
            </a:lnSpc>
            <a:spcBef>
              <a:spcPct val="0"/>
            </a:spcBef>
            <a:spcAft>
              <a:spcPct val="15000"/>
            </a:spcAft>
            <a:buChar char="•"/>
          </a:pPr>
          <a:r>
            <a:rPr lang="en-GB" sz="700" kern="1200" dirty="0"/>
            <a:t>Teachable moments intervention employed in A&amp;E</a:t>
          </a:r>
        </a:p>
      </dsp:txBody>
      <dsp:txXfrm rot="-5400000">
        <a:off x="682675" y="807401"/>
        <a:ext cx="2416273" cy="370186"/>
      </dsp:txXfrm>
    </dsp:sp>
    <dsp:sp modelId="{B27A7B4D-B83D-4C77-BC57-81CD30B55808}">
      <dsp:nvSpPr>
        <dsp:cNvPr id="0" name=""/>
        <dsp:cNvSpPr/>
      </dsp:nvSpPr>
      <dsp:spPr>
        <a:xfrm rot="5400000">
          <a:off x="40288" y="1302692"/>
          <a:ext cx="600680" cy="6894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108000" rIns="3175" bIns="3175" numCol="1" spcCol="1270" anchor="ctr" anchorCtr="0">
          <a:noAutofit/>
        </a:bodyPr>
        <a:lstStyle/>
        <a:p>
          <a:pPr marL="0" lvl="0" indent="0" algn="ctr" defTabSz="222250">
            <a:lnSpc>
              <a:spcPct val="90000"/>
            </a:lnSpc>
            <a:spcBef>
              <a:spcPct val="0"/>
            </a:spcBef>
            <a:spcAft>
              <a:spcPct val="35000"/>
            </a:spcAft>
            <a:buNone/>
          </a:pPr>
          <a:r>
            <a:rPr lang="en-GB" sz="500" kern="1200" dirty="0">
              <a:solidFill>
                <a:schemeClr val="tx1"/>
              </a:solidFill>
            </a:rPr>
            <a:t>Preparation</a:t>
          </a:r>
        </a:p>
      </dsp:txBody>
      <dsp:txXfrm rot="-5400000">
        <a:off x="-4119" y="1347099"/>
        <a:ext cx="689494" cy="600680"/>
      </dsp:txXfrm>
    </dsp:sp>
    <dsp:sp modelId="{114A0C15-AB98-4ECE-B0D6-D10CF92A8F0B}">
      <dsp:nvSpPr>
        <dsp:cNvPr id="0" name=""/>
        <dsp:cNvSpPr/>
      </dsp:nvSpPr>
      <dsp:spPr>
        <a:xfrm rot="5400000">
          <a:off x="1695705" y="305908"/>
          <a:ext cx="410238" cy="243629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84" tIns="4445" rIns="4445" bIns="4445" numCol="1" spcCol="1270" anchor="ctr" anchorCtr="0">
          <a:noAutofit/>
        </a:bodyPr>
        <a:lstStyle/>
        <a:p>
          <a:pPr marL="57150" lvl="1" indent="-57150" algn="l" defTabSz="311150">
            <a:lnSpc>
              <a:spcPct val="90000"/>
            </a:lnSpc>
            <a:spcBef>
              <a:spcPct val="0"/>
            </a:spcBef>
            <a:spcAft>
              <a:spcPct val="15000"/>
            </a:spcAft>
            <a:buChar char="•"/>
          </a:pPr>
          <a:r>
            <a:rPr lang="en-GB" sz="700" kern="1200" dirty="0"/>
            <a:t>Youth services to establish trusting partnership.</a:t>
          </a:r>
        </a:p>
        <a:p>
          <a:pPr marL="57150" lvl="1" indent="-57150" algn="l" defTabSz="311150">
            <a:lnSpc>
              <a:spcPct val="90000"/>
            </a:lnSpc>
            <a:spcBef>
              <a:spcPct val="0"/>
            </a:spcBef>
            <a:spcAft>
              <a:spcPct val="15000"/>
            </a:spcAft>
            <a:buChar char="•"/>
          </a:pPr>
          <a:r>
            <a:rPr lang="en-GB" sz="700" kern="1200" dirty="0"/>
            <a:t>Development of action plan. </a:t>
          </a:r>
        </a:p>
      </dsp:txBody>
      <dsp:txXfrm rot="-5400000">
        <a:off x="682675" y="1338964"/>
        <a:ext cx="2416273" cy="370186"/>
      </dsp:txXfrm>
    </dsp:sp>
    <dsp:sp modelId="{2BE7B9C5-7D5C-4CFA-99C7-98C5494BB998}">
      <dsp:nvSpPr>
        <dsp:cNvPr id="0" name=""/>
        <dsp:cNvSpPr/>
      </dsp:nvSpPr>
      <dsp:spPr>
        <a:xfrm rot="5400000">
          <a:off x="40288" y="1852223"/>
          <a:ext cx="600680" cy="6894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108000" rIns="3175" bIns="3175" numCol="1" spcCol="1270" anchor="ctr" anchorCtr="0">
          <a:noAutofit/>
        </a:bodyPr>
        <a:lstStyle/>
        <a:p>
          <a:pPr marL="0" lvl="0" indent="0" algn="ctr" defTabSz="222250">
            <a:lnSpc>
              <a:spcPct val="90000"/>
            </a:lnSpc>
            <a:spcBef>
              <a:spcPct val="0"/>
            </a:spcBef>
            <a:spcAft>
              <a:spcPct val="35000"/>
            </a:spcAft>
            <a:buNone/>
          </a:pPr>
          <a:r>
            <a:rPr lang="en-GB" sz="500" kern="1200" dirty="0">
              <a:solidFill>
                <a:schemeClr val="tx1"/>
              </a:solidFill>
            </a:rPr>
            <a:t>Action</a:t>
          </a:r>
        </a:p>
      </dsp:txBody>
      <dsp:txXfrm rot="-5400000">
        <a:off x="-4119" y="1896630"/>
        <a:ext cx="689494" cy="600680"/>
      </dsp:txXfrm>
    </dsp:sp>
    <dsp:sp modelId="{1BE89231-D740-49E6-B170-CB9280E51A15}">
      <dsp:nvSpPr>
        <dsp:cNvPr id="0" name=""/>
        <dsp:cNvSpPr/>
      </dsp:nvSpPr>
      <dsp:spPr>
        <a:xfrm rot="5400000">
          <a:off x="1695705" y="837473"/>
          <a:ext cx="410238" cy="243629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84" tIns="4445" rIns="4445" bIns="4445" numCol="1" spcCol="1270" anchor="ctr" anchorCtr="0">
          <a:noAutofit/>
        </a:bodyPr>
        <a:lstStyle/>
        <a:p>
          <a:pPr marL="57150" lvl="1" indent="-57150" algn="l" defTabSz="311150">
            <a:lnSpc>
              <a:spcPct val="90000"/>
            </a:lnSpc>
            <a:spcBef>
              <a:spcPct val="0"/>
            </a:spcBef>
            <a:spcAft>
              <a:spcPct val="15000"/>
            </a:spcAft>
            <a:buChar char="•"/>
          </a:pPr>
          <a:r>
            <a:rPr lang="en-GB" sz="700" kern="1200" dirty="0"/>
            <a:t>Support from health and care services.  </a:t>
          </a:r>
        </a:p>
        <a:p>
          <a:pPr marL="57150" lvl="1" indent="-57150" algn="l" defTabSz="311150">
            <a:lnSpc>
              <a:spcPct val="90000"/>
            </a:lnSpc>
            <a:spcBef>
              <a:spcPct val="0"/>
            </a:spcBef>
            <a:spcAft>
              <a:spcPct val="15000"/>
            </a:spcAft>
            <a:buChar char="•"/>
          </a:pPr>
          <a:r>
            <a:rPr lang="en-GB" sz="700" kern="1200" dirty="0"/>
            <a:t>Patient makes positive life changes</a:t>
          </a:r>
        </a:p>
      </dsp:txBody>
      <dsp:txXfrm rot="-5400000">
        <a:off x="682675" y="1870529"/>
        <a:ext cx="2416273" cy="370186"/>
      </dsp:txXfrm>
    </dsp:sp>
    <dsp:sp modelId="{0C534EB5-0898-42AD-AEBF-E6A1AD8C9400}">
      <dsp:nvSpPr>
        <dsp:cNvPr id="0" name=""/>
        <dsp:cNvSpPr/>
      </dsp:nvSpPr>
      <dsp:spPr>
        <a:xfrm rot="5400000">
          <a:off x="85702" y="2356040"/>
          <a:ext cx="521980" cy="6894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108000" rIns="3175" bIns="3175" numCol="1" spcCol="1270" anchor="ctr" anchorCtr="0">
          <a:noAutofit/>
        </a:bodyPr>
        <a:lstStyle/>
        <a:p>
          <a:pPr marL="0" lvl="0" indent="0" algn="ctr" defTabSz="222250">
            <a:lnSpc>
              <a:spcPct val="90000"/>
            </a:lnSpc>
            <a:spcBef>
              <a:spcPct val="0"/>
            </a:spcBef>
            <a:spcAft>
              <a:spcPct val="35000"/>
            </a:spcAft>
            <a:buNone/>
          </a:pPr>
          <a:r>
            <a:rPr lang="en-GB" sz="500" kern="1200" dirty="0">
              <a:solidFill>
                <a:schemeClr val="tx1"/>
              </a:solidFill>
            </a:rPr>
            <a:t>Maintenance</a:t>
          </a:r>
        </a:p>
      </dsp:txBody>
      <dsp:txXfrm rot="-5400000">
        <a:off x="1945" y="2439797"/>
        <a:ext cx="689494" cy="521980"/>
      </dsp:txXfrm>
    </dsp:sp>
    <dsp:sp modelId="{95C6CE80-B8BC-423C-ADB7-DD4C9C8B7113}">
      <dsp:nvSpPr>
        <dsp:cNvPr id="0" name=""/>
        <dsp:cNvSpPr/>
      </dsp:nvSpPr>
      <dsp:spPr>
        <a:xfrm rot="5400000">
          <a:off x="1701252" y="1369025"/>
          <a:ext cx="410214" cy="243629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84" tIns="4445" rIns="4445" bIns="4445" numCol="1" spcCol="1270" anchor="ctr" anchorCtr="0">
          <a:noAutofit/>
        </a:bodyPr>
        <a:lstStyle/>
        <a:p>
          <a:pPr marL="57150" lvl="1" indent="-57150" algn="l" defTabSz="311150">
            <a:lnSpc>
              <a:spcPct val="90000"/>
            </a:lnSpc>
            <a:spcBef>
              <a:spcPct val="0"/>
            </a:spcBef>
            <a:spcAft>
              <a:spcPct val="15000"/>
            </a:spcAft>
            <a:buChar char="•"/>
          </a:pPr>
          <a:r>
            <a:rPr lang="en-GB" sz="700" kern="1200" dirty="0">
              <a:solidFill>
                <a:schemeClr val="tx1"/>
              </a:solidFill>
            </a:rPr>
            <a:t>Further development of self-efficacy and positive growth</a:t>
          </a:r>
        </a:p>
        <a:p>
          <a:pPr marL="57150" lvl="1" indent="-57150" algn="l" defTabSz="311150">
            <a:lnSpc>
              <a:spcPct val="90000"/>
            </a:lnSpc>
            <a:spcBef>
              <a:spcPct val="0"/>
            </a:spcBef>
            <a:spcAft>
              <a:spcPct val="15000"/>
            </a:spcAft>
            <a:buChar char="•"/>
          </a:pPr>
          <a:r>
            <a:rPr lang="en-GB" sz="700" kern="1200" dirty="0">
              <a:solidFill>
                <a:schemeClr val="tx1"/>
              </a:solidFill>
            </a:rPr>
            <a:t>Freedom from trauma</a:t>
          </a:r>
        </a:p>
        <a:p>
          <a:pPr marL="57150" lvl="1" indent="-57150" algn="l" defTabSz="311150">
            <a:lnSpc>
              <a:spcPct val="90000"/>
            </a:lnSpc>
            <a:spcBef>
              <a:spcPct val="0"/>
            </a:spcBef>
            <a:spcAft>
              <a:spcPct val="15000"/>
            </a:spcAft>
            <a:buChar char="•"/>
          </a:pPr>
          <a:r>
            <a:rPr lang="en-GB" sz="700" kern="1200" dirty="0">
              <a:solidFill>
                <a:schemeClr val="tx1"/>
              </a:solidFill>
            </a:rPr>
            <a:t>Improved quality of life</a:t>
          </a:r>
        </a:p>
      </dsp:txBody>
      <dsp:txXfrm rot="-5400000">
        <a:off x="688210" y="2402093"/>
        <a:ext cx="2416274" cy="370164"/>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9T08:32:40.690"/>
    </inkml:context>
    <inkml:brush xml:id="br0">
      <inkml:brushProperty name="width" value="0.35" units="cm"/>
      <inkml:brushProperty name="height" value="0.35" units="cm"/>
      <inkml:brushProperty name="color" value="#FFFFFF"/>
    </inkml:brush>
  </inkml:definitions>
  <inkml:trace contextRef="#ctx0" brushRef="#br0">642 446 24575,'0'-28'0,"0"4"0,0 18 0,0-1 0,0-6 0,0 2 0,0-3 0,-3 4 0,2 3 0,-5-3 0,5 2 0,-2-5 0,0 5 0,2-2 0,-2 0 0,0 2 0,3-2 0,-6 0 0,5 3 0,-2-3 0,3-1 0,0 3 0,0-2 0,0-1 0,0 4 0,0-7 0,0 6 0,0-2 0,15 28 0,-8-12 0,12 19 0,-15-14 0,2-4 0,-2 8 0,3-4 0,0 7 0,1-3 0,-4 0 0,3-1 0,-7-7 0,7 4 0,-7-1 0,6-2 0,-5 2 0,5-3 0,-2 3 0,2-6 0,1 5 0,-3-2 0,-1 0 0,3 3 0,-5 0 0,5-3 0,-3 3 0,1-4 0,-1 4 0,3-3 0,-5 3 0,5-1 0,-2-1 0,2 1 0,-24-23 0,5 9 0,-28-21 0,11 12 0,-1-3 0,-15-8 0,18 6 0,-9-5 0,14 8 0,7 1 0,-8-1 0,4 0 0,-5-1 0,0 1 0,-4-1 0,-2 0 0,-5-1 0,6 1 0,-5-1 0,4 1 0,0-1 0,2 1 0,4 1 0,-2-3 0,6 2 0,0 2 0,9 5 0,2 2 0,3 5 0,0-4 0,-3 7 0,3-6 0,-2 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9T08:32:46.729"/>
    </inkml:context>
    <inkml:brush xml:id="br0">
      <inkml:brushProperty name="width" value="0.35" units="cm"/>
      <inkml:brushProperty name="height" value="0.35" units="cm"/>
      <inkml:brushProperty name="color" value="#FFFFFF"/>
    </inkml:brush>
  </inkml:definitions>
  <inkml:trace contextRef="#ctx0" brushRef="#br0">0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9T08:32:37.416"/>
    </inkml:context>
    <inkml:brush xml:id="br0">
      <inkml:brushProperty name="width" value="0.35" units="cm"/>
      <inkml:brushProperty name="height" value="0.35" units="cm"/>
      <inkml:brushProperty name="color" value="#FFFFFF"/>
    </inkml:brush>
  </inkml:definitions>
  <inkml:trace contextRef="#ctx0" brushRef="#br0">2288 4680 24575,'-4'-54'0,"1"-4"0,3-8 0,0 13 0,0-11 0,0 23 0,0 11 0,0-9 0,0 19 0,0-8 0,0 11 0,0 4 0,0 1 0,0 0 0,0 4 0,0-4 0,0 1 0,0 3 0,0-6 0,0 2 0,0-4 0,-4-1 0,3 0 0,-3-4 0,4-2 0,0-5 0,0 0 0,0-6 0,0 5 0,0-10 0,0 4 0,0 0 0,0-4 0,0 10 0,0-5 0,0 1 0,0 4 0,0-5 0,0 6 0,0 5 0,0-3 0,0 7 0,0-7 0,0 8 0,0-4 0,4 9 0,-3-3 0,6 3 0,-2-4 0,-1 0 0,4 0 0,-3 0 0,4-5 0,-1 4 0,1-4 0,0 5 0,3 3 0,-2-2 0,6 3 0,-7-4 0,7 0 0,-3 0 0,4 4 0,0-3 0,7-3 0,-6 0 0,11-10 0,-10 6 0,10-7 0,-9 7 0,3-5 0,-5 10 0,-1-4 0,-3 5 0,5-4 0,-9 8 0,10 1 0,-12 5 0,4 6 0,-1-2 0,-2 3 0,5 0 0,-5-4 0,2 3 0,4-6 0,4 2 0,3-3 0,4-1 0,-3 4 0,5-3 0,0 3 0,8-9 0,-11 8 0,4-5 0,-7 5 0,-3 2 0,3-4 0,-1 7 0,3-7 0,-1 7 0,3-8 0,-2 8 0,4-3 0,0 0 0,0 3 0,0-7 0,-5 7 0,4-8 0,-9 8 0,4-3 0,-9 4 0,-2-3 0,-3 2 0,-44-3 0,17 4 0,-37 4 0,22-3 0,5 4 0,-5-5 0,6 0 0,0 0 0,0 0 0,-6 0 0,-1 0 0,-6 0 0,-6 0 0,-2 0 0,0 0 0,-5 0 0,12 0 0,-12 0 0,12 0 0,-6 0 0,7 0 0,6 4 0,1 1 0,11 0 0,1 3 0,5-4 0,4 4 0,1-3 0,4 2 0,1-3 0,-1 7 0,4-3 0,-3 3 0,6 0 0,-3-2 0,4 5 0,0-5 0,0 2 0,0 4 0,0-6 0,0 10 0,0-6 0,4 4 0,0-4 0,5 2 0,-5-2 0,7 12 0,-9-7 0,10 7 0,-11-9 0,6-3 0,-3-1 0,0-4 0,3-1 0,4-3 0,3 0 0,5-4 0,-2 0 0,5-8 0,13-4 0,15-4 0,7-5 0,20 8 0,-18-4 0,18 0 0,-5 4 0,9-10 0,25-4 0,-12-1 0,12 1-984,-32 5 0,11 8 0,20-19 0,-16 17 0,14-17 0,-41 21 0,-13-4 844,-2 6 140,-12-4 983,-1 3 0,-6-3 0,-5 5 0,4 4 0,-9-2 0,0 2 0,-2 1-836,-7-3-147,3 3 0,-5-4 0,1 4 0,3-7 0,-2 6 0,2-6 0,-4 7 0,1-3 0,3-1 0,-6 0 0,1-3 0,-2 0 0,0 2 0,0-6 0,3 6 0,-6-3 0,2 1 0,1 2 0,-3-7 0,6 3 0,-6-9 0,6 4 0,-6-14 0,7 7 0,-7-8 0,3 5 0,1 0 0,0 0 0,0 0 0,3 0 0,-3 0 0,1 5 0,2 1 0,-7 10 0,6-4 0,-6 3 0,3 0 0,-4-3 0,0 3 0,0-4 0,0 0 0,0-5 0,0 4 0,0-4 0,0 9 0,0-3 0,0 3 0,0-4 0,0 0 0,0 4 0,0-3 0,-8 3 0,3 1 0,-7-4 0,-4-1 0,1 3 0,-2-6 0,1 10 0,6-6 0,-6 3 0,7-4 0,-4-5 0,4 4 0,0-4 0,-4 0 0,3 4 0,-3-9 0,4 9 0,-5-8 0,4 2 0,-3-3 0,3-1 0,-3 5 0,4 1 0,-4 5 0,4 0 0,1 4 0,0 1 0,0 8 0,4-6 0,26 38 0,-8-19 0,18 35 0,-16-25 0,-6 7 0,2-8 0,19 29 0,30 15 0,-19-10 0,16 3 0,-44-38 0,3-4 0,-4 3 0,3-3 0,-7 0 0,3 3 0,0-3 0,-3-1 0,8 9 0,-8-11 0,4 11 0,-5-8 0,0-1 0,1 4 0,-2-7 0,2 7 0,-1-4 0,0 5 0,5 13 0,-7-11 0,6 11 0,-12-13 0,4 0 0,-4-1 0,0 1 0,0-4 0,0 3 0,0-3 0,0-1 0,0 4 0,0-3 0,0 0 0,0 3 0,0-3 0,0-1 0,0 4 0,0-3 0,-4 4 0,0 0 0,-1 0 0,-3-1 0,3 1 0,-3-4 0,0 3 0,-1-3 0,-3 0 0,3-1 0,-7 0 0,3-3 0,-22 7 0,9-6 0,-20-1 0,16-4 0,-3-5 0,5 0 0,0 0 0,5 0 0,0-13 0,8-14 0,1-10 0,8-15 0,2-4 0,4 0 0,0-13 0,0 13 0,0-6 0,0 7 0,0-7 0,0-9-984,-6-2 0,5-13 0,-10 6 0,5 14 492,1 9 0,-2 0-492,-4-10 0,4-36 0,-4 42 1967,10 13-457,-8 7 457,8 7 0,-7 11 0,4 6 0,-1 1 0,-2 7 0,3-3-518,-4 4-465,0 1 0,1-1 0,3-3 0,-6 3 0,5-3 0,-6 4 0,3 3 0,-3 1 0,-1 3 0,0 0 0,-5 0 0,9 0 0,-8 0 0,3 0 0,-5 0 0,1 0 0,-5-5 0,4 0 0,-9-4 0,9 1 0,-17-13 0,10 9 0,-5-12 0,8 10 0,4-8 0,-4 3 0,3-3 0,-3 5 0,4-5 0,0 4 0,1-4 0,3 5 0,-2 0 0,3 0 0,-4 4 0,3-3 0,-2 3 0,3-1 0,-4-2 0,-1 7 0,1-3 0,4 3 0,-3 1 0,3-4 0,0 3 0,-3-3 0,3 4 0,-4-1 0,4 1 0,-3-1 0,-2 1 0,0-1 0,-4 4 0,4-3 0,-3 3 0,2-3 0,-3 3 0,0-3 0,4 3 0,-9 0 0,4-3 0,-1 7 0,-2-7 0,7 7 0,-8-8 0,9 4 0,-4 0 0,5-2 0,-1 2 0,1 0 0,0-2 0,-5 1 0,4 2 0,0-4 0,2 7 0,3-6 0,-4 6 0,-1-3 0,1 4 0,0 0 0,0 0 0,0 0 0,-5 0 0,-4 0 0,-3 0 0,-2 0 0,8 0 0,-4 0 0,4 0 0,-11 0 0,4 0 0,-3 0 0,5 0 0,0 0 0,-1 0 0,6-4 0,-4 3 0,9-2 0,-9-2 0,9 4 0,-9-3 0,8 4 0,-3-4 0,5 3 0,-5-2 0,8-1 0,-7 3 0,8-6 0,0 6 0,-3-7 0,7 8 0,-7-4 0,3 4 0,-4 0 0,-1-4 0,1 3 0,-5-3 0,4 4 0,-9 0 0,4 0 0,-1 0 0,-2 0 0,2 0 0,-4 0 0,5 0 0,-4 0 0,4 0 0,-5 0 0,0 0 0,-1 0 0,6 0 0,1 0 0,0 0 0,4 0 0,-4 4 0,4-3 0,1 6 0,0-6 0,0 3 0,0 0 0,0-3 0,-1 3 0,5-4 0,-3 3 0,3-2 0,0 6 0,-3-6 0,3 6 0,0-2 0,-8-1 0,7 3 0,-8-2 0,9 3 0,-3 0 0,-5 4 0,7-3 0,-10 3 0,11-4 0,0 0 0,-8 1 0,7 3 0,-8 1 0,5 0 0,-5 0 0,4-5 0,-4 1 0,5 0 0,0 3 0,-1-3 0,-4 8 0,-1-3 0,0 0 0,-4 3 0,9-4 0,-4 1 0,5 2 0,0-3 0,0 0 0,0 3 0,0-7 0,0 7 0,0-7 0,4 3 0,1-4 0,4 4 0,0-3 0,-8 10 0,6-9 0,-10 9 0,11-6 0,-7 4 0,2-4 0,1 3 0,1-7 0,0 3 0,3-4 0,-3 0 0,4-1 0,4 1 0,-7 3 0,6-3 0,-6 3 0,3 1 0,-4-3 0,2 7 0,-2-3 0,4 0 0,-1 3 0,1-4 0,-1 5 0,-4 5 0,4-4 0,-5 4 0,1-1 0,4-3 0,-12 11 0,14-10 0,-8 5 0,11-7 0,-1 0 0,-3 0 0,7-5 0,-2 4 0,-1-3 0,3 4 0,-7-1 0,7 1 0,-6 0 0,6 5 0,-7-4 0,3 4 0,0-6 0,-3 6 0,7-4 0,-7 3 0,7-4 0,-6 0 0,6 0 0,-6-4 0,6-2 0,-3 1 0,4-3 0,0 2 0,0 4 0,0-1 0,0 6 0,0-7 0,0 3 0,0-4 0,0 5 0,0 0 0,0 0 0,0 5 0,0-4 0,0 3 0,0 1 0,0-4 0,0 8 0,-4-8 0,3 4 0,-2 0 0,3-4 0,0 3 0,0 1 0,-4-4 0,3 8 0,-3-7 0,4 7 0,-4-8 0,3 8 0,-3-8 0,4 4 0,0 0 0,-4-4 0,4 3 0,-4 1 0,4-4 0,0 9 0,0-4 0,0 9 0,0-7 0,0 6 0,0-8 0,0 0 0,0-1 0,0-2 0,0-7 0,0 2 0,0-7 0,0 3 0,0 0 0,3 1 0,-2-1 0,6-3 0,-3 3 0,4-3 0,-1 3 0,1-3 0,-4-1 0,7 4 0,-6-2 0,2 2 0,1 1 0,-4-4 0,4 8 0,0-3 0,-3 4 0,3 0 0,-4-1 0,5 1 0,-1 0 0,5 0 0,0 0 0,5 4 0,0 2 0,8 18 0,0-9 0,3 9 0,1-5 0,-4-5 0,0 9 0,-2-10 0,-5-2 0,-1-1 0,0-9 0,-1 4 0,-3-6 0,2 1 0,-7 0 0,7-4 0,-6 3 0,9 0 0,-9-2 0,13 9 0,-14-14 0,7 11 0,-4-11 0,1 7 0,4-7 0,0 7 0,0-3 0,0 4 0,0-4 0,0 3 0,-4-3 0,3 0 0,-6 3 0,6-7 0,-7 7 0,3-7 0,0 7 0,-3-7 0,3 6 0,-4-2 0,1 9 0,3 3 0,-2-1 0,2 0 0,-4-11 0,1 7 0,-1-6 0,1 12 0,0-8 0,0 9 0,0-9 0,-1 3 0,1-4 0,-4 0 0,2 0 0,-6-4 0,6-2 0,-2 1 0,-1 1 0,3-1 0,-6 4 0,6-7 0,-6 7 0,6-8 0,-3 8 0,1-7 0,2 2 0,-6 1 0,5-4 0,-35-28 0,10-2 0,-30-29 0,17 8 0,-1 0 0,-33-34 0,26 32 0,-25-24 0,35 38 0,4 2 0,-4-7 0,4 0 0,-1 0 0,-4-6 0,10 7 0,-4-1 0,5-3 0,-6 2 0,-3-10 0,2 9 0,-6-9 0,12 18 0,-9-7 0,10 8 0,-3-1 0,4 1 0,0 1 0,1 4 0,0-4 0,0 9 0,0-8 0,1 8 0,-2-9 0,2 9 0,-2-9 0,6 9 0,-4-8 0,6 3 0,-2 0 0,4-4 0,0 9 0,4-9 0,-2 9 0,6-4 0,-7 6 0,7-2 0,-3 2 0,4-1 0,0 0 0,0 0 0,0 0 0,0 0 0,-4-5 0,3 4 0,-3-4 0,0 5 0,3-7 0,-6 5 0,2-5 0,0 7 0,-2 4 0,6-8 0,-6 7 0,2-8 0,0 5 0,-3-5 0,3 4 0,0-8 0,-3 7 0,7-7 0,-2 8 0,-1-4 0,3 0 0,-3-1 0,4-5 0,0 5 0,0-3 0,0 3 0,0-5 0,0 0 0,0 0 0,0 0 0,0 6 0,0-5 0,0 4 0,0 0 0,0-3 0,0 7 0,0-2 0,0-1 0,0-4 0,0 7 0,0-5 0,4 11 0,0-4 0,5 1 0,-1-6 0,1-1 0,10-6 0,-2-4 0,13-5 0,-9 3 0,4 0 0,0 1 0,-5 4 0,11-11 0,-6 10 0,7-10 0,-6 10 0,10-6 0,-14 4 0,13 0 0,-9-1 0,-1 4 0,4 1 0,-10 5 0,4 1 0,-6 7 0,3-1 0,-2 4 0,-2 1 0,0 0 0,-7 4 0,7-5 0,-7 1 0,7-1 0,-3-4 0,5 0 0,3 0 0,-2-1 0,-2 5 0,-1-3 0,-3 3 0,0 0 0,3-3 0,-3 3 0,4-3 0,0 2 0,0-2 0,0 3 0,0-9 0,5 4 0,-3-4 0,3 8 0,-9-2 0,3 6 0,-3-6 0,4 3 0,1 0 0,-6 1 0,4 0 0,-3 2 0,4-6 0,0 3 0,8-11 0,-6 5 0,10-6 0,-11 7 0,4 1 0,0 3 0,-3 2 0,2 7 0,-4-3 0,0 7 0,0-3 0,0 4 0,0 0 0,0 0 0,-4 0 0,3 0 0,-3 0 0,0 0 0,3 0 0,-8 4 0,4 0 0,0 4 0,-3 0 0,7 0 0,2 0 0,0 1 0,9 0 0,-4 0 0,5 0 0,5 1 0,-3 3 0,4 2 0,-1 0 0,-4 2 0,11-1 0,-11-2 0,10 0 0,-10-4 0,5-1 0,-6 1 0,0-1 0,0 0 0,0 0 0,0 0 0,5 1 0,3-5 0,4 4 0,-5-4 0,5 5 0,-11 0 0,5-1 0,-6 5 0,-1-4 0,7 3 0,-5 1 0,5-4 0,-1 4 0,3 0 0,4-3 0,-5 4 0,-1-2 0,-6-3 0,0 4 0,0-5 0,5 1 0,2-1 0,6 2 0,0-1 0,-1-1 0,19 6 0,-20-8 0,13 6 0,-24-12 0,-5 3 0,3-4 0,-8 0 0,9 0 0,-4 0 0,5 0 0,0 0 0,0-8 0,-5-2 0,-1-7 0,-5 0 0,-4-5 0,0 4 0,-4-4 0,-1 0 0,-3 4 0,-1 0 0,-4 2 0,0 3 0,0 1 0,0-4 0,0 7 0,-3-7 0,-2 7 0,-7-3 0,-1 4 0,-4-5 0,0 8 0,-5-7 0,3 7 0,-3-4 0,5 1 0,4 0 0,-3-5 0,3 4 0,-4-7 0,4 3 0,-3-4 0,6-5 0,-7 4 0,7-9 0,-6 9 0,5-8 0,-5 8 0,6-4 0,-6 5 0,7 0 0,-3 4 0,7-3 0,-2 3 0,2-4 0,0 4 0,-3-3 0,7 8 0,-2-4 0,-1 1 0,3 42 0,-2-21 0,3 40 0,0-32 0,0 4 0,0-6 0,0 12 0,0-8 0,0 3 0,0-11 0,0-4 0,7 3 0,-2-3 0,6 3 0,-4-3 0,1 3 0,1 2 0,8 5 0,9 6 0,4-8 0,17 14 0,-11-14-984,18 16 0,-6-11 0,7 1 0,-7-2 0,-1-8 0,-6 2 104,-6-4 880,-1-1 0,-11 4 983,-2-3 0,-4 2 0,0-4 0,0 1 0,-4-1 0,-1 0-97,-4-1-886,3 1 0,-2 0 0,3 0 0,-1 3 0,-3-3 0,4 3 0,-5-3 0,1-1 0,0 1 0,0 4 0,-1-4 0,2 8 0,-1-3 0,4 4 0,-2 0 0,6 0 0,-2 5 0,3-4 0,2 8 0,-2-8 0,1 4 0,-1 0 0,-3-4 0,-1 3 0,-5-4 0,4 4 0,-2-4 0,-2 4 0,-4-4 0,-1-1 0,-2 1 0,3 0 0,-4 0 0,0 0 0,0 0 0,0-1 0,0 6 0,-4-4 0,-1 9 0,-7-9 0,-3 8 0,-2-8 0,3 4 0,-3 0 0,7-4 0,-6 3 0,6-4 0,-6 0 0,2 5 0,0 0 0,-4 6 0,4-1 0,-1 1 0,-3 5 0,7-4 0,-8 10 0,8 3 0,-9-1 0,8 12 0,-3-5 0,4 6 0,0 0 0,0 1 0,0-7 0,5-2 0,-2-11 0,7-7 0,-4-7 0,5-8 0,0 3 0,0-7 0,0 2 0,0 0 0,0-2 0,0 5 0,0-5 0,4 1 0,3 1 0,2-6 0,2 2 0,0-7 0,-3 3 0,7-2 0,-2 6 0,3-2 0,1 4 0,-4-1 0,3 0 0,-3 0 0,0 4 0,-1-3 0,0 7 0,-2 2 0,2 0 0,-3 9 0,0-5 0,0 1 0,0-1 0,-4-5 0,-1 0 0,-4-4 0,0-2 0,-13-34 0,1 1 0,-17-29 0,7 4 0,-5-2 0,5-6 0,1 7 0,-1-6 0,6 12 0,-5-4 0,5-1 0,-6-2 0,-1-20 0,0 10 0,4-11 0,-2 9 0,3-3 0,-1 1 0,-3-6 0,10 13 0,-5 1 0,7 8 0,-1 6 0,1 6 0,1 2 0,-1 10 0,1 1 0,1 5 0,0 4 0,-1-3 0,1 7 0,0 1 0,0 1 0,-3 6 0,2-2 0,-5 3 0,1 0 0,0 0 0,2 0 0,-1 0 0,4 0 0,-4-7 0,4-6 0,4-9 0,-5-10 0,8-9 0,-3-8 0,4-20 0,0-5 0,-5 1 0,3-3 0,-3 19 0,1 2 0,3 19 0,-8 8 0,5 19 0,-4 1 0,-4 8 0,3 0 0,-3 0 0,4 8 0,-1 11 0,4 24 0,-4 0 0,8 16 0,-4-4 0,5 1 0,0 13 0,0 11 0,0 9 0,0 9 0,0 14-907,0-2 907,0-47 0,0 1 0,0 3 0,0 3 0,0 9 0,0 0 0,0-11 0,0-1 0,0 3 0,0-4 0,0 23 0,5-20 0,1-14 0,-1-9 0,4-11 0,-4-2 0,0 1 907,4-6-907,-8 6 0,7-1 0,-7-4 0,8 4 0,-8-10 0,3 4 0,0-4 0,-3 0 0,4-2 0,-1 1 0,-3 1 0,3 11 0,-4 7 0,0 1 0,5 11 0,-4-5 0,4 7 0,-5-7 0,0-7 0,0-8 0,0-11 0,0-4 0,0-6 0,-5-49 0,-6 5 0,-9-54 0,-9 13 0,9 0 0,1 18 0,-1-2 0,-8-32 0,10 27 0,-1-3 0,-1 7 0,0 0 0,2-1 0,0-1 0,-1-9 0,0-1 0,1 4 0,1 2 0,6 7 0,0 1 0,-3-6 0,1 2 0,-7-24 0,-1-15 0,-1 28 0,9 9 0,-2 20 0,9 2 0,-2 18 0,3 0 0,1 5 0,-4-5 0,7-1 0,-8-10 0,4 8 0,-5-7 0,1 9 0,0-5 0,-4 5 0,3-3 0,-3 3 0,-5-12 0,3 5 0,-3-1 0,5 9 0,4 5 0,1 0 0,-1 5 0,1 0 0,0 4 0,1 1 0,-1-1 0,-3 4 0,3 1 0,-3 0 0,7-9 0,0-2 0,4-6 0,0 3 0,4 4 0,-3 1 0,2 57 0,-3-5 0,0 41 0,0-20 0,0-7 0,5 55 0,2-17 0,-4-28 0,1 1 0,2 39 0,0 3 0,-5 2 0,6-8 0,-7 1 0,0-28 0,0 12 0,5-24 0,-4-7 0,4-14 0,-5-12 0,0-8 0,0-8 0,3-1 0,-2-1 0,3 2 0,-1 4 0,-2 0 0,7 0 0,-4-1 0,1-4 0,-2-1 0,1 0 0,-3-2 0,5 2 0,-1 0 0,-1-3 0,-1 7 0,1-6 0,-3 3 0,2-1 0,-3-3 0,-10-31 0,-1 1 0,-16-38 0,5 12 0,-10-7 0,8-7 0,-3 7 0,-4-30 0,0 10-431,-4-30 431,-3 6-492,20 41 0,0-1 421,-2-5 1,-3-1 70,-2 0 0,1-1 0,1-4 0,0 3-126,-17-28 126,17 40 0,1 1 0,-4-13 0,-16-18 0,19 28 0,-3 9 0,6 15 404,2 10-404,4 1 983,2 5-825,3 0-21,1 4-137,-1-3 0,1 7 0,0-2 0,4 3 0,-3 0 0,3-3 0,-1 3 0,-1-3 0,5 0 0,-6 3 0,7-8 0,-7 8 0,6-8 0,-6 3 0,6 0 0,-7-3 0,7 54 0,-3-23 0,4 43 0,0-30 0,4 0 0,2 0 0,3 23 0,2 9 0,6 16 0,2 10 0,6 2 0,-5-7 0,4 13 0,-11-23 0,5 15 0,-1-20 0,-4 3 0,2-14 0,-4 5 0,0-10 0,7 32 0,-5-21 0,6 34 0,-8-30 0,2 20 0,3 10 0,-3-17 0,3 8 0,-6-45 0,0-8 0,-1-5 0,0-5 0,1 9 0,0 5 0,0 11 0,5-5 0,-3 8 0,7-8 0,-7 12 0,3-13 0,-5-2 0,0-12 0,-2-9 0,1 1 0,-1-11 0,-3 3 0,1-5 0,-5 4 0,5-3 0,-5 6 0,2-6 0,-3 6 0,0-6 0,0 3 0,-27-43 0,5 2 0,-30-38 0,23 20 0,-17-17 0,0-18 0,-9-12 0,20 37 0,0-3 0,6-2 0,-1-1 0,-6-1 0,0 2 0,11 11 0,0-2 0,-13-25 0,1 4-433,-2 4 433,10 1 0,0-2 0,-15-12 0,3-14 0,-3 9-984,14 19 0,2 8 0,7 15 0,5 5 0,1 9 0,6 5 247,-1 0 1027,5 5-290,-3 1 983,7 1 0,-6 7 0,6-12 0,-6 12 0,6-13 0,-7 5-97,3-6-886,0 0 0,-4 0 0,4 0 0,-5 0 0,5-5 0,-3 4 0,7-9 0,-8 9 0,8-10 0,-7 10 0,7-5 0,-3 11 0,4 2 0,-4 4 0,3 4 0,-3 1 0,4 5 0,0 32 0,0-13 0,0 38 0,0-26 0,0 9 0,0 2 0,0 4 0,0-10 0,-7-7 0,2-18 0,-10-4 0,-3 0 0,0 0 0,-9 0 0,4 0 0,0 0 0,-5-13 0,10 6 0,-5-19 0,9 15 0,-2-10 0,3 13 0,0-4 0,1 7 0,4-2 0,-3 6 0,6 16 0,-2 2 0,7 17 0,0-6 0,0 0 0,0 0 0,0-6 0,0 0 0,0-9 0,0 3 0,-3-8 0,2 4 0,-6-1 0,2 2 0,-4 4 0,1-4 0,-4 3 0,3-4 0,-7 5 0,2-4 0,-3-1 0,4-4 0,-3 0 0,7 0 0,-7 0 0,7 4 0,-7 1 0,2 9 0,-4 1 0,-1 10 0,0-4 0,0 4 0,0-6 0,0 1 0,4 0 0,-1-5 0,5 3 0,-1-3 0,2 5 0,1 0 0,-1 5 0,-5 1 0,4 12 0,-4-4 0,4 10 0,0-3 0,0 5 0,1-6 0,0 11 0,4-22 0,2 9 0,4-18 0,0-1 0,0 1 0,0 5 0,0-4 0,0 10 0,0-4 0,0-1 0,0-1 0,0-10 0,3-6 0,2-5 0,2-4 0,4-4 0,-2 3 0,6-7 0,-2 8 0,0-4 0,3 4 0,-3 0 0,-1 0 0,4 1 0,-3 2 0,4 3 0,1 7 0,0 2 0,6 6 0,-4 4 0,10 4 0,-8 4 0,4 0 0,0 1 0,-5-7 0,4 5 0,-5-5 0,-1-1 0,1 0 0,-6-12 0,3 5 0,-7-9 0,7 4 0,-8-6 0,7 1 0,-6 0 0,2 0 0,-4 0 0,5 4 0,-3-2 0,3 2 0,-4 1 0,4 1 0,-2 10 0,6-4 0,-1 10 0,3-4 0,1 5 0,2 7 0,5 8 0,-4-5 0,5 17 0,-1-17 0,-2 4 0,2 2 0,20 19 0,-16-19 0,-2 0 0,14 24 0,-8-20 0,1 15 0,-3-24 0,2 11 0,-8-14 0,-1-1 0,-11-18 0,3 4 0,-9-19 0,4 2 0,-5-8 0,-4-1 0,9-3 0,-11-19 0,8-2 0,-10-54 0,0 29 0,0-34 0,-4 34 0,-2-4 0,-4 6 0,-5-1 0,4 1 0,-4-1 0,5 7 0,0-6 0,-5 6 0,3-13 0,-2 5 0,-2-11 0,4 5 0,-4-7 0,5 1 0,-4 6 0,3-5 0,-8 11 0,9-5 0,-4 7 0,1 5 0,3 2 0,-3 5 0,5 0 0,-1 0 0,-3 1 0,2-7 0,-3 0 0,4-1 0,-4-3 0,3 3 0,-4-5 0,0-1 0,4 6 0,-4-4 0,10 5 0,-4-7 0,3 1 0,1-1 0,-5-4 0,9 3 0,-8-4 0,8 6 0,-8-1 0,8 1 0,-8-18 0,3 13 0,-4-12 0,-4 22 0,3-4 0,-3 10 0,4-5 0,1 7 0,0 4 0,-1-4 0,1 4 0,0-5 0,0 5 0,0-3 0,0 8 0,0-9 0,0 9 0,0-8 0,0 7 0,4-7 0,-3-3 0,2-6 0,-4-5 0,4-7 0,-3-19 0,8 14 0,-4-7 0,5 25 0,0 6 0,0 1 0,0 4 0,0-4 0,0 9 0,0-4 0,0 5 0,0 5 0,4-4 0,0 7 0,5 1 0,2 1 0,1 6 0,0-2 0,0 3 0,-1 0 0,-2 0 0,5 0 0,-5 7 0,3 13 0,-7 4 0,0 10 0,-5-7 0,0 6 0,0-4 0,0 10 0,0-10 0,0 10 0,0 17 0,0 2 0,0 37 0,6 4-301,-2-35 1,0 1 300,4 39 0,-1-43 0,-1-2 0,-5 23 0,10 5 0,-10-16 0,5-15 0,-6-15 0,0-13 0,0-10 601,0-3-601,0-6 0,0 3 0,-13-4 0,-2-4 0,-19 0 0,5-4 0,-9 0 0,1-14 0,0-3 0,0-21 0,11 8 0,-5-12 0,10 7 0,-4-1 0,9-3 0,-2 9 0,7-3 0,-2-2 0,8 10 0,1-9 0,4 11 0,0-11 0,0 0 0,0-13 0,0 0 0,5-2 0,1-3 0,4 10 0,0-4 0,0 5 0,0 1 0,0 10 0,-5-2 0,-1 18 0,0-7 0,-3 13 0,6-1 0,4 6 0,-2 3 0,5 0 0,-6 7 0,1 7 0,4 9 0,-2 10 0,3 2 0,-4 5 0,5 6 0,-3 3 0,15 12 0,-4-4 0,9-7 0,5 2 0,20 31-492,-13-21 0,1 2 403,-5-7 1,-2 0 88,3 5 0,-2-2 0,-3-9 0,-1-2 0,3 4 0,-2-1 0,16 26-363,6 7 363,-14-11 0,-3-15 0,-14-12 0,-2-11 0,-5-4 983,-2-4-827,1 0 229,0 5-385,-4-3 0,3 3 0,-7-5 0,2-6 0,-4 0 0,-1-5 0,0-4 0,0-2 0,-4-3 0,0 3 0,-4 0 0,0 0 0,0 0 0,0-1 0,0-1 0,0 5 0,0-6 0,0 7 0,0 3 0,0 0 0,0 8 0,0-8 0,0 4 0,0-5 0,0-4 0,0-2 0,0-3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9T08:33:52.949"/>
    </inkml:context>
    <inkml:brush xml:id="br0">
      <inkml:brushProperty name="width" value="0.35" units="cm"/>
      <inkml:brushProperty name="height" value="0.35" units="cm"/>
      <inkml:brushProperty name="color" value="#FFFFFF"/>
    </inkml:brush>
  </inkml:definitions>
  <inkml:trace contextRef="#ctx0" brushRef="#br0">2979 2563 24575,'0'-35'0,"0"-11"0,-8 16 0,1-15 0,-7 10 0,1 5 0,-2 3 0,-2 10 0,0 0 0,-5-1 0,-13-1 0,4 0 0,-17-8 0,6 6 0,-2-5 0,-3 5 0,6 0 0,1 6 0,-1 0 0,0 9 0,0-3 0,1 8 0,-1-4 0,0 5 0,-6 0 0,5 0 0,0 0 0,3 5 0,9 4 0,1 5 0,11 4 0,6-1 0,7 0 0,1-4 0,4 3 0,0-8 0,0 4 0,7-1 0,3-6 0,7 2 0,0-7 0,5 0 0,1 0 0,17 0 0,-3 0 0,10 0 0,-6 0 0,-5-13 0,-1-4 0,-9-18 0,-6-1 0,-5-4 0,-9-7 0,-2-1 0,-4-7 0,-5-7 0,-12-1 0,-15-10 0,-9 14 0,-8-6 0,-4 11 0,-1 0 0,-1 6 0,-25-5 0,23 26 0,-37-15 0,35 35 0,-11-5 0,8 12 0,5 0 0,1 0 0,9 0 0,6 5 0,11 3 0,1 11 0,20 4 0,0 5 0,9 0 0,0 4 0,0-3 0,0 4 0,4-5 0,5-5 0,5 3 0,4-7 0,-1 2 0,5-3 0,1 0 0,5-4 0,6 0 0,1-4 0,12 0 0,2-4 0,21-2 0,-18-4 0,24-10 0,-29-19 0,5-19 0,-15-26 0,-6-24 0,-19 40 0,-3-4 0,-1-7 0,-1-3 0,-3-8 0,-2 1 0,-2-31 0,-6 43 0,-6 4 0,-15-6 0,-11-7 0,-15 17 0,-8 17 0,0 12 0,-24 12 0,11 13 0,-14 5 0,-1 0 0,16 0 0,-12 17 0,19 3 0,-7 21 0,9 0 0,-3 18 0,24-12 0,-2 4 0,29-12 0,7-10 0,4 4 0,5-5 0,0-1 0,0-4 0,0-1 0,8-5 0,1 0 0,8-1 0,0-2 0,0 1 0,0-5 0,0 2 0,0-7 0,-4-2 0,3-3 0,-3 0 0,4 0 0,0 0 0,0-3 0,1-11 0,0-5 0,7-16 0,-3-7 0,0-7 0,-2-5 0,-8 6 0,-2-5 0,-5 17 0,-5-4 0,0 9 0,-7 7 0,-8 2 0,-14 9 0,0 8 0,-11-4 0,11 8 0,-11-4 0,6 5 0,-7 0 0,1 0 0,-1 0 0,0 9 0,-1 8 0,-6 10 0,-1 5 0,0-5 0,1 4 0,6-4 0,3 5 0,4-6 0,9 7 0,3-8 0,12 7 0,-1-4 0,11 5 0,-3-3 0,4 3 0,0-10 0,0 3 0,0-8 0,3 4 0,6-5 0,9 0 0,0-4 0,4 0 0,-1-4 0,-2-5 0,7 0 0,-7-4 0,7 0 0,-3 0 0,0-7 0,5-9 0,-8-12 0,6-15 0,-10 1 0,-1-10 0,-4 10 0,-6-10 0,0 9 0,-5 2 0,0 8 0,-4 10 0,-10-5 0,-11 13 0,-6-7 0,-8 10 0,9 3 0,-9 0 0,4 8 0,-1-4 0,-2 5 0,8 0 0,-9 0 0,-2 0 0,-1 9 0,-6 8 0,5 10 0,0 5 0,-1 5 0,6-4 0,0 10 0,6-6 0,4 5 0,-7 18 0,22-21 0,-10 17 0,22-27 0,-3 5 0,4-7 0,0 1 0,0-5 0,4 3 0,1-8 0,7 4 0,-2-5 0,6-4 0,-3 3 0,4-3 0,5 0 0,-4 3 0,4-6 0,-5 2 0,0-4 0,0 1 0,0-4 0,0-2 0,5-3 0,-4 0 0,4 0 0,-5-7 0,0-3 0,-4-7 0,0-4 0,-5 2 0,1-7 0,0 8 0,-4-9 0,-1 4 0,-4-5 0,0 0 0,0 0 0,0 5 0,-4 2 0,-1 8 0,-12 0 0,3 9 0,-19 0 0,3 4 0,-10 0 0,-1 0 0,0 9 0,5 6 0,1 11 0,4 4 0,10-1 0,3 0 0,12-2 0,2 1 0,4 0 0,0 0 0,0-1 0,0 1 0,0-1 0,0-4 0,4-1 0,5-5 0,4-4 0,0-1 0,10 0 0,-8-3 0,9-1 0,-6-4 0,3-4 0,2 0 0,5 0 0,0 0 0,0 0 0,0 0 0,6 0 0,-5 0 0,10-5 0,-4-5 0,5-6 0,3-9 0,-7-2 0,1-4 0,-12 2 0,-5-5 0,-6 4 0,-9-8 0,-1 9 0,-4-5 0,0 11 0,-12 0 0,-22 4 0,1 8 0,-25 1 0,8 10 0,-32 0 0,15 0 0,-12 0 0,30 4 0,3 6 0,11 5 0,5 8 0,7 7 0,3 4 0,4 12 0,1 9 0,-3 16 0,10-12 0,-9 16 0,16-25 0,-4 11 0,5-7 0,0-6 0,0-2 0,0-11 0,0 4 0,4-5 0,6 1 0,11 5 0,-2-15 0,10 4 0,-6-15 0,5-1 0,0-7 0,6-2 0,1-4 0,0 0 0,4 0 0,2 0 0,19-14 0,-9 2 0,7-12 0,-18 4 0,-4-5 0,-2 4 0,-9-12 0,-6 8 0,-4-9 0,-6 6 0,-4 5 0,-1-3 0,-4 3 0,-7 0 0,-8 0 0,-8 6 0,-11 2 0,-1 1 0,-6 8 0,-6 2 0,-9 4 0,11 0 0,-14 0 0,22 8 0,-16 9 0,10 10 0,-6 10 0,11-4 0,6 7 0,12-9 0,10 14 0,6-9 0,4 49 0,0-29 0,0 47 0,0-31 0,0 1 0,0 2 0,0-12 0,0-6 0,0-3 0,0-19 0,3-7 0,11-5 0,0-10 0,18 0 0,-7-4 0,14-3 0,3-2 0,5 1 0,8-4 0,-1 3 0,9-4 0,1 0 0,23 0 0,-25 0 0,37 0 0,-52 0 0,36-5 0,-26-7 0,14-11 0,-7-6 0,-1 0 0,-18-8 0,3 3 0,-21-3 0,4-21 0,-21 19 0,-1-19 0,-9 23 0,-4-5 0,-10 15 0,-11-4 0,-17 9 0,0 9 0,-12-4 0,5 14 0,-6-4 0,7 5 0,1 0 0,12 0 0,1 4 0,11 5 0,0 9 0,9 0 0,5 8 0,5-3 0,4 5 0,0 0 0,0 5 0,0-4 0,9 10 0,8-3 0,5 5 0,8-4 0,-8 2 0,8-2 0,5 19 0,-6-16 0,15 16 0,10 6 0,-5-12 0,16 15 0,-22-33 0,-1-11 0,12-6 0,-3-9 0,18-1 0,-3-27 0,8-12 0,0-22 0,4-14 0,-6-8 0,-35 35 0,0-2 0,-3-1 0,-1-2 0,-1-2 0,-2 0 0,11-27 0,-11-14 0,-18 18 0,0-6 0,-5 7 0,-2 11 0,-14 12 0,-13 6 0,-16 6 0,-13 5 0,-11 3 0,-2 7 0,-7-1 0,-15 4 0,24 1 0,-30-1 0,33 8 0,-26 4 0,12 2 0,-12 5 0,12 0 0,-6 0 0,8 0 0,7 10 0,7 6 0,8 12 0,17 2 0,2 0 0,15 3 0,5-3 0,6 9 0,4-10 0,0 4 0,0-10 0,4 3 0,5-7 0,4-1 0,9-2 0,1-2 0,5 0 0,0 4 0,0-4 0,5 5 0,9 1 0,6 6 0,7-3 0,14 10 0,36-3 0,-23-4 0,27-4 0,-47-16 0,2-1 0,-3-5 0,-12 0 0,-2-4 0,-12-6 0,1-16 0,-11-11 0,-3-6 0,-6-24 0,-10 8 0,0-6 0,-6 5 0,0 12 0,0-7 0,-9 7 0,-3 1 0,-7 12 0,-7-5 0,5 4 0,-16-7 0,9 6 0,-15 0 0,7 11 0,-7 0 0,2 10 0,-5 6 0,4 5 0,-5 5 0,7 0 0,-1 0 0,0 0 0,6 8 0,2 3 0,13 11 0,-1-3 0,15 7 0,-2 3 0,8 0 0,0 4 0,0-5 0,0-1 0,4 1 0,5-5 0,4-1 0,9-5 0,-4-3 0,9-1 0,-9-5 0,9-3 0,1-1 0,14-4 0,0 0 0,25 0 0,-22 0 0,37-6 0,-36-4 0,39-27 0,-22-2 0,7-21 0,-22 13 0,-3-16 0,-20 5 0,11-14 0,-18 1 0,-1 0 0,-10 2 0,-2-1 0,-5 7 0,0 1 0,-15-24 0,1 24 0,-18-20 0,4 34 0,-10 9 0,5 3 0,-14 8 0,9 8 0,-15 4 0,-10 5 0,-4 0 0,-11 4 0,20-3 0,-10 9 0,18-4 0,-12 5 0,14 0 0,1 0 0,12 0 0,6 0 0,7 4 0,9 9 0,-1 12 0,9 9 0,1 1 0,4 3 0,0-8 0,0 3 0,15 2 0,2-10 0,9 1 0,1-13 0,-4-4 0,12-4 0,-10-1 0,9-4 0,-15 0 0,8 0 0,-5 0 0,6 0 0,0 0 0,0 0 0,0-8 0,-5 2 0,4-12 0,-9 5 0,9-5 0,-8-4 0,9-3 0,-7-9 0,-1-2 0,0-10 0,-9 4 0,4-4 0,-5 6 0,-4 5 0,-2 1 0,-4 7 0,0-1 0,0-3 0,-3 8 0,-6-2 0,-4 12 0,0 1 0,-4 4 0,5-1 0,-6 5 0,1 0 0,-5 4 0,-1 0 0,0 0 0,-4 0 0,4 0 0,-5 4 0,-6 6 0,5 0 0,0 8 0,2-8 0,9 2 0,-4-3 0,5 3 0,4-3 0,4 12 0,6-7 0,3 17 0,0-6 0,0 7 0,0 2 0,7-10 0,9 9 0,7-18 0,6 4 0,-1-10 0,0 0 0,5-4 0,24-1 0,9-4 0,14 0 0,5-16 0,-19 2 0,4-20 0,-8 5 0,-11-4 0,13-19 0,-33 17 0,2-13 0,-28 20 0,-1 0 0,-4 1 0,0-1 0,-4 0 0,-4 5 0,-12-5 0,-4 9 0,-5-4 0,-4 3 0,3 6 0,-9-1 0,4 1 0,0 3 0,-5-3 0,5-1 0,-5 0 0,-1-5 0,1 0 0,-1 4 0,1-3 0,-8 7 0,6-3 0,-11 5 0,11 4 0,-12 1 0,12 5 0,-5 0 0,6 0 0,-2 4 0,8 5 0,8 9 0,9 1 0,9 8 0,4-9 0,1 8 0,4-3 0,0 5 0,0 5 0,0 8 0,0 6 0,0 8 0,0-1 0,0-6 0,0 5 0,0-17 0,0 9 0,0-21 0,0 4 0,3-16 0,2 0 0,2-4 0,5 0 0,1-4 0,4 3 0,5-6 0,1 3 0,5-4 0,-1 0 0,7 0 0,1 0 0,23 0 0,-13-9 0,20 2 0,-27-17 0,8 7 0,-16-7 0,5 0 0,-11 0 0,0-5 0,-10 1 0,0 0 0,-9-5 0,-1 4 0,-4 1 0,0 1 0,0 13 0,-13-7 0,-2 11 0,-13 1 0,-6 4 0,-1 5 0,1 0 0,-6 0 0,5 0 0,-6 0 0,0 0 0,6 0 0,2 0 0,-1 0 0,10 0 0,-9 0 0,10 5 0,-11 0 0,5 0 0,-5 4 0,6-4 0,0 4 0,5 0 0,1 0 0,5-1 0,4 0 0,1 4 0,7 6 0,1 0 0,4 8 0,0-3 0,0 5 0,0-6 0,0 5 0,8-9 0,1 0 0,13-6 0,-4-3 0,9-4 0,-4-2 0,5-3 0,0 0 0,5 0 0,2 0 0,5 0 0,1-9 0,6 7 0,-5-11 0,11 7 0,-10-5 0,9-4 0,-9 4 0,34-15 0,-27 4 0,21-6 0,-27-3 0,-8 5 0,-5 1 0,-2-4 0,-14 6 0,3-1 0,-9 2 0,0 0 0,-4 4 0,-1-4 0,-4 5 0,0 0 0,0 0 0,0 0 0,0 0 0,0 4 0,-4-3 0,-1 8 0,-7-1 0,-1 2 0,-4 6 0,0-7 0,4 7 0,1-6 0,4 6 0,0-6 0,4 37 0,5-13 0,4 29 0,4-18 0,1 5 0,-1-4 0,-3 5 0,15 18 0,-9-18 0,20 19 0,-2-28 0,0-1 0,16-9 0,-10-1 0,18-3 0,-12-1 0,-1-4 0,-7-1 0,-6-5 0,-5 0 0,-1 0 0,-10 0 0,4 0 0,-7 0 0,3-8 0,-4-1 0,0-4 0,1-3 0,-5 3 0,0-4 0,-4 0 0,0-12 0,0 9 0,0-9 0,0 7 0,-4 4 0,-4-4 0,-6 9 0,-7-4 0,-3 7 0,1-3 0,-4 4 0,9 4 0,-9 1 0,9 4 0,-9 0 0,4 0 0,0 0 0,-4 0 0,4 0 0,-1 0 0,3 0 0,8 0 0,1 3 0,4 2 0,0 2 0,4 8 0,0-1 0,4 11 0,0 3 0,0 1 0,0 10 0,0-5 0,0 1 0,5 4 0,0-10 0,5 4 0,2-10 0,2-2 0,3-8 0,5 0 0,-4-5 0,9 1 0,-4-4 0,4-1 0,1-4 0,0 0 0,6 0 0,1 0 0,0 0 0,4 0 0,-4 0 0,0-4 0,4-6 0,-10-1 0,5-7 0,-7 4 0,1-5 0,0 1 0,-5 0 0,-1 0 0,-4-3 0,-5 2 0,0-2 0,-4 4 0,-1 0 0,-3 0 0,-1 0 0,-4 4 0,0-6 0,-4 9 0,-9-6 0,-6 4 0,-15 1 0,5-3 0,-5 5 0,6 4 0,0-4 0,0 8 0,0-3 0,0 4 0,0 0 0,5 0 0,-4 0 0,9 0 0,-4 0 0,4 0 0,5 0 0,1 0 0,8 11 0,1 4 0,3 11 0,0 2 0,0 6 0,8-5 0,2 4 0,9-6 0,-1 1 0,5-4 0,-3 3 0,2-9 0,-4 9 0,4-8 0,-2 7 0,8-1 0,-9-2 0,4 0 0,-6-10 0,0 0 0,0-5 0,0 0 0,0-3 0,0-1 0,0-4 0,-4 0 0,3 0 0,-3 0 0,4 0 0,5 0 0,-4 0 0,4 0 0,-5-4 0,0-5 0,0-4 0,-3-8 0,-2 3 0,-3-9 0,-4 9 0,-1-9 0,-4 1 0,-4-2 0,-10 1 0,-1 6 0,-7 3 0,0 4 0,4 2 0,-9 7 0,9 1 0,-9 4 0,4 0 0,0 0 0,-4 0 0,4 0 0,-5 0 0,5 0 0,-4 4 0,9 1 0,-5 7 0,10 1 0,-3 4 0,10 5 0,-1 1 0,7 4 0,0 1 0,0 0 0,0 5 0,4-4 0,4 0 0,6-3 0,9-2 0,-3-1 0,8 1 0,-5-7 0,5 2 0,-1-1 0,14 5 0,-5-8 0,6 3 0,-8-9 0,-1 1 0,-4-5 0,4-1 0,-5-4 0,0 0 0,6 0 0,-5 0 0,5 0 0,-6-4 0,-5-1 0,3-8 0,-7 0 0,3-5 0,-5-4 0,1-1 0,-4-4 0,0-1 0,-5 0 0,0 1 0,-4-1 0,-1 5 0,-4 1 0,0 0 0,0 4 0,0-4 0,0 6 0,-3-1 0,-6 3 0,-4-2 0,-5 7 0,1-3 0,-5 3 0,-13 0 0,-2 4 0,-5 1 0,3 4 0,9 0 0,-9 0 0,10 4 0,0 4 0,2 6 0,12 3 0,-6 6 0,15 0 0,-7 4 0,12 1 0,-3 5 0,4 2 0,0 5 0,0 0 0,0 1 0,4-7 0,6 5 0,10-9 0,1 4 0,7-9 0,-3 3 0,3-9 0,8 11 0,-6-9 0,11 4 0,-6-5 0,0-5 0,4-1 0,-4-4 0,6 0 0,0 0 0,6-4 0,-5-2 0,4-4 0,13 0 0,-20 0 0,20-15 0,-33-1 0,4-19 0,-10 0 0,-4-11 0,-1-3 0,-4-5 0,0-1 0,-5 0 0,-1 7 0,-5 1 0,0 7 0,0 0 0,0 5 0,-9 1 0,0 11 0,-9 2 0,-4 7 0,-1 5 0,-11 5 0,-8 4 0,6 0 0,0 0 0,6 11 0,11-4 0,-6 17 0,12-9 0,-1 6 0,6-4 0,-1 5 0,4-4 0,1 8 0,4-3 0,0 11 0,0-5 0,0 4 0,0-5 0,0-1 0,0 1 0,0 0 0,4-1 0,1 1 0,5 5 0,4 2 0,-3 5 0,10 14 0,-5-10 0,7 16 0,3-12 0,-4 0 0,10 1 0,-6-13 0,5-5 0,-7-8 0,3-9 0,-9-2 0,4-7 0,0-1 0,-4-4 0,4-4 0,-9-4 0,0-16 0,-5 4 0,2-12 0,-1 9 0,0 0 0,-4 2 0,-1 4 0,-4 4 0,0-3 0,0 3 0,0 0 0,-13 5 0,-8 5 0,-14 3 0,-6 0 0,0 0 0,1 0 0,-3 14 0,7 3 0,5 14 0,6 3 0,10 1 0,-4 5 0,7 13 0,-3-3 0,8 18 0,-3 3 0,2 18 0,1 10 0,1-10 0,6 6 0,0-16 0,0 1 0,0-2 0,0-14 0,0-9 0,0-9 0,0-6 0,9 1 0,16 15 0,4-6 0,26 24 0,-11-8 0,3-11 0,1 8 0,-10-23 0,1 4 0,-3-17 0,-7-9 0,-6-12 0,-1-2 0,-8-17 0,-6-20 0,-4-12 0,-4-22 0,0 10 0,-10-11 0,-14 9 0,-7 3 0,-7 0-838,-24-17 838,10 7 0,-3-3 0,13 22 0,-4-1 0,-8-8 0,-7-7 0,4 3 0,-4-8 0,-1 1-328,4 9 0,-4-2 0,4 6-164,-2-2 0,5 6 162,-31-20 259,32 37 0,0 4 71,-17-7 0,-27 3 0,17 13 0,9 9 0,10 11 0,7 0 735,12 8-735,0 13 983,23 10 0,-6 17-406,19 0-577,-2 6 0,9 1 0,0-1 0,0 1 0,0-1 0,0-6 0,0-1 0,0-8 0,0 2 0,4-6 0,1-2 0,9-5 0,4-4 0,1-3 0,3-3 0,8-1 0,-5-7 0,6-2 0,-5-8 0,-7 0 0,3 0 0,2-25 0,-9 1 0,1-23 0,-11-13 0,-5 15 0,0-21 0,-5 17 0,-11-6 0,-22-16 0,-13 3 0,-14-10 0,2 9 0,14 21 0,-17-12 0,12 24 0,-19-11 0,-6 16 0,19 12 0,-9 8 0,21 11 0,-1 0 0,13 4 0,7 14 0,15 3 0,4 17 0,6-3 0,4 5 0,0 1 0,0-1 0,5 20 0,1-8 0,6 24 0,0-5 0,-5 1 0,3 38 0,-3-32 0,-1 24 0,4-45 0,-5-8 0,9-16 0,-5-14 0,8-3 0,1-11 0,5-2 0,0-3 0,9 0 0,-5-19 0,4-9 0,9-31 0,-21 9 0,10-19 0,-18 11 0,1-12 0,-5-17 0,-2 4 0,-5-22 0,0 6 0,-17 0 0,-4 3 0,-28 14 0,11 20 0,-38-12 0,-13 30 0,-10 0 0,-6 23 0,9 21 0,13 0 0,-14 17 0,23 2 0,-11 18 0,24 3 0,-9-4 0,23 7 0,5-10 0,20 7 0,8-10 0,9 3 0,5-5 0,0-1 0,8 1 0,8 1 0,8-6 0,5 1 0,-6-6 0,3-4 0,-8-2 0,3-4 0,-8-3 0,-1-1 0,-5-4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9T08:34:35.625"/>
    </inkml:context>
    <inkml:brush xml:id="br0">
      <inkml:brushProperty name="width" value="0.35" units="cm"/>
      <inkml:brushProperty name="height" value="0.35" units="cm"/>
      <inkml:brushProperty name="color" value="#FFFFFF"/>
    </inkml:brush>
  </inkml:definitions>
  <inkml:trace contextRef="#ctx0" brushRef="#br0">3338 1595 24575,'-3'-29'0,"0"6"0,3 9 0,0 2 0,0-3 0,0 0 0,0 4 0,0-3 0,0 2 0,0 1 0,0-3 0,0 2 0,0-3 0,0 0 0,0 4 0,0-3 0,0 6 0,0-2 0,-3 0 0,2 2 0,-5-2 0,2 3 0,0-2 0,2-1 0,2 0 0,0 1 0,0-1 0,-3 2 0,-2-5 0,-1 5 0,-2-6 0,1 3 0,0-1 0,-1-2 0,1 3 0,-4-1 0,3 1 0,-6 4 0,6 0 0,-6-1 0,6 1 0,-3-3 0,1 2 0,2-3 0,-3 0 0,4 3 0,-1-6 0,1 7 0,0-4 0,-6-8 0,5 9 0,-5-9 0,9 12 0,-2 0 0,2-3 0,-3 2 0,-4-3 0,3 4 0,-2-3 0,-1 1 0,3-1 0,-6-1 0,2 3 0,1-6 0,-3 5 0,2-5 0,-3 6 0,0-6 0,0 5 0,0-2 0,0 0 0,-5 3 0,4-3 0,-7 3 0,7-3 0,-8 2 0,4-3 0,-1 4 0,-2-4 0,2 4 0,1-4 0,-4 7 0,4-2 0,0 6 0,-4-6 0,4 6 0,-5-3 0,0 4 0,-4 0 0,3 0 0,-9 0 0,9 4 0,-3 1 0,4 6 0,1 2 0,3 7 0,1-3 0,8 6 0,4 2 0,0 41 0,7-17 0,-3 23 0,4-19 0,0-9 0,0 11 0,0-7 0,0-6 0,0 0 0,0-7 0,0 1 0,0 0 0,0-6 0,0 0 0,0-6 0,0 1 0,-3-5 0,-5-1 0,0-4 0,-11 6 0,5-5 0,-10 5 0,3-1 0,-9-2 0,3 0 0,-8-5 0,4-9 0,-4 0 0,-1-4 0,5-7 0,-6-18 0,12-16 0,-1-17 0,11-19 0,9 18 0,-4-24 0,-1 25 0,-1-11 0,-3 7 0,5-1 0,-5 7 0,4 7 0,-3 2 0,9 10 0,-3-4 0,7 10 0,-3 1 0,4 10 0,0 4 0,0 6 0,3 3 0,10 3 0,0 1 0,8 3 0,-6 0 0,4 0 0,-3 0 0,8 4 0,-8 0 0,7 8 0,-7-1 0,3 2 0,-4 1 0,0-3 0,1 8 0,-4-3 0,-1 8 0,-3-4 0,0 5 0,1 4 0,-4-3 0,-2 9 0,-3-10 0,0 10 0,0-10 0,0 5 0,0-5 0,0-1 0,0-4 0,0 9 0,0-8 0,0 9 0,0-1 0,0 2 0,-7 0 0,1 3 0,-5-12 0,2 6 0,-2-12 0,3 0 0,-3-6 0,4-3 0,-3-4 0,-1 0 0,-4-3 0,-1-11 0,1 2 0,-2-19 0,1 6 0,-1-8 0,0 1 0,0 3 0,-1-9 0,1 4 0,3-4 0,-4-7 0,8 5 0,-12-10 0,1-2 0,-14-3 0,-7 0 0,-7 0 0,-17 6-656,-5-10 656,-12 2 0,41 24 0,1 1 0,0-1 0,-1 0 0,-7-5 0,-1-1 0,0-4 0,2 2 0,6 7 0,1 0 0,-1-5 0,3 2 0,-15-9 0,13 13 0,0 1-179,-16-7 179,8 9 0,-1 3 0,-6 5 0,-23-10 0,18 9 0,11 9 0,-4-4 0,5 6 0,7-1 0,13 5 650,-3-7-650,18 10 185,-7-6-185,11 8 0,3 0 0,12 18 0,-3-11 0,11 15 0,-6-16 0,0 1 0,-1 0 0,7-3 0,-5-1 0,5-3 0,-7-6 0,1-2 0,-1 0 0,4 2 0,-2 6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9T08:34:40.505"/>
    </inkml:context>
    <inkml:brush xml:id="br0">
      <inkml:brushProperty name="width" value="0.35" units="cm"/>
      <inkml:brushProperty name="height" value="0.35" units="cm"/>
      <inkml:brushProperty name="color" value="#FFFFFF"/>
    </inkml:brush>
  </inkml:definitions>
  <inkml:trace contextRef="#ctx0" brushRef="#br0">156 784 24575,'3'-35'0,"0"-8"0,-3-42 0,0 4 0,0 27 0,0 0 0,0-37 0,0 25 0,0-5 0,0 22 0,0 8 0,0 14 0,0 3 0,0 12 0,3 5 0,4-2 0,0 8 0,2-8 0,-2 2 0,-1 0 0,-2-3 0,-18 49 0,-4-4 0,-16 43 0,7-9 0,1-5 0,5 5 0,-1 0 0,6-5 0,0 6 0,11-20 0,0-7 0,5-14 0,0-12 0,0-3 0,0-7 0,14-3 0,0-5 0,24-13 0,-5-6 0,21-10 0,-2 0 0,-2 5 0,5-10 0,-12 10 0,9-15 0,-8 9 0,0-8 0,-15 11 0,-2-8 0,-10 10 0,-4-3 0,-1 4 0,-8 5 0,0-4 0,-4 8 0,0-3 0,0 4 0,-3 4 0,-4 3 0,-9 5 0,-4 3 0,-10 0 0,4 0 0,-10 13 0,9 2 0,-1 12 0,7-2 0,9 0 0,0-1 0,7-3 0,1-6 0,4-4 0,22-8 0,-8-16 0,17-6 0,-13-17 0,-4 5 0,-6 1 0,-4 6 0,-17 10 0,-12 3 0,-5 11 0,-10 4 0,8 10 0,0 5 0,5 4 0,9 1 0,7-8 0,7 3 0,0-4 0,4-4 0,0-3 0,0-5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4DA7226-8005-336C-0D1C-B54D6A9DAEB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5123" name="Rectangle 3">
            <a:extLst>
              <a:ext uri="{FF2B5EF4-FFF2-40B4-BE49-F238E27FC236}">
                <a16:creationId xmlns:a16="http://schemas.microsoft.com/office/drawing/2014/main" id="{73EC1061-283F-7479-7DFC-7B04989486A8}"/>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24580" name="Rectangle 4">
            <a:extLst>
              <a:ext uri="{FF2B5EF4-FFF2-40B4-BE49-F238E27FC236}">
                <a16:creationId xmlns:a16="http://schemas.microsoft.com/office/drawing/2014/main" id="{CFEBD436-C1C4-4D40-8B85-87DF2FBA3ED5}"/>
              </a:ext>
            </a:extLst>
          </p:cNvPr>
          <p:cNvSpPr>
            <a:spLocks noGrp="1" noRot="1" noChangeAspect="1" noChangeArrowheads="1" noTextEdit="1"/>
          </p:cNvSpPr>
          <p:nvPr>
            <p:ph type="sldImg" idx="2"/>
          </p:nvPr>
        </p:nvSpPr>
        <p:spPr bwMode="auto">
          <a:xfrm>
            <a:off x="727075" y="685800"/>
            <a:ext cx="540385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6CB82656-9962-5552-7AF7-79B5B2FFB96F}"/>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26" name="Rectangle 6">
            <a:extLst>
              <a:ext uri="{FF2B5EF4-FFF2-40B4-BE49-F238E27FC236}">
                <a16:creationId xmlns:a16="http://schemas.microsoft.com/office/drawing/2014/main" id="{3ED27330-D07A-49AE-0F12-E3D59EC2C34C}"/>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5127" name="Rectangle 7">
            <a:extLst>
              <a:ext uri="{FF2B5EF4-FFF2-40B4-BE49-F238E27FC236}">
                <a16:creationId xmlns:a16="http://schemas.microsoft.com/office/drawing/2014/main" id="{FB709F90-553D-6D5C-8B83-D9E23B2E081D}"/>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602C22F5-5E15-1841-90D0-010E2C21C53B}"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DD84F35C-C2AA-DF64-862C-E41D30171538}"/>
              </a:ext>
            </a:extLst>
          </p:cNvPr>
          <p:cNvSpPr>
            <a:spLocks noGrp="1" noRot="1" noChangeAspect="1" noTextEdit="1"/>
          </p:cNvSpPr>
          <p:nvPr>
            <p:ph type="sldImg"/>
          </p:nvPr>
        </p:nvSpPr>
        <p:spPr>
          <a:ln/>
        </p:spPr>
      </p:sp>
      <p:sp>
        <p:nvSpPr>
          <p:cNvPr id="25603" name="Notes Placeholder 2">
            <a:extLst>
              <a:ext uri="{FF2B5EF4-FFF2-40B4-BE49-F238E27FC236}">
                <a16:creationId xmlns:a16="http://schemas.microsoft.com/office/drawing/2014/main" id="{8A946272-FBCE-94D0-E0DE-7D5C84E5A8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5604" name="Slide Number Placeholder 3">
            <a:extLst>
              <a:ext uri="{FF2B5EF4-FFF2-40B4-BE49-F238E27FC236}">
                <a16:creationId xmlns:a16="http://schemas.microsoft.com/office/drawing/2014/main" id="{FAA8F726-F052-2F17-570B-2C60AA3DFB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95A547-8550-A248-B7D4-E8F3605D7467}" type="slidenum">
              <a:rPr lang="en-GB" altLang="en-US"/>
              <a:pPr>
                <a:spcBef>
                  <a:spcPct val="0"/>
                </a:spcBef>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FF6A4006-0339-996F-95B2-D3A2C6E1C8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7E8A5A-BB22-A149-B247-CB059EE82DDE}" type="slidenum">
              <a:rPr lang="en-GB" altLang="en-US"/>
              <a:pPr>
                <a:spcBef>
                  <a:spcPct val="0"/>
                </a:spcBef>
              </a:pPr>
              <a:t>10</a:t>
            </a:fld>
            <a:endParaRPr lang="en-GB" altLang="en-US"/>
          </a:p>
        </p:txBody>
      </p:sp>
      <p:sp>
        <p:nvSpPr>
          <p:cNvPr id="33795" name="Rectangle 2">
            <a:extLst>
              <a:ext uri="{FF2B5EF4-FFF2-40B4-BE49-F238E27FC236}">
                <a16:creationId xmlns:a16="http://schemas.microsoft.com/office/drawing/2014/main" id="{2E336F0B-B3D8-55C1-1086-834EA1B2441E}"/>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4ED4CC37-FE7B-163C-0960-46F77034D0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FF6A4006-0339-996F-95B2-D3A2C6E1C8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7E8A5A-BB22-A149-B247-CB059EE82DDE}" type="slidenum">
              <a:rPr lang="en-GB" altLang="en-US"/>
              <a:pPr>
                <a:spcBef>
                  <a:spcPct val="0"/>
                </a:spcBef>
              </a:pPr>
              <a:t>11</a:t>
            </a:fld>
            <a:endParaRPr lang="en-GB" altLang="en-US"/>
          </a:p>
        </p:txBody>
      </p:sp>
      <p:sp>
        <p:nvSpPr>
          <p:cNvPr id="33795" name="Rectangle 2">
            <a:extLst>
              <a:ext uri="{FF2B5EF4-FFF2-40B4-BE49-F238E27FC236}">
                <a16:creationId xmlns:a16="http://schemas.microsoft.com/office/drawing/2014/main" id="{2E336F0B-B3D8-55C1-1086-834EA1B2441E}"/>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4ED4CC37-FE7B-163C-0960-46F77034D0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1200" kern="1200">
                <a:solidFill>
                  <a:schemeClr val="tx1"/>
                </a:solidFill>
                <a:effectLst/>
                <a:latin typeface="Arial" charset="0"/>
                <a:ea typeface="+mn-ea"/>
                <a:cs typeface="+mn-cs"/>
              </a:rPr>
              <a:t>Alcoholism and alcohol abuse, Chronic obstructive pulmonary disease, Depression, Foetal death, Health-related quality of life, Illicit drug use, Ischemic heart disease, Liver disease, Poor work performance, Financial stress, Risk for intimate partner violence, Multiple sexual partners, Sexually transmitted diseases, Smoking, Suicide attempts, Unintended pregnancies, Early initiation of smoking, Early initiation of sexual activity, Adolescent pregnancy, Risk for sexual violence, Poor academic achievement</a:t>
            </a:r>
            <a:r>
              <a:rPr lang="en-GB">
                <a:effectLst/>
              </a:rPr>
              <a:t> </a:t>
            </a:r>
            <a:endParaRPr lang="en-US" altLang="en-US">
              <a:latin typeface="Arial" panose="020B0604020202020204" pitchFamily="34" charset="0"/>
            </a:endParaRPr>
          </a:p>
        </p:txBody>
      </p:sp>
    </p:spTree>
    <p:extLst>
      <p:ext uri="{BB962C8B-B14F-4D97-AF65-F5344CB8AC3E}">
        <p14:creationId xmlns:p14="http://schemas.microsoft.com/office/powerpoint/2010/main" val="291836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4AEF4B9C-F02F-2D30-3EE1-B13EF98DF3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B156A8-048A-2145-8D88-137BE1A81961}" type="slidenum">
              <a:rPr lang="en-GB" altLang="en-US"/>
              <a:pPr>
                <a:spcBef>
                  <a:spcPct val="0"/>
                </a:spcBef>
              </a:pPr>
              <a:t>12</a:t>
            </a:fld>
            <a:endParaRPr lang="en-GB" altLang="en-US"/>
          </a:p>
        </p:txBody>
      </p:sp>
      <p:sp>
        <p:nvSpPr>
          <p:cNvPr id="32771" name="Rectangle 2">
            <a:extLst>
              <a:ext uri="{FF2B5EF4-FFF2-40B4-BE49-F238E27FC236}">
                <a16:creationId xmlns:a16="http://schemas.microsoft.com/office/drawing/2014/main" id="{0A1F9E2D-899D-995B-FF48-34A97F89B6B4}"/>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15630936-0B48-C213-FEA2-0DA437B74E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7351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4AEF4B9C-F02F-2D30-3EE1-B13EF98DF3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B156A8-048A-2145-8D88-137BE1A81961}" type="slidenum">
              <a:rPr lang="en-GB" altLang="en-US"/>
              <a:pPr>
                <a:spcBef>
                  <a:spcPct val="0"/>
                </a:spcBef>
              </a:pPr>
              <a:t>13</a:t>
            </a:fld>
            <a:endParaRPr lang="en-GB" altLang="en-US"/>
          </a:p>
        </p:txBody>
      </p:sp>
      <p:sp>
        <p:nvSpPr>
          <p:cNvPr id="32771" name="Rectangle 2">
            <a:extLst>
              <a:ext uri="{FF2B5EF4-FFF2-40B4-BE49-F238E27FC236}">
                <a16:creationId xmlns:a16="http://schemas.microsoft.com/office/drawing/2014/main" id="{0A1F9E2D-899D-995B-FF48-34A97F89B6B4}"/>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15630936-0B48-C213-FEA2-0DA437B74E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73256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4AEF4B9C-F02F-2D30-3EE1-B13EF98DF3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B156A8-048A-2145-8D88-137BE1A81961}" type="slidenum">
              <a:rPr lang="en-GB" altLang="en-US"/>
              <a:pPr>
                <a:spcBef>
                  <a:spcPct val="0"/>
                </a:spcBef>
              </a:pPr>
              <a:t>14</a:t>
            </a:fld>
            <a:endParaRPr lang="en-GB" altLang="en-US"/>
          </a:p>
        </p:txBody>
      </p:sp>
      <p:sp>
        <p:nvSpPr>
          <p:cNvPr id="32771" name="Rectangle 2">
            <a:extLst>
              <a:ext uri="{FF2B5EF4-FFF2-40B4-BE49-F238E27FC236}">
                <a16:creationId xmlns:a16="http://schemas.microsoft.com/office/drawing/2014/main" id="{0A1F9E2D-899D-995B-FF48-34A97F89B6B4}"/>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15630936-0B48-C213-FEA2-0DA437B74E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03636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588D22A3-A430-B6DF-920B-B8D3080414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4D4AAC-4FAB-1C49-B323-535F858573B7}" type="slidenum">
              <a:rPr lang="en-GB" altLang="en-US"/>
              <a:pPr>
                <a:spcBef>
                  <a:spcPct val="0"/>
                </a:spcBef>
              </a:pPr>
              <a:t>15</a:t>
            </a:fld>
            <a:endParaRPr lang="en-GB" altLang="en-US"/>
          </a:p>
        </p:txBody>
      </p:sp>
      <p:sp>
        <p:nvSpPr>
          <p:cNvPr id="35843" name="Rectangle 2">
            <a:extLst>
              <a:ext uri="{FF2B5EF4-FFF2-40B4-BE49-F238E27FC236}">
                <a16:creationId xmlns:a16="http://schemas.microsoft.com/office/drawing/2014/main" id="{9FC31335-197B-65B8-AD2F-A79CD1198EBA}"/>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5BB169B3-692E-39A3-8A78-4D88FDD0B0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E72D705F-4864-4697-F1D9-28E979CDDB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AD290D-C44B-084D-AD77-1BEA9C5952BD}" type="slidenum">
              <a:rPr lang="en-GB" altLang="en-US"/>
              <a:pPr>
                <a:spcBef>
                  <a:spcPct val="0"/>
                </a:spcBef>
              </a:pPr>
              <a:t>16</a:t>
            </a:fld>
            <a:endParaRPr lang="en-GB" altLang="en-US"/>
          </a:p>
        </p:txBody>
      </p:sp>
      <p:sp>
        <p:nvSpPr>
          <p:cNvPr id="37891" name="Rectangle 2">
            <a:extLst>
              <a:ext uri="{FF2B5EF4-FFF2-40B4-BE49-F238E27FC236}">
                <a16:creationId xmlns:a16="http://schemas.microsoft.com/office/drawing/2014/main" id="{4596E738-89FA-7BED-EB06-76FBD1A49357}"/>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D0076A18-6036-04BD-887A-FE83513338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22599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E72D705F-4864-4697-F1D9-28E979CDDB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AD290D-C44B-084D-AD77-1BEA9C5952BD}" type="slidenum">
              <a:rPr lang="en-GB" altLang="en-US"/>
              <a:pPr>
                <a:spcBef>
                  <a:spcPct val="0"/>
                </a:spcBef>
              </a:pPr>
              <a:t>17</a:t>
            </a:fld>
            <a:endParaRPr lang="en-GB" altLang="en-US"/>
          </a:p>
        </p:txBody>
      </p:sp>
      <p:sp>
        <p:nvSpPr>
          <p:cNvPr id="37891" name="Rectangle 2">
            <a:extLst>
              <a:ext uri="{FF2B5EF4-FFF2-40B4-BE49-F238E27FC236}">
                <a16:creationId xmlns:a16="http://schemas.microsoft.com/office/drawing/2014/main" id="{4596E738-89FA-7BED-EB06-76FBD1A49357}"/>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D0076A18-6036-04BD-887A-FE83513338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61239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E72D705F-4864-4697-F1D9-28E979CDDB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AD290D-C44B-084D-AD77-1BEA9C5952BD}" type="slidenum">
              <a:rPr lang="en-GB" altLang="en-US"/>
              <a:pPr>
                <a:spcBef>
                  <a:spcPct val="0"/>
                </a:spcBef>
              </a:pPr>
              <a:t>18</a:t>
            </a:fld>
            <a:endParaRPr lang="en-GB" altLang="en-US"/>
          </a:p>
        </p:txBody>
      </p:sp>
      <p:sp>
        <p:nvSpPr>
          <p:cNvPr id="37891" name="Rectangle 2">
            <a:extLst>
              <a:ext uri="{FF2B5EF4-FFF2-40B4-BE49-F238E27FC236}">
                <a16:creationId xmlns:a16="http://schemas.microsoft.com/office/drawing/2014/main" id="{4596E738-89FA-7BED-EB06-76FBD1A49357}"/>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D0076A18-6036-04BD-887A-FE83513338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52276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E72D705F-4864-4697-F1D9-28E979CDDB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AD290D-C44B-084D-AD77-1BEA9C5952BD}" type="slidenum">
              <a:rPr lang="en-GB" altLang="en-US"/>
              <a:pPr>
                <a:spcBef>
                  <a:spcPct val="0"/>
                </a:spcBef>
              </a:pPr>
              <a:t>19</a:t>
            </a:fld>
            <a:endParaRPr lang="en-GB" altLang="en-US"/>
          </a:p>
        </p:txBody>
      </p:sp>
      <p:sp>
        <p:nvSpPr>
          <p:cNvPr id="37891" name="Rectangle 2">
            <a:extLst>
              <a:ext uri="{FF2B5EF4-FFF2-40B4-BE49-F238E27FC236}">
                <a16:creationId xmlns:a16="http://schemas.microsoft.com/office/drawing/2014/main" id="{4596E738-89FA-7BED-EB06-76FBD1A49357}"/>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D0076A18-6036-04BD-887A-FE83513338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58802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7FE0ECCA-0F5D-2C86-39AA-E7523883D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05D3B57-10EF-594B-9CAA-7711AF7D7F35}" type="slidenum">
              <a:rPr lang="en-GB" altLang="en-US"/>
              <a:pPr>
                <a:spcBef>
                  <a:spcPct val="0"/>
                </a:spcBef>
              </a:pPr>
              <a:t>2</a:t>
            </a:fld>
            <a:endParaRPr lang="en-GB" altLang="en-US"/>
          </a:p>
        </p:txBody>
      </p:sp>
      <p:sp>
        <p:nvSpPr>
          <p:cNvPr id="26627" name="Rectangle 2">
            <a:extLst>
              <a:ext uri="{FF2B5EF4-FFF2-40B4-BE49-F238E27FC236}">
                <a16:creationId xmlns:a16="http://schemas.microsoft.com/office/drawing/2014/main" id="{AB6D6E9E-4197-0859-53C2-BCD5CCD9E214}"/>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EA45F53C-A8A8-4646-330C-32D865977D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4AEF4B9C-F02F-2D30-3EE1-B13EF98DF3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B156A8-048A-2145-8D88-137BE1A81961}" type="slidenum">
              <a:rPr lang="en-GB" altLang="en-US"/>
              <a:pPr>
                <a:spcBef>
                  <a:spcPct val="0"/>
                </a:spcBef>
              </a:pPr>
              <a:t>20</a:t>
            </a:fld>
            <a:endParaRPr lang="en-GB" altLang="en-US"/>
          </a:p>
        </p:txBody>
      </p:sp>
      <p:sp>
        <p:nvSpPr>
          <p:cNvPr id="32771" name="Rectangle 2">
            <a:extLst>
              <a:ext uri="{FF2B5EF4-FFF2-40B4-BE49-F238E27FC236}">
                <a16:creationId xmlns:a16="http://schemas.microsoft.com/office/drawing/2014/main" id="{0A1F9E2D-899D-995B-FF48-34A97F89B6B4}"/>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15630936-0B48-C213-FEA2-0DA437B74E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43817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4AEF4B9C-F02F-2D30-3EE1-B13EF98DF3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B156A8-048A-2145-8D88-137BE1A81961}" type="slidenum">
              <a:rPr lang="en-GB" altLang="en-US"/>
              <a:pPr>
                <a:spcBef>
                  <a:spcPct val="0"/>
                </a:spcBef>
              </a:pPr>
              <a:t>21</a:t>
            </a:fld>
            <a:endParaRPr lang="en-GB" altLang="en-US"/>
          </a:p>
        </p:txBody>
      </p:sp>
      <p:sp>
        <p:nvSpPr>
          <p:cNvPr id="32771" name="Rectangle 2">
            <a:extLst>
              <a:ext uri="{FF2B5EF4-FFF2-40B4-BE49-F238E27FC236}">
                <a16:creationId xmlns:a16="http://schemas.microsoft.com/office/drawing/2014/main" id="{0A1F9E2D-899D-995B-FF48-34A97F89B6B4}"/>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15630936-0B48-C213-FEA2-0DA437B74E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295958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4AEF4B9C-F02F-2D30-3EE1-B13EF98DF3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B156A8-048A-2145-8D88-137BE1A81961}" type="slidenum">
              <a:rPr lang="en-GB" altLang="en-US"/>
              <a:pPr>
                <a:spcBef>
                  <a:spcPct val="0"/>
                </a:spcBef>
              </a:pPr>
              <a:t>22</a:t>
            </a:fld>
            <a:endParaRPr lang="en-GB" altLang="en-US"/>
          </a:p>
        </p:txBody>
      </p:sp>
      <p:sp>
        <p:nvSpPr>
          <p:cNvPr id="32771" name="Rectangle 2">
            <a:extLst>
              <a:ext uri="{FF2B5EF4-FFF2-40B4-BE49-F238E27FC236}">
                <a16:creationId xmlns:a16="http://schemas.microsoft.com/office/drawing/2014/main" id="{0A1F9E2D-899D-995B-FF48-34A97F89B6B4}"/>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15630936-0B48-C213-FEA2-0DA437B74E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286897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4AEF4B9C-F02F-2D30-3EE1-B13EF98DF3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B156A8-048A-2145-8D88-137BE1A81961}" type="slidenum">
              <a:rPr lang="en-GB" altLang="en-US"/>
              <a:pPr>
                <a:spcBef>
                  <a:spcPct val="0"/>
                </a:spcBef>
              </a:pPr>
              <a:t>23</a:t>
            </a:fld>
            <a:endParaRPr lang="en-GB" altLang="en-US"/>
          </a:p>
        </p:txBody>
      </p:sp>
      <p:sp>
        <p:nvSpPr>
          <p:cNvPr id="32771" name="Rectangle 2">
            <a:extLst>
              <a:ext uri="{FF2B5EF4-FFF2-40B4-BE49-F238E27FC236}">
                <a16:creationId xmlns:a16="http://schemas.microsoft.com/office/drawing/2014/main" id="{0A1F9E2D-899D-995B-FF48-34A97F89B6B4}"/>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15630936-0B48-C213-FEA2-0DA437B74E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07283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4AEF4B9C-F02F-2D30-3EE1-B13EF98DF3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B156A8-048A-2145-8D88-137BE1A81961}" type="slidenum">
              <a:rPr lang="en-GB" altLang="en-US"/>
              <a:pPr>
                <a:spcBef>
                  <a:spcPct val="0"/>
                </a:spcBef>
              </a:pPr>
              <a:t>24</a:t>
            </a:fld>
            <a:endParaRPr lang="en-GB" altLang="en-US"/>
          </a:p>
        </p:txBody>
      </p:sp>
      <p:sp>
        <p:nvSpPr>
          <p:cNvPr id="32771" name="Rectangle 2">
            <a:extLst>
              <a:ext uri="{FF2B5EF4-FFF2-40B4-BE49-F238E27FC236}">
                <a16:creationId xmlns:a16="http://schemas.microsoft.com/office/drawing/2014/main" id="{0A1F9E2D-899D-995B-FF48-34A97F89B6B4}"/>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15630936-0B48-C213-FEA2-0DA437B74E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99707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4AEF4B9C-F02F-2D30-3EE1-B13EF98DF3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B156A8-048A-2145-8D88-137BE1A81961}" type="slidenum">
              <a:rPr lang="en-GB" altLang="en-US"/>
              <a:pPr>
                <a:spcBef>
                  <a:spcPct val="0"/>
                </a:spcBef>
              </a:pPr>
              <a:t>25</a:t>
            </a:fld>
            <a:endParaRPr lang="en-GB" altLang="en-US"/>
          </a:p>
        </p:txBody>
      </p:sp>
      <p:sp>
        <p:nvSpPr>
          <p:cNvPr id="32771" name="Rectangle 2">
            <a:extLst>
              <a:ext uri="{FF2B5EF4-FFF2-40B4-BE49-F238E27FC236}">
                <a16:creationId xmlns:a16="http://schemas.microsoft.com/office/drawing/2014/main" id="{0A1F9E2D-899D-995B-FF48-34A97F89B6B4}"/>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15630936-0B48-C213-FEA2-0DA437B74E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45606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4AEF4B9C-F02F-2D30-3EE1-B13EF98DF3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B156A8-048A-2145-8D88-137BE1A81961}" type="slidenum">
              <a:rPr lang="en-GB" altLang="en-US"/>
              <a:pPr>
                <a:spcBef>
                  <a:spcPct val="0"/>
                </a:spcBef>
              </a:pPr>
              <a:t>26</a:t>
            </a:fld>
            <a:endParaRPr lang="en-GB" altLang="en-US"/>
          </a:p>
        </p:txBody>
      </p:sp>
      <p:sp>
        <p:nvSpPr>
          <p:cNvPr id="32771" name="Rectangle 2">
            <a:extLst>
              <a:ext uri="{FF2B5EF4-FFF2-40B4-BE49-F238E27FC236}">
                <a16:creationId xmlns:a16="http://schemas.microsoft.com/office/drawing/2014/main" id="{0A1F9E2D-899D-995B-FF48-34A97F89B6B4}"/>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15630936-0B48-C213-FEA2-0DA437B74E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28519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4AEF4B9C-F02F-2D30-3EE1-B13EF98DF3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B156A8-048A-2145-8D88-137BE1A81961}" type="slidenum">
              <a:rPr lang="en-GB" altLang="en-US"/>
              <a:pPr>
                <a:spcBef>
                  <a:spcPct val="0"/>
                </a:spcBef>
              </a:pPr>
              <a:t>27</a:t>
            </a:fld>
            <a:endParaRPr lang="en-GB" altLang="en-US"/>
          </a:p>
        </p:txBody>
      </p:sp>
      <p:sp>
        <p:nvSpPr>
          <p:cNvPr id="32771" name="Rectangle 2">
            <a:extLst>
              <a:ext uri="{FF2B5EF4-FFF2-40B4-BE49-F238E27FC236}">
                <a16:creationId xmlns:a16="http://schemas.microsoft.com/office/drawing/2014/main" id="{0A1F9E2D-899D-995B-FF48-34A97F89B6B4}"/>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15630936-0B48-C213-FEA2-0DA437B74E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72306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4AEF4B9C-F02F-2D30-3EE1-B13EF98DF3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B156A8-048A-2145-8D88-137BE1A81961}" type="slidenum">
              <a:rPr lang="en-GB" altLang="en-US"/>
              <a:pPr>
                <a:spcBef>
                  <a:spcPct val="0"/>
                </a:spcBef>
              </a:pPr>
              <a:t>28</a:t>
            </a:fld>
            <a:endParaRPr lang="en-GB" altLang="en-US"/>
          </a:p>
        </p:txBody>
      </p:sp>
      <p:sp>
        <p:nvSpPr>
          <p:cNvPr id="32771" name="Rectangle 2">
            <a:extLst>
              <a:ext uri="{FF2B5EF4-FFF2-40B4-BE49-F238E27FC236}">
                <a16:creationId xmlns:a16="http://schemas.microsoft.com/office/drawing/2014/main" id="{0A1F9E2D-899D-995B-FF48-34A97F89B6B4}"/>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15630936-0B48-C213-FEA2-0DA437B74E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60596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4AEF4B9C-F02F-2D30-3EE1-B13EF98DF3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B156A8-048A-2145-8D88-137BE1A81961}" type="slidenum">
              <a:rPr lang="en-GB" altLang="en-US"/>
              <a:pPr>
                <a:spcBef>
                  <a:spcPct val="0"/>
                </a:spcBef>
              </a:pPr>
              <a:t>29</a:t>
            </a:fld>
            <a:endParaRPr lang="en-GB" altLang="en-US"/>
          </a:p>
        </p:txBody>
      </p:sp>
      <p:sp>
        <p:nvSpPr>
          <p:cNvPr id="32771" name="Rectangle 2">
            <a:extLst>
              <a:ext uri="{FF2B5EF4-FFF2-40B4-BE49-F238E27FC236}">
                <a16:creationId xmlns:a16="http://schemas.microsoft.com/office/drawing/2014/main" id="{0A1F9E2D-899D-995B-FF48-34A97F89B6B4}"/>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15630936-0B48-C213-FEA2-0DA437B74E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230796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C83E184C-A7BB-E894-FB75-BBED88F282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80D912-A8B0-9248-9138-8D1DB7C61A2D}" type="slidenum">
              <a:rPr lang="en-GB" altLang="en-US"/>
              <a:pPr>
                <a:spcBef>
                  <a:spcPct val="0"/>
                </a:spcBef>
              </a:pPr>
              <a:t>3</a:t>
            </a:fld>
            <a:endParaRPr lang="en-GB" altLang="en-US"/>
          </a:p>
        </p:txBody>
      </p:sp>
      <p:sp>
        <p:nvSpPr>
          <p:cNvPr id="27651" name="Rectangle 2">
            <a:extLst>
              <a:ext uri="{FF2B5EF4-FFF2-40B4-BE49-F238E27FC236}">
                <a16:creationId xmlns:a16="http://schemas.microsoft.com/office/drawing/2014/main" id="{F24A980F-B037-8ADE-BBAE-A433C6E36689}"/>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25BE8D24-F3D2-815B-01B2-8FAD91BD09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4AEF4B9C-F02F-2D30-3EE1-B13EF98DF3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B156A8-048A-2145-8D88-137BE1A81961}" type="slidenum">
              <a:rPr lang="en-GB" altLang="en-US"/>
              <a:pPr>
                <a:spcBef>
                  <a:spcPct val="0"/>
                </a:spcBef>
              </a:pPr>
              <a:t>30</a:t>
            </a:fld>
            <a:endParaRPr lang="en-GB" altLang="en-US"/>
          </a:p>
        </p:txBody>
      </p:sp>
      <p:sp>
        <p:nvSpPr>
          <p:cNvPr id="32771" name="Rectangle 2">
            <a:extLst>
              <a:ext uri="{FF2B5EF4-FFF2-40B4-BE49-F238E27FC236}">
                <a16:creationId xmlns:a16="http://schemas.microsoft.com/office/drawing/2014/main" id="{0A1F9E2D-899D-995B-FF48-34A97F89B6B4}"/>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15630936-0B48-C213-FEA2-0DA437B74E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598408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DBF3D8D1-1DD6-A692-9414-906AA39E86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C7CC6A-4490-214B-AF45-D1E0FF5E070E}" type="slidenum">
              <a:rPr lang="en-GB" altLang="en-US"/>
              <a:pPr>
                <a:spcBef>
                  <a:spcPct val="0"/>
                </a:spcBef>
              </a:pPr>
              <a:t>31</a:t>
            </a:fld>
            <a:endParaRPr lang="en-GB" altLang="en-US"/>
          </a:p>
        </p:txBody>
      </p:sp>
      <p:sp>
        <p:nvSpPr>
          <p:cNvPr id="39939" name="Rectangle 2">
            <a:extLst>
              <a:ext uri="{FF2B5EF4-FFF2-40B4-BE49-F238E27FC236}">
                <a16:creationId xmlns:a16="http://schemas.microsoft.com/office/drawing/2014/main" id="{1FDB38A3-F31A-D6A0-4470-AB1D63BB7BB4}"/>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9F6371CE-CD40-4A73-E7CB-0D5148DC44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ED15AB9B-C642-EE87-D008-939C825DAF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874E538-BF15-9D43-AC19-4839D262CA15}" type="slidenum">
              <a:rPr lang="en-GB" altLang="en-US"/>
              <a:pPr>
                <a:spcBef>
                  <a:spcPct val="0"/>
                </a:spcBef>
              </a:pPr>
              <a:t>32</a:t>
            </a:fld>
            <a:endParaRPr lang="en-GB" altLang="en-US"/>
          </a:p>
        </p:txBody>
      </p:sp>
      <p:sp>
        <p:nvSpPr>
          <p:cNvPr id="40963" name="Rectangle 2">
            <a:extLst>
              <a:ext uri="{FF2B5EF4-FFF2-40B4-BE49-F238E27FC236}">
                <a16:creationId xmlns:a16="http://schemas.microsoft.com/office/drawing/2014/main" id="{2A552DB8-2DE9-A310-890C-4694D772A1E0}"/>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15738C39-C33C-6FE7-A3B9-2141A7995B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8C3187D8-63F5-6BA4-F78E-29704D161A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241492-2EDE-0A47-B2A6-94FBDA574F06}" type="slidenum">
              <a:rPr lang="en-GB" altLang="en-US"/>
              <a:pPr>
                <a:spcBef>
                  <a:spcPct val="0"/>
                </a:spcBef>
              </a:pPr>
              <a:t>33</a:t>
            </a:fld>
            <a:endParaRPr lang="en-GB" altLang="en-US"/>
          </a:p>
        </p:txBody>
      </p:sp>
      <p:sp>
        <p:nvSpPr>
          <p:cNvPr id="41987" name="Rectangle 2">
            <a:extLst>
              <a:ext uri="{FF2B5EF4-FFF2-40B4-BE49-F238E27FC236}">
                <a16:creationId xmlns:a16="http://schemas.microsoft.com/office/drawing/2014/main" id="{1E9B7B45-D094-B152-D80D-7BB60A033790}"/>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B72CF795-A322-019E-155B-E529CA13E7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CD052E74-4AC0-4EFB-BC6F-A4878CC1F5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F468FA-7F2E-FA41-832D-003D6A25536C}" type="slidenum">
              <a:rPr lang="en-GB" altLang="en-US"/>
              <a:pPr>
                <a:spcBef>
                  <a:spcPct val="0"/>
                </a:spcBef>
              </a:pPr>
              <a:t>34</a:t>
            </a:fld>
            <a:endParaRPr lang="en-GB" altLang="en-US"/>
          </a:p>
        </p:txBody>
      </p:sp>
      <p:sp>
        <p:nvSpPr>
          <p:cNvPr id="43011" name="Rectangle 2">
            <a:extLst>
              <a:ext uri="{FF2B5EF4-FFF2-40B4-BE49-F238E27FC236}">
                <a16:creationId xmlns:a16="http://schemas.microsoft.com/office/drawing/2014/main" id="{72B97FAF-4897-47E0-8CD6-4189509943B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3812D9E2-F58E-4926-D743-0AE0CC7A9C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5686DD83-74EE-43DC-C3AC-57445D6EC2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876DC0-D829-6D45-B525-02F2BE70E1F9}" type="slidenum">
              <a:rPr lang="en-GB" altLang="en-US"/>
              <a:pPr>
                <a:spcBef>
                  <a:spcPct val="0"/>
                </a:spcBef>
              </a:pPr>
              <a:t>35</a:t>
            </a:fld>
            <a:endParaRPr lang="en-GB" altLang="en-US"/>
          </a:p>
        </p:txBody>
      </p:sp>
      <p:sp>
        <p:nvSpPr>
          <p:cNvPr id="44035" name="Rectangle 2">
            <a:extLst>
              <a:ext uri="{FF2B5EF4-FFF2-40B4-BE49-F238E27FC236}">
                <a16:creationId xmlns:a16="http://schemas.microsoft.com/office/drawing/2014/main" id="{5263D1FD-C640-63EA-E49F-E064F93CEE14}"/>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139F8AB4-B2AD-B390-B9D1-5C53B8ACE0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5686DD83-74EE-43DC-C3AC-57445D6EC2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876DC0-D829-6D45-B525-02F2BE70E1F9}" type="slidenum">
              <a:rPr lang="en-GB" altLang="en-US"/>
              <a:pPr>
                <a:spcBef>
                  <a:spcPct val="0"/>
                </a:spcBef>
              </a:pPr>
              <a:t>36</a:t>
            </a:fld>
            <a:endParaRPr lang="en-GB" altLang="en-US"/>
          </a:p>
        </p:txBody>
      </p:sp>
      <p:sp>
        <p:nvSpPr>
          <p:cNvPr id="44035" name="Rectangle 2">
            <a:extLst>
              <a:ext uri="{FF2B5EF4-FFF2-40B4-BE49-F238E27FC236}">
                <a16:creationId xmlns:a16="http://schemas.microsoft.com/office/drawing/2014/main" id="{5263D1FD-C640-63EA-E49F-E064F93CEE14}"/>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139F8AB4-B2AD-B390-B9D1-5C53B8ACE0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643259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1A795102-0511-D8D1-8C8F-284215010C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D34EE2-7CB3-9D4A-9749-8035B5D663E1}" type="slidenum">
              <a:rPr lang="en-GB" altLang="en-US"/>
              <a:pPr>
                <a:spcBef>
                  <a:spcPct val="0"/>
                </a:spcBef>
              </a:pPr>
              <a:t>37</a:t>
            </a:fld>
            <a:endParaRPr lang="en-GB" altLang="en-US"/>
          </a:p>
        </p:txBody>
      </p:sp>
      <p:sp>
        <p:nvSpPr>
          <p:cNvPr id="45059" name="Rectangle 2">
            <a:extLst>
              <a:ext uri="{FF2B5EF4-FFF2-40B4-BE49-F238E27FC236}">
                <a16:creationId xmlns:a16="http://schemas.microsoft.com/office/drawing/2014/main" id="{6A55B74B-03E4-9B9D-0C4E-A07DD90648F9}"/>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6ADF8B73-8828-F726-67C0-78807DACCD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E7ED4FFB-1DB2-73D9-4B01-E80C407AE6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196E31-D15C-C147-A2B7-F973F95B7BF9}" type="slidenum">
              <a:rPr lang="en-GB" altLang="en-US"/>
              <a:pPr>
                <a:spcBef>
                  <a:spcPct val="0"/>
                </a:spcBef>
              </a:pPr>
              <a:t>38</a:t>
            </a:fld>
            <a:endParaRPr lang="en-GB" altLang="en-US"/>
          </a:p>
        </p:txBody>
      </p:sp>
      <p:sp>
        <p:nvSpPr>
          <p:cNvPr id="46083" name="Rectangle 2">
            <a:extLst>
              <a:ext uri="{FF2B5EF4-FFF2-40B4-BE49-F238E27FC236}">
                <a16:creationId xmlns:a16="http://schemas.microsoft.com/office/drawing/2014/main" id="{EC5423DB-3C19-4F44-FE08-791A5A06660D}"/>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7220F74C-BAFE-98CA-4E9E-A16682E76F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D549E6BE-FE06-4B04-6587-2464B66F63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3C827F-BBBC-6942-A2D0-3198758C185A}" type="slidenum">
              <a:rPr lang="en-GB" altLang="en-US"/>
              <a:pPr>
                <a:spcBef>
                  <a:spcPct val="0"/>
                </a:spcBef>
              </a:pPr>
              <a:t>4</a:t>
            </a:fld>
            <a:endParaRPr lang="en-GB" altLang="en-US"/>
          </a:p>
        </p:txBody>
      </p:sp>
      <p:sp>
        <p:nvSpPr>
          <p:cNvPr id="28675" name="Rectangle 2">
            <a:extLst>
              <a:ext uri="{FF2B5EF4-FFF2-40B4-BE49-F238E27FC236}">
                <a16:creationId xmlns:a16="http://schemas.microsoft.com/office/drawing/2014/main" id="{6F49015C-A063-37B9-204B-F8CD02130E7A}"/>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1DBC3B78-1901-573B-82EA-3AC999313A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DBCEBD7-AF97-B400-497F-D68E8AD588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E537E9-8A3A-B544-8BBE-22C66D6C7E60}" type="slidenum">
              <a:rPr lang="en-GB" altLang="en-US"/>
              <a:pPr>
                <a:spcBef>
                  <a:spcPct val="0"/>
                </a:spcBef>
              </a:pPr>
              <a:t>5</a:t>
            </a:fld>
            <a:endParaRPr lang="en-GB" altLang="en-US"/>
          </a:p>
        </p:txBody>
      </p:sp>
      <p:sp>
        <p:nvSpPr>
          <p:cNvPr id="29699" name="Rectangle 2">
            <a:extLst>
              <a:ext uri="{FF2B5EF4-FFF2-40B4-BE49-F238E27FC236}">
                <a16:creationId xmlns:a16="http://schemas.microsoft.com/office/drawing/2014/main" id="{19C4A894-E306-4AA3-2471-E8153AA85D40}"/>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11854735-77A7-1FAE-D789-43D51895A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DBCEBD7-AF97-B400-497F-D68E8AD588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E537E9-8A3A-B544-8BBE-22C66D6C7E60}" type="slidenum">
              <a:rPr lang="en-GB" altLang="en-US"/>
              <a:pPr>
                <a:spcBef>
                  <a:spcPct val="0"/>
                </a:spcBef>
              </a:pPr>
              <a:t>6</a:t>
            </a:fld>
            <a:endParaRPr lang="en-GB" altLang="en-US"/>
          </a:p>
        </p:txBody>
      </p:sp>
      <p:sp>
        <p:nvSpPr>
          <p:cNvPr id="29699" name="Rectangle 2">
            <a:extLst>
              <a:ext uri="{FF2B5EF4-FFF2-40B4-BE49-F238E27FC236}">
                <a16:creationId xmlns:a16="http://schemas.microsoft.com/office/drawing/2014/main" id="{19C4A894-E306-4AA3-2471-E8153AA85D40}"/>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11854735-77A7-1FAE-D789-43D51895A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27697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F8D766CF-52DF-78C1-7EAA-8295226F51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AEF30B-5A2C-8D44-9CC6-572C8878557A}" type="slidenum">
              <a:rPr lang="en-GB" altLang="en-US"/>
              <a:pPr>
                <a:spcBef>
                  <a:spcPct val="0"/>
                </a:spcBef>
              </a:pPr>
              <a:t>7</a:t>
            </a:fld>
            <a:endParaRPr lang="en-GB" altLang="en-US"/>
          </a:p>
        </p:txBody>
      </p:sp>
      <p:sp>
        <p:nvSpPr>
          <p:cNvPr id="31747" name="Rectangle 2">
            <a:extLst>
              <a:ext uri="{FF2B5EF4-FFF2-40B4-BE49-F238E27FC236}">
                <a16:creationId xmlns:a16="http://schemas.microsoft.com/office/drawing/2014/main" id="{37E09584-39C7-094D-BB0F-121B0EED8F42}"/>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6A1B6AF-F4E0-7EB8-B9A4-B3A1F3C719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A19C1707-2309-4C7C-BBC3-2E357D9B1B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B8E832-A16B-114D-B67D-8DE1CDA2847D}" type="slidenum">
              <a:rPr lang="en-GB" altLang="en-US"/>
              <a:pPr>
                <a:spcBef>
                  <a:spcPct val="0"/>
                </a:spcBef>
              </a:pPr>
              <a:t>8</a:t>
            </a:fld>
            <a:endParaRPr lang="en-GB" altLang="en-US"/>
          </a:p>
        </p:txBody>
      </p:sp>
      <p:sp>
        <p:nvSpPr>
          <p:cNvPr id="34819" name="Rectangle 2">
            <a:extLst>
              <a:ext uri="{FF2B5EF4-FFF2-40B4-BE49-F238E27FC236}">
                <a16:creationId xmlns:a16="http://schemas.microsoft.com/office/drawing/2014/main" id="{B07BAC43-570D-1278-3D5F-7B4DA231043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734313F8-1C36-A493-7951-CD2B118050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*****On this page, 4 buttons and when you hover them the text will appear****</a:t>
            </a:r>
          </a:p>
        </p:txBody>
      </p:sp>
    </p:spTree>
    <p:extLst>
      <p:ext uri="{BB962C8B-B14F-4D97-AF65-F5344CB8AC3E}">
        <p14:creationId xmlns:p14="http://schemas.microsoft.com/office/powerpoint/2010/main" val="2973074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4AEF4B9C-F02F-2D30-3EE1-B13EF98DF3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B156A8-048A-2145-8D88-137BE1A81961}" type="slidenum">
              <a:rPr lang="en-GB" altLang="en-US"/>
              <a:pPr>
                <a:spcBef>
                  <a:spcPct val="0"/>
                </a:spcBef>
              </a:pPr>
              <a:t>9</a:t>
            </a:fld>
            <a:endParaRPr lang="en-GB" altLang="en-US"/>
          </a:p>
        </p:txBody>
      </p:sp>
      <p:sp>
        <p:nvSpPr>
          <p:cNvPr id="32771" name="Rectangle 2">
            <a:extLst>
              <a:ext uri="{FF2B5EF4-FFF2-40B4-BE49-F238E27FC236}">
                <a16:creationId xmlns:a16="http://schemas.microsoft.com/office/drawing/2014/main" id="{0A1F9E2D-899D-995B-FF48-34A97F89B6B4}"/>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15630936-0B48-C213-FEA2-0DA437B74E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2915" y="1454150"/>
            <a:ext cx="6271286" cy="1003300"/>
          </a:xfrm>
        </p:spPr>
        <p:txBody>
          <a:bodyPr/>
          <a:lstStyle/>
          <a:p>
            <a:r>
              <a:rPr lang="en-US"/>
              <a:t>Click to edit Master title style</a:t>
            </a:r>
            <a:endParaRPr lang="en-GB"/>
          </a:p>
        </p:txBody>
      </p:sp>
      <p:sp>
        <p:nvSpPr>
          <p:cNvPr id="3" name="Subtitle 2"/>
          <p:cNvSpPr>
            <a:spLocks noGrp="1"/>
          </p:cNvSpPr>
          <p:nvPr>
            <p:ph type="subTitle" idx="1"/>
          </p:nvPr>
        </p:nvSpPr>
        <p:spPr>
          <a:xfrm>
            <a:off x="1107307" y="2652715"/>
            <a:ext cx="5163979" cy="11953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6">
            <a:extLst>
              <a:ext uri="{FF2B5EF4-FFF2-40B4-BE49-F238E27FC236}">
                <a16:creationId xmlns:a16="http://schemas.microsoft.com/office/drawing/2014/main" id="{533C075F-7D7F-5E79-918A-0FEC3FA5F1D2}"/>
              </a:ext>
            </a:extLst>
          </p:cNvPr>
          <p:cNvSpPr>
            <a:spLocks noGrp="1" noChangeArrowheads="1"/>
          </p:cNvSpPr>
          <p:nvPr>
            <p:ph type="sldNum" sz="quarter" idx="10"/>
          </p:nvPr>
        </p:nvSpPr>
        <p:spPr>
          <a:ln/>
        </p:spPr>
        <p:txBody>
          <a:bodyPr/>
          <a:lstStyle>
            <a:lvl1pPr>
              <a:defRPr/>
            </a:lvl1pPr>
          </a:lstStyle>
          <a:p>
            <a:fld id="{08A5BA77-08B0-0A40-8B2F-EEDCA2D3CA11}" type="slidenum">
              <a:rPr lang="en-GB" altLang="en-US"/>
              <a:pPr/>
              <a:t>‹#›</a:t>
            </a:fld>
            <a:endParaRPr lang="en-GB" altLang="en-US"/>
          </a:p>
        </p:txBody>
      </p:sp>
    </p:spTree>
    <p:extLst>
      <p:ext uri="{BB962C8B-B14F-4D97-AF65-F5344CB8AC3E}">
        <p14:creationId xmlns:p14="http://schemas.microsoft.com/office/powerpoint/2010/main" val="1341396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CB8354A0-4C3E-5B85-9600-340CEF451CA5}"/>
              </a:ext>
            </a:extLst>
          </p:cNvPr>
          <p:cNvSpPr>
            <a:spLocks noGrp="1" noChangeArrowheads="1"/>
          </p:cNvSpPr>
          <p:nvPr>
            <p:ph type="sldNum" sz="quarter" idx="10"/>
          </p:nvPr>
        </p:nvSpPr>
        <p:spPr>
          <a:ln/>
        </p:spPr>
        <p:txBody>
          <a:bodyPr/>
          <a:lstStyle>
            <a:lvl1pPr>
              <a:defRPr/>
            </a:lvl1pPr>
          </a:lstStyle>
          <a:p>
            <a:fld id="{889EDCA0-DA59-D24E-84B5-ADCA23C7B615}" type="slidenum">
              <a:rPr lang="en-GB" altLang="en-US"/>
              <a:pPr/>
              <a:t>‹#›</a:t>
            </a:fld>
            <a:endParaRPr lang="en-GB" altLang="en-US"/>
          </a:p>
        </p:txBody>
      </p:sp>
    </p:spTree>
    <p:extLst>
      <p:ext uri="{BB962C8B-B14F-4D97-AF65-F5344CB8AC3E}">
        <p14:creationId xmlns:p14="http://schemas.microsoft.com/office/powerpoint/2010/main" val="2730973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88693" y="177800"/>
            <a:ext cx="1785882" cy="41275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8090" y="177800"/>
            <a:ext cx="5218679" cy="4127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83FB46AD-AC28-824E-06EA-9FC3A7871A3D}"/>
              </a:ext>
            </a:extLst>
          </p:cNvPr>
          <p:cNvSpPr>
            <a:spLocks noGrp="1" noChangeArrowheads="1"/>
          </p:cNvSpPr>
          <p:nvPr>
            <p:ph type="sldNum" sz="quarter" idx="10"/>
          </p:nvPr>
        </p:nvSpPr>
        <p:spPr>
          <a:ln/>
        </p:spPr>
        <p:txBody>
          <a:bodyPr/>
          <a:lstStyle>
            <a:lvl1pPr>
              <a:defRPr/>
            </a:lvl1pPr>
          </a:lstStyle>
          <a:p>
            <a:fld id="{05482CFF-E98C-034C-9EED-4D94F17F8274}" type="slidenum">
              <a:rPr lang="en-GB" altLang="en-US"/>
              <a:pPr/>
              <a:t>‹#›</a:t>
            </a:fld>
            <a:endParaRPr lang="en-GB" altLang="en-US"/>
          </a:p>
        </p:txBody>
      </p:sp>
    </p:spTree>
    <p:extLst>
      <p:ext uri="{BB962C8B-B14F-4D97-AF65-F5344CB8AC3E}">
        <p14:creationId xmlns:p14="http://schemas.microsoft.com/office/powerpoint/2010/main" val="1401520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090" y="177800"/>
            <a:ext cx="4705681" cy="196850"/>
          </a:xfrm>
        </p:spPr>
        <p:txBody>
          <a:bodyPr/>
          <a:lstStyle/>
          <a:p>
            <a:r>
              <a:rPr lang="en-US"/>
              <a:t>Click to edit Master title style</a:t>
            </a:r>
            <a:endParaRPr lang="en-GB"/>
          </a:p>
        </p:txBody>
      </p:sp>
      <p:sp>
        <p:nvSpPr>
          <p:cNvPr id="3" name="Text Placeholder 2"/>
          <p:cNvSpPr>
            <a:spLocks noGrp="1"/>
          </p:cNvSpPr>
          <p:nvPr>
            <p:ph type="body" sz="half" idx="1"/>
          </p:nvPr>
        </p:nvSpPr>
        <p:spPr>
          <a:xfrm>
            <a:off x="261675" y="915988"/>
            <a:ext cx="3385488" cy="3389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789088" y="915988"/>
            <a:ext cx="3385488" cy="3389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a:extLst>
              <a:ext uri="{FF2B5EF4-FFF2-40B4-BE49-F238E27FC236}">
                <a16:creationId xmlns:a16="http://schemas.microsoft.com/office/drawing/2014/main" id="{A5464994-9960-FFE4-C90B-125B458EE538}"/>
              </a:ext>
            </a:extLst>
          </p:cNvPr>
          <p:cNvSpPr>
            <a:spLocks noGrp="1" noChangeArrowheads="1"/>
          </p:cNvSpPr>
          <p:nvPr>
            <p:ph type="sldNum" sz="quarter" idx="10"/>
          </p:nvPr>
        </p:nvSpPr>
        <p:spPr>
          <a:ln/>
        </p:spPr>
        <p:txBody>
          <a:bodyPr/>
          <a:lstStyle>
            <a:lvl1pPr>
              <a:defRPr/>
            </a:lvl1pPr>
          </a:lstStyle>
          <a:p>
            <a:fld id="{4F1CF749-3DAE-6B49-82DB-F1465513E65C}" type="slidenum">
              <a:rPr lang="en-GB" altLang="en-US"/>
              <a:pPr/>
              <a:t>‹#›</a:t>
            </a:fld>
            <a:endParaRPr lang="en-GB" altLang="en-US"/>
          </a:p>
        </p:txBody>
      </p:sp>
    </p:spTree>
    <p:extLst>
      <p:ext uri="{BB962C8B-B14F-4D97-AF65-F5344CB8AC3E}">
        <p14:creationId xmlns:p14="http://schemas.microsoft.com/office/powerpoint/2010/main" val="3579861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9728F7D9-2C75-7D5C-207F-42EEC950FFE6}"/>
              </a:ext>
            </a:extLst>
          </p:cNvPr>
          <p:cNvSpPr>
            <a:spLocks noGrp="1" noChangeArrowheads="1"/>
          </p:cNvSpPr>
          <p:nvPr>
            <p:ph type="sldNum" sz="quarter" idx="10"/>
          </p:nvPr>
        </p:nvSpPr>
        <p:spPr>
          <a:ln/>
        </p:spPr>
        <p:txBody>
          <a:bodyPr/>
          <a:lstStyle>
            <a:lvl1pPr>
              <a:defRPr/>
            </a:lvl1pPr>
          </a:lstStyle>
          <a:p>
            <a:fld id="{2A016F34-FE2B-6542-94A3-77C09AC16F77}" type="slidenum">
              <a:rPr lang="en-GB" altLang="en-US"/>
              <a:pPr/>
              <a:t>‹#›</a:t>
            </a:fld>
            <a:endParaRPr lang="en-GB" altLang="en-US"/>
          </a:p>
        </p:txBody>
      </p:sp>
    </p:spTree>
    <p:extLst>
      <p:ext uri="{BB962C8B-B14F-4D97-AF65-F5344CB8AC3E}">
        <p14:creationId xmlns:p14="http://schemas.microsoft.com/office/powerpoint/2010/main" val="3632066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2482" y="3006727"/>
            <a:ext cx="6271286" cy="9302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82482" y="1982789"/>
            <a:ext cx="6271286" cy="1023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85890C4C-7E77-B87C-8D4D-7E05B1B563D9}"/>
              </a:ext>
            </a:extLst>
          </p:cNvPr>
          <p:cNvSpPr>
            <a:spLocks noGrp="1" noChangeArrowheads="1"/>
          </p:cNvSpPr>
          <p:nvPr>
            <p:ph type="sldNum" sz="quarter" idx="10"/>
          </p:nvPr>
        </p:nvSpPr>
        <p:spPr>
          <a:ln/>
        </p:spPr>
        <p:txBody>
          <a:bodyPr/>
          <a:lstStyle>
            <a:lvl1pPr>
              <a:defRPr/>
            </a:lvl1pPr>
          </a:lstStyle>
          <a:p>
            <a:fld id="{90447008-69C4-6E4E-AF65-8792C66B270B}" type="slidenum">
              <a:rPr lang="en-GB" altLang="en-US"/>
              <a:pPr/>
              <a:t>‹#›</a:t>
            </a:fld>
            <a:endParaRPr lang="en-GB" altLang="en-US"/>
          </a:p>
        </p:txBody>
      </p:sp>
    </p:spTree>
    <p:extLst>
      <p:ext uri="{BB962C8B-B14F-4D97-AF65-F5344CB8AC3E}">
        <p14:creationId xmlns:p14="http://schemas.microsoft.com/office/powerpoint/2010/main" val="2270107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61675" y="915988"/>
            <a:ext cx="3385488" cy="3389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789088" y="915988"/>
            <a:ext cx="3385488" cy="3389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a:extLst>
              <a:ext uri="{FF2B5EF4-FFF2-40B4-BE49-F238E27FC236}">
                <a16:creationId xmlns:a16="http://schemas.microsoft.com/office/drawing/2014/main" id="{80301DE8-B4DE-CE6C-0FAC-6480250FDE6C}"/>
              </a:ext>
            </a:extLst>
          </p:cNvPr>
          <p:cNvSpPr>
            <a:spLocks noGrp="1" noChangeArrowheads="1"/>
          </p:cNvSpPr>
          <p:nvPr>
            <p:ph type="sldNum" sz="quarter" idx="10"/>
          </p:nvPr>
        </p:nvSpPr>
        <p:spPr>
          <a:ln/>
        </p:spPr>
        <p:txBody>
          <a:bodyPr/>
          <a:lstStyle>
            <a:lvl1pPr>
              <a:defRPr/>
            </a:lvl1pPr>
          </a:lstStyle>
          <a:p>
            <a:fld id="{5161DB74-2350-C34C-819E-CD86CF084148}" type="slidenum">
              <a:rPr lang="en-GB" altLang="en-US"/>
              <a:pPr/>
              <a:t>‹#›</a:t>
            </a:fld>
            <a:endParaRPr lang="en-GB" altLang="en-US"/>
          </a:p>
        </p:txBody>
      </p:sp>
    </p:spTree>
    <p:extLst>
      <p:ext uri="{BB962C8B-B14F-4D97-AF65-F5344CB8AC3E}">
        <p14:creationId xmlns:p14="http://schemas.microsoft.com/office/powerpoint/2010/main" val="3980710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9595" y="187327"/>
            <a:ext cx="6639402" cy="779463"/>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69594" y="1047751"/>
            <a:ext cx="3258348" cy="4365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9594" y="1484315"/>
            <a:ext cx="3258348" cy="2695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747692" y="1047751"/>
            <a:ext cx="3261305" cy="4365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747692" y="1484315"/>
            <a:ext cx="3261305" cy="2695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1BFF2711-0322-DE7D-B838-E5F25030FB29}"/>
              </a:ext>
            </a:extLst>
          </p:cNvPr>
          <p:cNvSpPr>
            <a:spLocks noGrp="1" noChangeArrowheads="1"/>
          </p:cNvSpPr>
          <p:nvPr>
            <p:ph type="sldNum" sz="quarter" idx="10"/>
          </p:nvPr>
        </p:nvSpPr>
        <p:spPr>
          <a:ln/>
        </p:spPr>
        <p:txBody>
          <a:bodyPr/>
          <a:lstStyle>
            <a:lvl1pPr>
              <a:defRPr/>
            </a:lvl1pPr>
          </a:lstStyle>
          <a:p>
            <a:fld id="{FCEDD26B-C78C-A44E-B0F3-C6A0F2CC7452}" type="slidenum">
              <a:rPr lang="en-GB" altLang="en-US"/>
              <a:pPr/>
              <a:t>‹#›</a:t>
            </a:fld>
            <a:endParaRPr lang="en-GB" altLang="en-US"/>
          </a:p>
        </p:txBody>
      </p:sp>
    </p:spTree>
    <p:extLst>
      <p:ext uri="{BB962C8B-B14F-4D97-AF65-F5344CB8AC3E}">
        <p14:creationId xmlns:p14="http://schemas.microsoft.com/office/powerpoint/2010/main" val="2676786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a:extLst>
              <a:ext uri="{FF2B5EF4-FFF2-40B4-BE49-F238E27FC236}">
                <a16:creationId xmlns:a16="http://schemas.microsoft.com/office/drawing/2014/main" id="{54202C9E-3D27-8B0F-FE1E-4C5C3BC199B0}"/>
              </a:ext>
            </a:extLst>
          </p:cNvPr>
          <p:cNvSpPr>
            <a:spLocks noGrp="1" noChangeArrowheads="1"/>
          </p:cNvSpPr>
          <p:nvPr>
            <p:ph type="sldNum" sz="quarter" idx="10"/>
          </p:nvPr>
        </p:nvSpPr>
        <p:spPr>
          <a:ln/>
        </p:spPr>
        <p:txBody>
          <a:bodyPr/>
          <a:lstStyle>
            <a:lvl1pPr>
              <a:defRPr/>
            </a:lvl1pPr>
          </a:lstStyle>
          <a:p>
            <a:fld id="{881805D8-0E08-4244-A3E4-20C626DCE627}" type="slidenum">
              <a:rPr lang="en-GB" altLang="en-US"/>
              <a:pPr/>
              <a:t>‹#›</a:t>
            </a:fld>
            <a:endParaRPr lang="en-GB" altLang="en-US"/>
          </a:p>
        </p:txBody>
      </p:sp>
    </p:spTree>
    <p:extLst>
      <p:ext uri="{BB962C8B-B14F-4D97-AF65-F5344CB8AC3E}">
        <p14:creationId xmlns:p14="http://schemas.microsoft.com/office/powerpoint/2010/main" val="288750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3E6EFADD-8A53-05C6-4B04-6A266879EF77}"/>
              </a:ext>
            </a:extLst>
          </p:cNvPr>
          <p:cNvSpPr>
            <a:spLocks noGrp="1" noChangeArrowheads="1"/>
          </p:cNvSpPr>
          <p:nvPr>
            <p:ph type="sldNum" sz="quarter" idx="10"/>
          </p:nvPr>
        </p:nvSpPr>
        <p:spPr>
          <a:ln/>
        </p:spPr>
        <p:txBody>
          <a:bodyPr/>
          <a:lstStyle>
            <a:lvl1pPr>
              <a:defRPr/>
            </a:lvl1pPr>
          </a:lstStyle>
          <a:p>
            <a:fld id="{7E45AA72-88C0-1245-9EEC-B0D6CE7BFE0E}" type="slidenum">
              <a:rPr lang="en-GB" altLang="en-US"/>
              <a:pPr/>
              <a:t>‹#›</a:t>
            </a:fld>
            <a:endParaRPr lang="en-GB" altLang="en-US"/>
          </a:p>
        </p:txBody>
      </p:sp>
    </p:spTree>
    <p:extLst>
      <p:ext uri="{BB962C8B-B14F-4D97-AF65-F5344CB8AC3E}">
        <p14:creationId xmlns:p14="http://schemas.microsoft.com/office/powerpoint/2010/main" val="1073220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9595" y="185738"/>
            <a:ext cx="2426021" cy="7937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884320" y="185738"/>
            <a:ext cx="4124679" cy="399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69595" y="979488"/>
            <a:ext cx="2426021" cy="3200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3C33066E-3D47-1758-80FE-2916AC04B036}"/>
              </a:ext>
            </a:extLst>
          </p:cNvPr>
          <p:cNvSpPr>
            <a:spLocks noGrp="1" noChangeArrowheads="1"/>
          </p:cNvSpPr>
          <p:nvPr>
            <p:ph type="sldNum" sz="quarter" idx="10"/>
          </p:nvPr>
        </p:nvSpPr>
        <p:spPr>
          <a:ln/>
        </p:spPr>
        <p:txBody>
          <a:bodyPr/>
          <a:lstStyle>
            <a:lvl1pPr>
              <a:defRPr/>
            </a:lvl1pPr>
          </a:lstStyle>
          <a:p>
            <a:fld id="{A911E55B-014B-F540-A7E1-0137421A16BE}" type="slidenum">
              <a:rPr lang="en-GB" altLang="en-US"/>
              <a:pPr/>
              <a:t>‹#›</a:t>
            </a:fld>
            <a:endParaRPr lang="en-GB" altLang="en-US"/>
          </a:p>
        </p:txBody>
      </p:sp>
    </p:spTree>
    <p:extLst>
      <p:ext uri="{BB962C8B-B14F-4D97-AF65-F5344CB8AC3E}">
        <p14:creationId xmlns:p14="http://schemas.microsoft.com/office/powerpoint/2010/main" val="367900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5855" y="3276602"/>
            <a:ext cx="4426268" cy="385763"/>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445855" y="417515"/>
            <a:ext cx="4426268" cy="28082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445855" y="3662365"/>
            <a:ext cx="4426268" cy="549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7AD32326-C940-5082-4F16-5F65A5511B22}"/>
              </a:ext>
            </a:extLst>
          </p:cNvPr>
          <p:cNvSpPr>
            <a:spLocks noGrp="1" noChangeArrowheads="1"/>
          </p:cNvSpPr>
          <p:nvPr>
            <p:ph type="sldNum" sz="quarter" idx="10"/>
          </p:nvPr>
        </p:nvSpPr>
        <p:spPr>
          <a:ln/>
        </p:spPr>
        <p:txBody>
          <a:bodyPr/>
          <a:lstStyle>
            <a:lvl1pPr>
              <a:defRPr/>
            </a:lvl1pPr>
          </a:lstStyle>
          <a:p>
            <a:fld id="{122D57F9-1C27-324F-983F-F741D38AD4D1}" type="slidenum">
              <a:rPr lang="en-GB" altLang="en-US"/>
              <a:pPr/>
              <a:t>‹#›</a:t>
            </a:fld>
            <a:endParaRPr lang="en-GB" altLang="en-US"/>
          </a:p>
        </p:txBody>
      </p:sp>
    </p:spTree>
    <p:extLst>
      <p:ext uri="{BB962C8B-B14F-4D97-AF65-F5344CB8AC3E}">
        <p14:creationId xmlns:p14="http://schemas.microsoft.com/office/powerpoint/2010/main" val="1929882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3BF82286-A859-3FAE-4D58-66185327FCAF}"/>
              </a:ext>
            </a:extLst>
          </p:cNvPr>
          <p:cNvSpPr>
            <a:spLocks noGrp="1" noChangeArrowheads="1"/>
          </p:cNvSpPr>
          <p:nvPr>
            <p:ph type="body" idx="1"/>
          </p:nvPr>
        </p:nvSpPr>
        <p:spPr bwMode="auto">
          <a:xfrm>
            <a:off x="261938" y="915988"/>
            <a:ext cx="6911975" cy="33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9" tIns="36005" rIns="72009" bIns="36005"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2">
            <a:extLst>
              <a:ext uri="{FF2B5EF4-FFF2-40B4-BE49-F238E27FC236}">
                <a16:creationId xmlns:a16="http://schemas.microsoft.com/office/drawing/2014/main" id="{72BBD14C-60C9-E6AC-DAB7-02ECD3158D35}"/>
              </a:ext>
            </a:extLst>
          </p:cNvPr>
          <p:cNvSpPr>
            <a:spLocks noGrp="1" noChangeArrowheads="1"/>
          </p:cNvSpPr>
          <p:nvPr>
            <p:ph type="title"/>
          </p:nvPr>
        </p:nvSpPr>
        <p:spPr bwMode="auto">
          <a:xfrm>
            <a:off x="28575" y="177800"/>
            <a:ext cx="47053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9" tIns="36005" rIns="72009" bIns="36005" numCol="1" anchor="ctr" anchorCtr="0" compatLnSpc="1">
            <a:prstTxWarp prst="textNoShape">
              <a:avLst/>
            </a:prstTxWarp>
          </a:bodyPr>
          <a:lstStyle/>
          <a:p>
            <a:pPr lvl="0"/>
            <a:r>
              <a:rPr lang="en-GB" altLang="en-US"/>
              <a:t>Click to edit Master title style</a:t>
            </a:r>
          </a:p>
        </p:txBody>
      </p:sp>
      <p:sp>
        <p:nvSpPr>
          <p:cNvPr id="1030" name="Rectangle 6">
            <a:extLst>
              <a:ext uri="{FF2B5EF4-FFF2-40B4-BE49-F238E27FC236}">
                <a16:creationId xmlns:a16="http://schemas.microsoft.com/office/drawing/2014/main" id="{42E57F34-BE9C-8801-BCA5-75D10A7B9C2D}"/>
              </a:ext>
            </a:extLst>
          </p:cNvPr>
          <p:cNvSpPr>
            <a:spLocks noGrp="1" noChangeArrowheads="1"/>
          </p:cNvSpPr>
          <p:nvPr>
            <p:ph type="sldNum" sz="quarter" idx="4"/>
          </p:nvPr>
        </p:nvSpPr>
        <p:spPr bwMode="auto">
          <a:xfrm>
            <a:off x="6477000" y="4502150"/>
            <a:ext cx="233363" cy="177800"/>
          </a:xfrm>
          <a:prstGeom prst="rect">
            <a:avLst/>
          </a:prstGeom>
          <a:noFill/>
          <a:ln w="9525">
            <a:noFill/>
            <a:miter lim="800000"/>
            <a:headEnd/>
            <a:tailEnd/>
          </a:ln>
          <a:effectLst/>
        </p:spPr>
        <p:txBody>
          <a:bodyPr vert="horz" wrap="square" lIns="72009" tIns="36005" rIns="72009" bIns="36005" numCol="1" anchor="t" anchorCtr="0" compatLnSpc="1">
            <a:prstTxWarp prst="textNoShape">
              <a:avLst/>
            </a:prstTxWarp>
          </a:bodyPr>
          <a:lstStyle>
            <a:lvl1pPr algn="r" eaLnBrk="1" hangingPunct="1">
              <a:defRPr sz="1300" b="1">
                <a:solidFill>
                  <a:schemeClr val="bg1"/>
                </a:solidFill>
                <a:latin typeface="Arial" panose="020B0604020202020204" pitchFamily="34" charset="0"/>
              </a:defRPr>
            </a:lvl1pPr>
          </a:lstStyle>
          <a:p>
            <a:fld id="{D9FB4DBC-DF48-714A-8ABD-8A6F2074C5F6}" type="slidenum">
              <a:rPr lang="en-GB" altLang="en-US"/>
              <a:pPr/>
              <a:t>‹#›</a:t>
            </a:fld>
            <a:endParaRPr lang="en-GB" altLang="en-US"/>
          </a:p>
        </p:txBody>
      </p:sp>
      <p:pic>
        <p:nvPicPr>
          <p:cNvPr id="1029" name="Picture 17" descr="CPfooter2">
            <a:extLst>
              <a:ext uri="{FF2B5EF4-FFF2-40B4-BE49-F238E27FC236}">
                <a16:creationId xmlns:a16="http://schemas.microsoft.com/office/drawing/2014/main" id="{8287D55B-0870-8117-A064-3E0B9D218A8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4379913"/>
            <a:ext cx="7377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9" descr="CPheader2">
            <a:extLst>
              <a:ext uri="{FF2B5EF4-FFF2-40B4-BE49-F238E27FC236}">
                <a16:creationId xmlns:a16="http://schemas.microsoft.com/office/drawing/2014/main" id="{1A640CC4-6D25-032E-E864-B4E690E8A0FD}"/>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7377113"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720725" rtl="0" eaLnBrk="0" fontAlgn="base" hangingPunct="0">
        <a:spcBef>
          <a:spcPct val="0"/>
        </a:spcBef>
        <a:spcAft>
          <a:spcPct val="0"/>
        </a:spcAft>
        <a:defRPr sz="1300" b="1">
          <a:solidFill>
            <a:schemeClr val="bg1"/>
          </a:solidFill>
          <a:latin typeface="+mj-lt"/>
          <a:ea typeface="+mj-ea"/>
          <a:cs typeface="+mj-cs"/>
        </a:defRPr>
      </a:lvl1pPr>
      <a:lvl2pPr algn="l" defTabSz="720725" rtl="0" eaLnBrk="0" fontAlgn="base" hangingPunct="0">
        <a:spcBef>
          <a:spcPct val="0"/>
        </a:spcBef>
        <a:spcAft>
          <a:spcPct val="0"/>
        </a:spcAft>
        <a:defRPr sz="1300" b="1">
          <a:solidFill>
            <a:schemeClr val="bg1"/>
          </a:solidFill>
          <a:latin typeface="Arial" charset="0"/>
        </a:defRPr>
      </a:lvl2pPr>
      <a:lvl3pPr algn="l" defTabSz="720725" rtl="0" eaLnBrk="0" fontAlgn="base" hangingPunct="0">
        <a:spcBef>
          <a:spcPct val="0"/>
        </a:spcBef>
        <a:spcAft>
          <a:spcPct val="0"/>
        </a:spcAft>
        <a:defRPr sz="1300" b="1">
          <a:solidFill>
            <a:schemeClr val="bg1"/>
          </a:solidFill>
          <a:latin typeface="Arial" charset="0"/>
        </a:defRPr>
      </a:lvl3pPr>
      <a:lvl4pPr algn="l" defTabSz="720725" rtl="0" eaLnBrk="0" fontAlgn="base" hangingPunct="0">
        <a:spcBef>
          <a:spcPct val="0"/>
        </a:spcBef>
        <a:spcAft>
          <a:spcPct val="0"/>
        </a:spcAft>
        <a:defRPr sz="1300" b="1">
          <a:solidFill>
            <a:schemeClr val="bg1"/>
          </a:solidFill>
          <a:latin typeface="Arial" charset="0"/>
        </a:defRPr>
      </a:lvl4pPr>
      <a:lvl5pPr algn="l" defTabSz="720725" rtl="0" eaLnBrk="0" fontAlgn="base" hangingPunct="0">
        <a:spcBef>
          <a:spcPct val="0"/>
        </a:spcBef>
        <a:spcAft>
          <a:spcPct val="0"/>
        </a:spcAft>
        <a:defRPr sz="1300" b="1">
          <a:solidFill>
            <a:schemeClr val="bg1"/>
          </a:solidFill>
          <a:latin typeface="Arial" charset="0"/>
        </a:defRPr>
      </a:lvl5pPr>
      <a:lvl6pPr marL="457200" algn="l" defTabSz="720725" rtl="0" fontAlgn="base">
        <a:spcBef>
          <a:spcPct val="0"/>
        </a:spcBef>
        <a:spcAft>
          <a:spcPct val="0"/>
        </a:spcAft>
        <a:defRPr sz="1300" b="1">
          <a:solidFill>
            <a:schemeClr val="bg1"/>
          </a:solidFill>
          <a:latin typeface="Arial" charset="0"/>
        </a:defRPr>
      </a:lvl6pPr>
      <a:lvl7pPr marL="914400" algn="l" defTabSz="720725" rtl="0" fontAlgn="base">
        <a:spcBef>
          <a:spcPct val="0"/>
        </a:spcBef>
        <a:spcAft>
          <a:spcPct val="0"/>
        </a:spcAft>
        <a:defRPr sz="1300" b="1">
          <a:solidFill>
            <a:schemeClr val="bg1"/>
          </a:solidFill>
          <a:latin typeface="Arial" charset="0"/>
        </a:defRPr>
      </a:lvl7pPr>
      <a:lvl8pPr marL="1371600" algn="l" defTabSz="720725" rtl="0" fontAlgn="base">
        <a:spcBef>
          <a:spcPct val="0"/>
        </a:spcBef>
        <a:spcAft>
          <a:spcPct val="0"/>
        </a:spcAft>
        <a:defRPr sz="1300" b="1">
          <a:solidFill>
            <a:schemeClr val="bg1"/>
          </a:solidFill>
          <a:latin typeface="Arial" charset="0"/>
        </a:defRPr>
      </a:lvl8pPr>
      <a:lvl9pPr marL="1828800" algn="l" defTabSz="720725" rtl="0" fontAlgn="base">
        <a:spcBef>
          <a:spcPct val="0"/>
        </a:spcBef>
        <a:spcAft>
          <a:spcPct val="0"/>
        </a:spcAft>
        <a:defRPr sz="1300" b="1">
          <a:solidFill>
            <a:schemeClr val="bg1"/>
          </a:solidFill>
          <a:latin typeface="Arial" charset="0"/>
        </a:defRPr>
      </a:lvl9pPr>
    </p:titleStyle>
    <p:bodyStyle>
      <a:lvl1pPr marL="269875" indent="-269875" algn="l" defTabSz="720725" rtl="0" eaLnBrk="0" fontAlgn="base" hangingPunct="0">
        <a:spcBef>
          <a:spcPct val="20000"/>
        </a:spcBef>
        <a:spcAft>
          <a:spcPct val="0"/>
        </a:spcAft>
        <a:buChar char="•"/>
        <a:defRPr sz="900">
          <a:solidFill>
            <a:schemeClr val="tx1"/>
          </a:solidFill>
          <a:latin typeface="+mn-lt"/>
          <a:ea typeface="+mn-ea"/>
          <a:cs typeface="+mn-cs"/>
        </a:defRPr>
      </a:lvl1pPr>
      <a:lvl2pPr marL="585788" indent="-225425" algn="l" defTabSz="720725" rtl="0" eaLnBrk="0" fontAlgn="base" hangingPunct="0">
        <a:spcBef>
          <a:spcPct val="20000"/>
        </a:spcBef>
        <a:spcAft>
          <a:spcPct val="0"/>
        </a:spcAft>
        <a:buChar char="–"/>
        <a:defRPr sz="1000">
          <a:solidFill>
            <a:schemeClr val="tx1"/>
          </a:solidFill>
          <a:latin typeface="Verdana" pitchFamily="34" charset="0"/>
        </a:defRPr>
      </a:lvl2pPr>
      <a:lvl3pPr marL="900113" indent="-179388" algn="l" defTabSz="720725" rtl="0" eaLnBrk="0" fontAlgn="base" hangingPunct="0">
        <a:spcBef>
          <a:spcPct val="20000"/>
        </a:spcBef>
        <a:spcAft>
          <a:spcPct val="0"/>
        </a:spcAft>
        <a:buChar char="•"/>
        <a:defRPr sz="1000">
          <a:solidFill>
            <a:schemeClr val="tx1"/>
          </a:solidFill>
          <a:latin typeface="Verdana" pitchFamily="34" charset="0"/>
        </a:defRPr>
      </a:lvl3pPr>
      <a:lvl4pPr marL="1260475" indent="-180975" algn="l" defTabSz="720725" rtl="0" eaLnBrk="0" fontAlgn="base" hangingPunct="0">
        <a:spcBef>
          <a:spcPct val="20000"/>
        </a:spcBef>
        <a:spcAft>
          <a:spcPct val="0"/>
        </a:spcAft>
        <a:buChar char="–"/>
        <a:defRPr sz="1000">
          <a:solidFill>
            <a:schemeClr val="tx1"/>
          </a:solidFill>
          <a:latin typeface="Verdana" pitchFamily="34" charset="0"/>
        </a:defRPr>
      </a:lvl4pPr>
      <a:lvl5pPr marL="1620838" indent="-180975" algn="l" defTabSz="720725" rtl="0" eaLnBrk="0" fontAlgn="base" hangingPunct="0">
        <a:spcBef>
          <a:spcPct val="20000"/>
        </a:spcBef>
        <a:spcAft>
          <a:spcPct val="0"/>
        </a:spcAft>
        <a:buChar char="»"/>
        <a:defRPr sz="1600">
          <a:solidFill>
            <a:schemeClr val="tx1"/>
          </a:solidFill>
          <a:latin typeface="Verdana" pitchFamily="34" charset="0"/>
        </a:defRPr>
      </a:lvl5pPr>
      <a:lvl6pPr marL="2078038" indent="-180975" algn="l" defTabSz="720725" rtl="0" fontAlgn="base">
        <a:spcBef>
          <a:spcPct val="20000"/>
        </a:spcBef>
        <a:spcAft>
          <a:spcPct val="0"/>
        </a:spcAft>
        <a:defRPr sz="1600">
          <a:solidFill>
            <a:schemeClr val="tx1"/>
          </a:solidFill>
          <a:latin typeface="+mn-lt"/>
        </a:defRPr>
      </a:lvl6pPr>
      <a:lvl7pPr marL="2535238" indent="-180975" algn="l" defTabSz="720725" rtl="0" fontAlgn="base">
        <a:spcBef>
          <a:spcPct val="20000"/>
        </a:spcBef>
        <a:spcAft>
          <a:spcPct val="0"/>
        </a:spcAft>
        <a:defRPr sz="1600">
          <a:solidFill>
            <a:schemeClr val="tx1"/>
          </a:solidFill>
          <a:latin typeface="+mn-lt"/>
        </a:defRPr>
      </a:lvl7pPr>
      <a:lvl8pPr marL="2992438" indent="-180975" algn="l" defTabSz="720725" rtl="0" fontAlgn="base">
        <a:spcBef>
          <a:spcPct val="20000"/>
        </a:spcBef>
        <a:spcAft>
          <a:spcPct val="0"/>
        </a:spcAft>
        <a:defRPr sz="1600">
          <a:solidFill>
            <a:schemeClr val="tx1"/>
          </a:solidFill>
          <a:latin typeface="+mn-lt"/>
        </a:defRPr>
      </a:lvl8pPr>
      <a:lvl9pPr marL="3449638" indent="-180975" algn="l" defTabSz="720725" rtl="0" fontAlgn="base">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customXml" Target="../ink/ink5.xml"/><Relationship Id="rId18" Type="http://schemas.openxmlformats.org/officeDocument/2006/relationships/image" Target="../media/image35.svg"/><Relationship Id="rId3" Type="http://schemas.openxmlformats.org/officeDocument/2006/relationships/customXml" Target="../ink/ink1.xml"/><Relationship Id="rId7" Type="http://schemas.openxmlformats.org/officeDocument/2006/relationships/image" Target="../media/image28.png"/><Relationship Id="rId12" Type="http://schemas.openxmlformats.org/officeDocument/2006/relationships/image" Target="../media/image31.png"/><Relationship Id="rId17" Type="http://schemas.openxmlformats.org/officeDocument/2006/relationships/image" Target="../media/image34.png"/><Relationship Id="rId2" Type="http://schemas.openxmlformats.org/officeDocument/2006/relationships/notesSlide" Target="../notesSlides/notesSlide16.xml"/><Relationship Id="rId16"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image" Target="../media/image270.png"/><Relationship Id="rId11" Type="http://schemas.openxmlformats.org/officeDocument/2006/relationships/customXml" Target="../ink/ink4.xml"/><Relationship Id="rId5" Type="http://schemas.openxmlformats.org/officeDocument/2006/relationships/customXml" Target="../ink/ink2.xml"/><Relationship Id="rId15" Type="http://schemas.openxmlformats.org/officeDocument/2006/relationships/customXml" Target="../ink/ink6.xml"/><Relationship Id="rId10" Type="http://schemas.openxmlformats.org/officeDocument/2006/relationships/image" Target="../media/image30.png"/><Relationship Id="rId4" Type="http://schemas.openxmlformats.org/officeDocument/2006/relationships/image" Target="../media/image260.png"/><Relationship Id="rId9" Type="http://schemas.openxmlformats.org/officeDocument/2006/relationships/customXml" Target="../ink/ink3.xml"/><Relationship Id="rId1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hyperlink" Target="https://www.redthread.org.uk/" TargetMode="External"/><Relationship Id="rId7"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hyperlink" Target="https://www.stgilestrust.org.uk/" TargetMode="External"/><Relationship Id="rId5" Type="http://schemas.openxmlformats.org/officeDocument/2006/relationships/hyperlink" Target="https://www.oasisuk.org/" TargetMode="External"/><Relationship Id="rId10" Type="http://schemas.openxmlformats.org/officeDocument/2006/relationships/image" Target="../media/image44.jpeg"/><Relationship Id="rId4" Type="http://schemas.openxmlformats.org/officeDocument/2006/relationships/hyperlink" Target="https://www.mav.scot/" TargetMode="External"/><Relationship Id="rId9" Type="http://schemas.openxmlformats.org/officeDocument/2006/relationships/image" Target="../media/image4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2" Type="http://schemas.microsoft.com/office/2018/10/relationships/comments" Target="../comments/modernComment_129_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33_2CB8DAC6.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057615EF-6948-5531-613F-305E3C383D7E}"/>
              </a:ext>
            </a:extLst>
          </p:cNvPr>
          <p:cNvSpPr>
            <a:spLocks noGrp="1"/>
          </p:cNvSpPr>
          <p:nvPr>
            <p:ph type="ctrTitle"/>
          </p:nvPr>
        </p:nvSpPr>
        <p:spPr>
          <a:xfrm>
            <a:off x="552450" y="1454150"/>
            <a:ext cx="6272213" cy="1003300"/>
          </a:xfrm>
        </p:spPr>
        <p:txBody>
          <a:bodyPr/>
          <a:lstStyle/>
          <a:p>
            <a:endParaRPr lang="en-US" altLang="en-US"/>
          </a:p>
        </p:txBody>
      </p:sp>
      <p:graphicFrame>
        <p:nvGraphicFramePr>
          <p:cNvPr id="4" name="Table 3">
            <a:extLst>
              <a:ext uri="{FF2B5EF4-FFF2-40B4-BE49-F238E27FC236}">
                <a16:creationId xmlns:a16="http://schemas.microsoft.com/office/drawing/2014/main" id="{D59B48CE-728A-9447-C056-F6B0E154CD98}"/>
              </a:ext>
            </a:extLst>
          </p:cNvPr>
          <p:cNvGraphicFramePr>
            <a:graphicFrameLocks noGrp="1"/>
          </p:cNvGraphicFramePr>
          <p:nvPr>
            <p:extLst>
              <p:ext uri="{D42A27DB-BD31-4B8C-83A1-F6EECF244321}">
                <p14:modId xmlns:p14="http://schemas.microsoft.com/office/powerpoint/2010/main" val="2948496367"/>
              </p:ext>
            </p:extLst>
          </p:nvPr>
        </p:nvGraphicFramePr>
        <p:xfrm>
          <a:off x="160338" y="755650"/>
          <a:ext cx="7056437" cy="3441512"/>
        </p:xfrm>
        <a:graphic>
          <a:graphicData uri="http://schemas.openxmlformats.org/drawingml/2006/table">
            <a:tbl>
              <a:tblPr bandRow="1">
                <a:tableStyleId>{5C22544A-7EE6-4342-B048-85BDC9FD1C3A}</a:tableStyleId>
              </a:tblPr>
              <a:tblGrid>
                <a:gridCol w="2352145">
                  <a:extLst>
                    <a:ext uri="{9D8B030D-6E8A-4147-A177-3AD203B41FA5}">
                      <a16:colId xmlns:a16="http://schemas.microsoft.com/office/drawing/2014/main" val="20000"/>
                    </a:ext>
                  </a:extLst>
                </a:gridCol>
                <a:gridCol w="4704292">
                  <a:extLst>
                    <a:ext uri="{9D8B030D-6E8A-4147-A177-3AD203B41FA5}">
                      <a16:colId xmlns:a16="http://schemas.microsoft.com/office/drawing/2014/main" val="20001"/>
                    </a:ext>
                  </a:extLst>
                </a:gridCol>
              </a:tblGrid>
              <a:tr h="514117">
                <a:tc>
                  <a:txBody>
                    <a:bodyPr/>
                    <a:lstStyle/>
                    <a:p>
                      <a:r>
                        <a:rPr lang="en-GB" sz="1000" b="1" dirty="0">
                          <a:latin typeface="Verdana" pitchFamily="34" charset="0"/>
                          <a:ea typeface="Verdana" pitchFamily="34" charset="0"/>
                          <a:cs typeface="Verdana" pitchFamily="34" charset="0"/>
                        </a:rPr>
                        <a:t>Session Title</a:t>
                      </a:r>
                    </a:p>
                  </a:txBody>
                  <a:tcPr marL="85116" marR="85116" marT="45711" marB="45711"/>
                </a:tc>
                <a:tc>
                  <a:txBody>
                    <a:bodyPr/>
                    <a:lstStyle/>
                    <a:p>
                      <a:r>
                        <a:rPr lang="en-GB" sz="1000" dirty="0">
                          <a:latin typeface="Verdana" pitchFamily="34" charset="0"/>
                          <a:ea typeface="Verdana" pitchFamily="34" charset="0"/>
                          <a:cs typeface="Verdana" pitchFamily="34" charset="0"/>
                        </a:rPr>
                        <a:t>Overview of Youth Violence</a:t>
                      </a:r>
                    </a:p>
                  </a:txBody>
                  <a:tcPr marL="85116" marR="85116" marT="45711" marB="45711"/>
                </a:tc>
                <a:extLst>
                  <a:ext uri="{0D108BD9-81ED-4DB2-BD59-A6C34878D82A}">
                    <a16:rowId xmlns:a16="http://schemas.microsoft.com/office/drawing/2014/main" val="10000"/>
                  </a:ext>
                </a:extLst>
              </a:tr>
              <a:tr h="514117">
                <a:tc>
                  <a:txBody>
                    <a:bodyPr/>
                    <a:lstStyle/>
                    <a:p>
                      <a:r>
                        <a:rPr lang="en-GB" sz="1000" b="1" dirty="0">
                          <a:latin typeface="Verdana" pitchFamily="34" charset="0"/>
                          <a:ea typeface="Verdana" pitchFamily="34" charset="0"/>
                          <a:cs typeface="Verdana" pitchFamily="34" charset="0"/>
                        </a:rPr>
                        <a:t>Author name</a:t>
                      </a:r>
                    </a:p>
                  </a:txBody>
                  <a:tcPr marL="85116" marR="85116" marT="45711" marB="45711"/>
                </a:tc>
                <a:tc>
                  <a:txBody>
                    <a:bodyPr/>
                    <a:lstStyle/>
                    <a:p>
                      <a:r>
                        <a:rPr lang="en-GB" sz="1000" dirty="0">
                          <a:latin typeface="Verdana" pitchFamily="34" charset="0"/>
                          <a:ea typeface="Verdana" pitchFamily="34" charset="0"/>
                          <a:cs typeface="Verdana" pitchFamily="34" charset="0"/>
                        </a:rPr>
                        <a:t>Dr Declan Hughes</a:t>
                      </a:r>
                    </a:p>
                  </a:txBody>
                  <a:tcPr marL="85116" marR="85116" marT="45711" marB="45711"/>
                </a:tc>
                <a:extLst>
                  <a:ext uri="{0D108BD9-81ED-4DB2-BD59-A6C34878D82A}">
                    <a16:rowId xmlns:a16="http://schemas.microsoft.com/office/drawing/2014/main" val="10001"/>
                  </a:ext>
                </a:extLst>
              </a:tr>
              <a:tr h="514117">
                <a:tc>
                  <a:txBody>
                    <a:bodyPr/>
                    <a:lstStyle/>
                    <a:p>
                      <a:r>
                        <a:rPr lang="en-GB" sz="1000" b="1" dirty="0">
                          <a:latin typeface="Verdana" pitchFamily="34" charset="0"/>
                          <a:ea typeface="Verdana" pitchFamily="34" charset="0"/>
                          <a:cs typeface="Verdana" pitchFamily="34" charset="0"/>
                        </a:rPr>
                        <a:t>Author email address</a:t>
                      </a:r>
                    </a:p>
                  </a:txBody>
                  <a:tcPr marL="85116" marR="85116" marT="45711" marB="45711"/>
                </a:tc>
                <a:tc>
                  <a:txBody>
                    <a:bodyPr/>
                    <a:lstStyle/>
                    <a:p>
                      <a:r>
                        <a:rPr lang="en-GB" sz="1000" dirty="0">
                          <a:latin typeface="Verdana" pitchFamily="34" charset="0"/>
                          <a:ea typeface="Verdana" pitchFamily="34" charset="0"/>
                          <a:cs typeface="Verdana" pitchFamily="34" charset="0"/>
                        </a:rPr>
                        <a:t>Declan.</a:t>
                      </a:r>
                    </a:p>
                  </a:txBody>
                  <a:tcPr marL="85116" marR="85116" marT="45711" marB="45711"/>
                </a:tc>
                <a:extLst>
                  <a:ext uri="{0D108BD9-81ED-4DB2-BD59-A6C34878D82A}">
                    <a16:rowId xmlns:a16="http://schemas.microsoft.com/office/drawing/2014/main" val="10002"/>
                  </a:ext>
                </a:extLst>
              </a:tr>
              <a:tr h="514117">
                <a:tc>
                  <a:txBody>
                    <a:bodyPr/>
                    <a:lstStyle/>
                    <a:p>
                      <a:r>
                        <a:rPr lang="en-GB" sz="1000" b="1" dirty="0">
                          <a:latin typeface="Verdana" pitchFamily="34" charset="0"/>
                          <a:ea typeface="Verdana" pitchFamily="34" charset="0"/>
                          <a:cs typeface="Verdana" pitchFamily="34" charset="0"/>
                        </a:rPr>
                        <a:t>Author address</a:t>
                      </a:r>
                      <a:r>
                        <a:rPr lang="en-GB" sz="1000" b="1" baseline="0" dirty="0">
                          <a:latin typeface="Verdana" pitchFamily="34" charset="0"/>
                          <a:ea typeface="Verdana" pitchFamily="34" charset="0"/>
                          <a:cs typeface="Verdana" pitchFamily="34" charset="0"/>
                        </a:rPr>
                        <a:t> and tel. No.</a:t>
                      </a:r>
                      <a:endParaRPr lang="en-GB" sz="1000" b="1" dirty="0">
                        <a:latin typeface="Verdana" pitchFamily="34" charset="0"/>
                        <a:ea typeface="Verdana" pitchFamily="34" charset="0"/>
                        <a:cs typeface="Verdana" pitchFamily="34" charset="0"/>
                      </a:endParaRPr>
                    </a:p>
                  </a:txBody>
                  <a:tcPr marL="85116" marR="85116" marT="45711" marB="45711"/>
                </a:tc>
                <a:tc>
                  <a:txBody>
                    <a:bodyPr/>
                    <a:lstStyle/>
                    <a:p>
                      <a:r>
                        <a:rPr lang="en-GB" sz="1000" b="0" i="0" dirty="0">
                          <a:solidFill>
                            <a:srgbClr val="202124"/>
                          </a:solidFill>
                          <a:effectLst/>
                          <a:latin typeface="arial" panose="020B0604020202020204" pitchFamily="34" charset="0"/>
                        </a:rPr>
                        <a:t>Oral and Maxillofacial surgery department, Day surgery building, Kings College hospital, Denmark Hill, London SE5 9RS</a:t>
                      </a:r>
                      <a:endParaRPr lang="en-GB" sz="1000" dirty="0">
                        <a:latin typeface="Verdana" pitchFamily="34" charset="0"/>
                        <a:ea typeface="Verdana" pitchFamily="34" charset="0"/>
                        <a:cs typeface="Verdana" pitchFamily="34" charset="0"/>
                      </a:endParaRPr>
                    </a:p>
                  </a:txBody>
                  <a:tcPr marL="85116" marR="85116" marT="45711" marB="45711"/>
                </a:tc>
                <a:extLst>
                  <a:ext uri="{0D108BD9-81ED-4DB2-BD59-A6C34878D82A}">
                    <a16:rowId xmlns:a16="http://schemas.microsoft.com/office/drawing/2014/main" val="10003"/>
                  </a:ext>
                </a:extLst>
              </a:tr>
              <a:tr h="1310621">
                <a:tc>
                  <a:txBody>
                    <a:bodyPr/>
                    <a:lstStyle/>
                    <a:p>
                      <a:r>
                        <a:rPr lang="en-GB" sz="1000" b="1" dirty="0">
                          <a:latin typeface="Verdana" pitchFamily="34" charset="0"/>
                          <a:ea typeface="Verdana" pitchFamily="34" charset="0"/>
                          <a:cs typeface="Verdana" pitchFamily="34" charset="0"/>
                        </a:rPr>
                        <a:t>Author biography and photo</a:t>
                      </a:r>
                    </a:p>
                    <a:p>
                      <a:endParaRPr lang="en-GB" sz="1000" b="1" dirty="0">
                        <a:latin typeface="Verdana" pitchFamily="34" charset="0"/>
                        <a:ea typeface="Verdana" pitchFamily="34" charset="0"/>
                        <a:cs typeface="Verdana" pitchFamily="34" charset="0"/>
                      </a:endParaRPr>
                    </a:p>
                  </a:txBody>
                  <a:tcPr marL="85116" marR="85116" marT="45711" marB="45711"/>
                </a:tc>
                <a:tc>
                  <a:txBody>
                    <a:bodyPr/>
                    <a:lstStyle/>
                    <a:p>
                      <a:pPr>
                        <a:lnSpc>
                          <a:spcPct val="107000"/>
                        </a:lnSpc>
                        <a:spcAft>
                          <a:spcPts val="800"/>
                        </a:spcAft>
                      </a:pPr>
                      <a:r>
                        <a:rPr lang="en-GB" sz="1000" dirty="0">
                          <a:effectLst/>
                          <a:latin typeface="Univers" panose="020B0503020202020204" pitchFamily="34" charset="0"/>
                          <a:ea typeface="Times New Roman" panose="02020603050405020304" pitchFamily="18" charset="0"/>
                          <a:cs typeface="Arial" panose="020B0604020202020204" pitchFamily="34" charset="0"/>
                        </a:rPr>
                        <a:t>Declan Hughes graduated from Cardiff University Dental school with Honours in 2017 and obtained Membership of Faculty of Dental Surgeons with Royal College of Surgeons, Edinburgh in 2019. He has worked in Oral and Maxillofacial surgery units across London including Queen Mary Hospital Sidcup, Kings College Hospital, Whipps Cross Hospital and the Royal London Hospital. He is currently within his final year of the accelerated medical degree at Queen Mary University of London to pursue a career in Oral and Maxillofacial surgery.</a:t>
                      </a:r>
                      <a:r>
                        <a:rPr lang="en-GB" sz="1000" dirty="0">
                          <a:effectLst/>
                        </a:rPr>
                        <a:t> </a:t>
                      </a:r>
                      <a:endParaRPr lang="en-GB" sz="1000" dirty="0">
                        <a:latin typeface="Verdana" pitchFamily="34" charset="0"/>
                        <a:ea typeface="Verdana" pitchFamily="34" charset="0"/>
                        <a:cs typeface="Verdana" pitchFamily="34" charset="0"/>
                      </a:endParaRPr>
                    </a:p>
                  </a:txBody>
                  <a:tcPr marL="85116" marR="85116" marT="45711" marB="45711"/>
                </a:tc>
                <a:extLst>
                  <a:ext uri="{0D108BD9-81ED-4DB2-BD59-A6C34878D82A}">
                    <a16:rowId xmlns:a16="http://schemas.microsoft.com/office/drawing/2014/main" val="10004"/>
                  </a:ext>
                </a:extLst>
              </a:tr>
            </a:tbl>
          </a:graphicData>
        </a:graphic>
      </p:graphicFrame>
      <p:pic>
        <p:nvPicPr>
          <p:cNvPr id="2" name="Picture 1">
            <a:extLst>
              <a:ext uri="{FF2B5EF4-FFF2-40B4-BE49-F238E27FC236}">
                <a16:creationId xmlns:a16="http://schemas.microsoft.com/office/drawing/2014/main" id="{B5708AFA-913B-F06B-A95F-6BDC0FF73F0D}"/>
              </a:ext>
            </a:extLst>
          </p:cNvPr>
          <p:cNvPicPr>
            <a:picLocks noChangeAspect="1"/>
          </p:cNvPicPr>
          <p:nvPr/>
        </p:nvPicPr>
        <p:blipFill>
          <a:blip r:embed="rId3"/>
          <a:stretch>
            <a:fillRect/>
          </a:stretch>
        </p:blipFill>
        <p:spPr>
          <a:xfrm>
            <a:off x="5645426" y="742448"/>
            <a:ext cx="1571348" cy="15713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0C9BB1E-D4DC-4583-3367-672F302FD4D6}"/>
              </a:ext>
            </a:extLst>
          </p:cNvPr>
          <p:cNvSpPr>
            <a:spLocks noGrp="1" noChangeArrowheads="1"/>
          </p:cNvSpPr>
          <p:nvPr>
            <p:ph type="title"/>
          </p:nvPr>
        </p:nvSpPr>
        <p:spPr>
          <a:xfrm>
            <a:off x="0" y="179388"/>
            <a:ext cx="4705350" cy="431800"/>
          </a:xfrm>
        </p:spPr>
        <p:txBody>
          <a:bodyPr/>
          <a:lstStyle/>
          <a:p>
            <a:pPr eaLnBrk="1" hangingPunct="1"/>
            <a:r>
              <a:rPr lang="en-GB" altLang="en-US" sz="1100">
                <a:latin typeface="Times New Roman" panose="02020603050405020304" pitchFamily="18" charset="0"/>
                <a:cs typeface="Times New Roman" panose="02020603050405020304" pitchFamily="18" charset="0"/>
              </a:rPr>
              <a:t>Page Type: Learning Objective 1  Presentation Page </a:t>
            </a:r>
            <a:br>
              <a:rPr lang="en-GB" altLang="en-US" sz="1100">
                <a:latin typeface="Times New Roman" panose="02020603050405020304" pitchFamily="18" charset="0"/>
                <a:cs typeface="Times New Roman" panose="02020603050405020304" pitchFamily="18" charset="0"/>
              </a:rPr>
            </a:br>
            <a:r>
              <a:rPr lang="en-GB" altLang="en-US" sz="1100">
                <a:solidFill>
                  <a:schemeClr val="accent2"/>
                </a:solidFill>
                <a:latin typeface="Times New Roman" panose="02020603050405020304" pitchFamily="18" charset="0"/>
                <a:cs typeface="Times New Roman" panose="02020603050405020304" pitchFamily="18" charset="0"/>
              </a:rPr>
              <a:t>Page Title:  Aetiology of youth violence</a:t>
            </a:r>
            <a:endParaRPr lang="en-GB" altLang="en-US" sz="1100">
              <a:latin typeface="Times New Roman" panose="02020603050405020304" pitchFamily="18" charset="0"/>
              <a:cs typeface="Times New Roman" panose="02020603050405020304" pitchFamily="18" charset="0"/>
            </a:endParaRPr>
          </a:p>
        </p:txBody>
      </p:sp>
      <p:sp>
        <p:nvSpPr>
          <p:cNvPr id="10243" name="Rectangle 3">
            <a:extLst>
              <a:ext uri="{FF2B5EF4-FFF2-40B4-BE49-F238E27FC236}">
                <a16:creationId xmlns:a16="http://schemas.microsoft.com/office/drawing/2014/main" id="{0F9F4CED-E147-CD83-10C0-3C60FCC84B3C}"/>
              </a:ext>
            </a:extLst>
          </p:cNvPr>
          <p:cNvSpPr>
            <a:spLocks noChangeArrowheads="1"/>
          </p:cNvSpPr>
          <p:nvPr/>
        </p:nvSpPr>
        <p:spPr bwMode="auto">
          <a:xfrm>
            <a:off x="88900" y="755650"/>
            <a:ext cx="2872014" cy="311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a:spcBef>
                <a:spcPct val="20000"/>
              </a:spcBef>
              <a:buChar char="•"/>
              <a:defRPr sz="9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Verdana" panose="020B0604030504040204" pitchFamily="34" charset="0"/>
              </a:defRPr>
            </a:lvl2pPr>
            <a:lvl3pPr marL="1143000" indent="-228600">
              <a:spcBef>
                <a:spcPct val="20000"/>
              </a:spcBef>
              <a:buChar char="•"/>
              <a:defRPr sz="10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buNone/>
            </a:pPr>
            <a:r>
              <a:rPr lang="en-GB" dirty="0">
                <a:latin typeface="Verdana" panose="020B0604030504040204" pitchFamily="34" charset="0"/>
                <a:ea typeface="Verdana" panose="020B0604030504040204" pitchFamily="34" charset="0"/>
                <a:cs typeface="Verdana" panose="020B0604030504040204" pitchFamily="34" charset="0"/>
              </a:rPr>
              <a:t>While demographics play a significant role in placing an individual at risk of youth violence there is strong evidence that certain events or social acts throughout a person’s life can drastically increase risk of violence. </a:t>
            </a:r>
          </a:p>
          <a:p>
            <a:pPr>
              <a:buNone/>
            </a:pPr>
            <a:endParaRPr lang="en-GB" dirty="0">
              <a:latin typeface="Verdana" panose="020B0604030504040204" pitchFamily="34" charset="0"/>
              <a:ea typeface="Verdana" panose="020B0604030504040204" pitchFamily="34" charset="0"/>
              <a:cs typeface="Verdana" panose="020B0604030504040204" pitchFamily="34" charset="0"/>
            </a:endParaRPr>
          </a:p>
          <a:p>
            <a:pPr>
              <a:buNone/>
            </a:pPr>
            <a:r>
              <a:rPr lang="en-GB" dirty="0">
                <a:latin typeface="Verdana" panose="020B0604030504040204" pitchFamily="34" charset="0"/>
                <a:ea typeface="Verdana" panose="020B0604030504040204" pitchFamily="34" charset="0"/>
                <a:cs typeface="Verdana" panose="020B0604030504040204" pitchFamily="34" charset="0"/>
              </a:rPr>
              <a:t>Adverse childhood experiences comprise a broad range of potentially traumatic events occurring during childhood or adolescence These events are subdivided into 3 major groups of abuse, household challenges, or neglect. These toxic events cause unmitigated stress leading to maladaptive coping strategies that compromises health over a lifespan. There is a graded dose-response relationship between the severity and amount of adverse childhood experiences and poor health and social outcomes.</a:t>
            </a:r>
          </a:p>
          <a:p>
            <a:pPr>
              <a:buNone/>
            </a:pPr>
            <a:endParaRPr lang="en-GB" dirty="0">
              <a:latin typeface="Verdana" panose="020B0604030504040204" pitchFamily="34" charset="0"/>
              <a:ea typeface="Verdana" panose="020B0604030504040204" pitchFamily="34" charset="0"/>
              <a:cs typeface="Verdana" panose="020B0604030504040204" pitchFamily="34" charset="0"/>
            </a:endParaRPr>
          </a:p>
          <a:p>
            <a:pPr>
              <a:buNone/>
            </a:pPr>
            <a:endParaRPr lang="en-GB" sz="1000" dirty="0">
              <a:latin typeface="Verdana" panose="020B0604030504040204" pitchFamily="34" charset="0"/>
              <a:ea typeface="Verdana" panose="020B0604030504040204" pitchFamily="34" charset="0"/>
              <a:cs typeface="Verdana" panose="020B0604030504040204" pitchFamily="34" charset="0"/>
            </a:endParaRPr>
          </a:p>
          <a:p>
            <a:pPr>
              <a:buNone/>
            </a:pPr>
            <a:endParaRPr lang="en-GB" sz="1000" dirty="0">
              <a:latin typeface="Verdana" panose="020B0604030504040204" pitchFamily="34" charset="0"/>
              <a:ea typeface="Verdana" panose="020B0604030504040204" pitchFamily="34" charset="0"/>
              <a:cs typeface="Verdana" panose="020B0604030504040204" pitchFamily="34" charset="0"/>
            </a:endParaRPr>
          </a:p>
        </p:txBody>
      </p:sp>
      <p:pic>
        <p:nvPicPr>
          <p:cNvPr id="4098" name="Picture 2" descr="When Should a Child Be Taken from His Parents? | The New Yorker">
            <a:extLst>
              <a:ext uri="{FF2B5EF4-FFF2-40B4-BE49-F238E27FC236}">
                <a16:creationId xmlns:a16="http://schemas.microsoft.com/office/drawing/2014/main" id="{5C3E0248-0444-FC30-DA12-DCED9B36B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3974" y="1169203"/>
            <a:ext cx="4164239" cy="234154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5B64B4B-2E6B-14BB-DB6C-D010F8BBEDE2}"/>
              </a:ext>
            </a:extLst>
          </p:cNvPr>
          <p:cNvSpPr txBox="1"/>
          <p:nvPr/>
        </p:nvSpPr>
        <p:spPr>
          <a:xfrm>
            <a:off x="0" y="3735958"/>
            <a:ext cx="3473450" cy="538609"/>
          </a:xfrm>
          <a:prstGeom prst="rect">
            <a:avLst/>
          </a:prstGeom>
          <a:noFill/>
        </p:spPr>
        <p:txBody>
          <a:bodyPr wrap="square">
            <a:spAutoFit/>
          </a:bodyPr>
          <a:lstStyle/>
          <a:p>
            <a:pPr>
              <a:buNone/>
            </a:pPr>
            <a:endParaRPr lang="en-US" altLang="en-US" sz="800" dirty="0">
              <a:latin typeface="Verdana" panose="020B0604030504040204" pitchFamily="34" charset="0"/>
            </a:endParaRPr>
          </a:p>
          <a:p>
            <a:r>
              <a:rPr lang="en-GB" altLang="en-US" sz="700" baseline="30000" dirty="0">
                <a:latin typeface="Verdana" panose="020B0604030504040204" pitchFamily="34" charset="0"/>
              </a:rPr>
              <a:t>1 </a:t>
            </a:r>
            <a:r>
              <a:rPr lang="en-GB" sz="700" dirty="0"/>
              <a:t>Smith L. Adverse childhood experiences (ACEs): Interventions in education. Scotland: IRSS </a:t>
            </a:r>
            <a:r>
              <a:rPr lang="en-GB" sz="700" dirty="0" err="1"/>
              <a:t>Recuperado</a:t>
            </a:r>
            <a:r>
              <a:rPr lang="en-GB" sz="700" dirty="0"/>
              <a:t> de www </a:t>
            </a:r>
            <a:r>
              <a:rPr lang="en-GB" sz="700" dirty="0" err="1"/>
              <a:t>iriss</a:t>
            </a:r>
            <a:r>
              <a:rPr lang="en-GB" sz="700" dirty="0"/>
              <a:t> org </a:t>
            </a:r>
            <a:r>
              <a:rPr lang="en-GB" sz="700" dirty="0" err="1"/>
              <a:t>uk</a:t>
            </a:r>
            <a:r>
              <a:rPr lang="en-GB" sz="700" dirty="0"/>
              <a:t>/resources/</a:t>
            </a:r>
            <a:r>
              <a:rPr lang="en-GB" sz="700" dirty="0" err="1"/>
              <a:t>ess</a:t>
            </a:r>
            <a:r>
              <a:rPr lang="en-GB" sz="700" dirty="0"/>
              <a:t>-outlines. 2018.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0C9BB1E-D4DC-4583-3367-672F302FD4D6}"/>
              </a:ext>
            </a:extLst>
          </p:cNvPr>
          <p:cNvSpPr>
            <a:spLocks noGrp="1" noChangeArrowheads="1"/>
          </p:cNvSpPr>
          <p:nvPr>
            <p:ph type="title"/>
          </p:nvPr>
        </p:nvSpPr>
        <p:spPr>
          <a:xfrm>
            <a:off x="0" y="179388"/>
            <a:ext cx="4705350" cy="431800"/>
          </a:xfrm>
        </p:spPr>
        <p:txBody>
          <a:bodyPr/>
          <a:lstStyle/>
          <a:p>
            <a:pPr eaLnBrk="1" hangingPunct="1"/>
            <a:r>
              <a:rPr lang="en-GB" altLang="en-US" sz="1100">
                <a:latin typeface="Times New Roman" panose="02020603050405020304" pitchFamily="18" charset="0"/>
                <a:cs typeface="Times New Roman" panose="02020603050405020304" pitchFamily="18" charset="0"/>
              </a:rPr>
              <a:t>Page Type: Learning Objective 1  Presentation Page </a:t>
            </a:r>
            <a:br>
              <a:rPr lang="en-GB" altLang="en-US" sz="1100">
                <a:latin typeface="Times New Roman" panose="02020603050405020304" pitchFamily="18" charset="0"/>
                <a:cs typeface="Times New Roman" panose="02020603050405020304" pitchFamily="18" charset="0"/>
              </a:rPr>
            </a:br>
            <a:r>
              <a:rPr lang="en-GB" altLang="en-US" sz="1100">
                <a:solidFill>
                  <a:schemeClr val="accent2"/>
                </a:solidFill>
                <a:latin typeface="Times New Roman" panose="02020603050405020304" pitchFamily="18" charset="0"/>
                <a:cs typeface="Times New Roman" panose="02020603050405020304" pitchFamily="18" charset="0"/>
              </a:rPr>
              <a:t>Page Title:  Types of adverse childhood experience</a:t>
            </a:r>
            <a:endParaRPr lang="en-GB" altLang="en-US" sz="1100">
              <a:latin typeface="Times New Roman" panose="02020603050405020304" pitchFamily="18" charset="0"/>
              <a:cs typeface="Times New Roman" panose="02020603050405020304" pitchFamily="18" charset="0"/>
            </a:endParaRPr>
          </a:p>
        </p:txBody>
      </p:sp>
      <p:sp>
        <p:nvSpPr>
          <p:cNvPr id="10243" name="Rectangle 3">
            <a:extLst>
              <a:ext uri="{FF2B5EF4-FFF2-40B4-BE49-F238E27FC236}">
                <a16:creationId xmlns:a16="http://schemas.microsoft.com/office/drawing/2014/main" id="{0F9F4CED-E147-CD83-10C0-3C60FCC84B3C}"/>
              </a:ext>
            </a:extLst>
          </p:cNvPr>
          <p:cNvSpPr>
            <a:spLocks noChangeArrowheads="1"/>
          </p:cNvSpPr>
          <p:nvPr/>
        </p:nvSpPr>
        <p:spPr bwMode="auto">
          <a:xfrm>
            <a:off x="88900" y="755650"/>
            <a:ext cx="3384550"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a:spcBef>
                <a:spcPct val="20000"/>
              </a:spcBef>
              <a:buChar char="•"/>
              <a:defRPr sz="9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Verdana" panose="020B0604030504040204" pitchFamily="34" charset="0"/>
              </a:defRPr>
            </a:lvl2pPr>
            <a:lvl3pPr marL="1143000" indent="-228600">
              <a:spcBef>
                <a:spcPct val="20000"/>
              </a:spcBef>
              <a:buChar char="•"/>
              <a:defRPr sz="10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buNone/>
            </a:pPr>
            <a:endParaRPr lang="en-GB" sz="1000">
              <a:latin typeface="Verdana" panose="020B0604030504040204" pitchFamily="34" charset="0"/>
              <a:ea typeface="Verdana" panose="020B0604030504040204" pitchFamily="34" charset="0"/>
              <a:cs typeface="Verdana" panose="020B0604030504040204" pitchFamily="34" charset="0"/>
            </a:endParaRPr>
          </a:p>
        </p:txBody>
      </p:sp>
      <p:sp>
        <p:nvSpPr>
          <p:cNvPr id="10245" name="Text Box 9">
            <a:extLst>
              <a:ext uri="{FF2B5EF4-FFF2-40B4-BE49-F238E27FC236}">
                <a16:creationId xmlns:a16="http://schemas.microsoft.com/office/drawing/2014/main" id="{79B440AE-60D4-8864-250C-BB30606A20E5}"/>
              </a:ext>
            </a:extLst>
          </p:cNvPr>
          <p:cNvSpPr txBox="1">
            <a:spLocks noChangeArrowheads="1"/>
          </p:cNvSpPr>
          <p:nvPr/>
        </p:nvSpPr>
        <p:spPr bwMode="auto">
          <a:xfrm>
            <a:off x="4121149" y="2857426"/>
            <a:ext cx="32353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FontTx/>
              <a:buNone/>
            </a:pPr>
            <a:r>
              <a:rPr lang="en-US" altLang="en-US" sz="800" b="1">
                <a:solidFill>
                  <a:srgbClr val="FF0000"/>
                </a:solidFill>
                <a:latin typeface="Verdana" panose="020B0604030504040204" pitchFamily="34" charset="0"/>
                <a:ea typeface="Verdana" panose="020B0604030504040204" pitchFamily="34" charset="0"/>
                <a:cs typeface="Verdana" panose="020B0604030504040204" pitchFamily="34" charset="0"/>
              </a:rPr>
              <a:t>Fig 1</a:t>
            </a:r>
            <a:endParaRPr lang="en-US" altLang="en-US" sz="80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Diagram 4">
            <a:extLst>
              <a:ext uri="{FF2B5EF4-FFF2-40B4-BE49-F238E27FC236}">
                <a16:creationId xmlns:a16="http://schemas.microsoft.com/office/drawing/2014/main" id="{E38CFB0A-4E3E-FDBE-7FFE-BBF95FA7E962}"/>
              </a:ext>
            </a:extLst>
          </p:cNvPr>
          <p:cNvGraphicFramePr/>
          <p:nvPr>
            <p:extLst>
              <p:ext uri="{D42A27DB-BD31-4B8C-83A1-F6EECF244321}">
                <p14:modId xmlns:p14="http://schemas.microsoft.com/office/powerpoint/2010/main" val="278933021"/>
              </p:ext>
            </p:extLst>
          </p:nvPr>
        </p:nvGraphicFramePr>
        <p:xfrm>
          <a:off x="1881215" y="755650"/>
          <a:ext cx="5406998" cy="3223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3">
            <a:extLst>
              <a:ext uri="{FF2B5EF4-FFF2-40B4-BE49-F238E27FC236}">
                <a16:creationId xmlns:a16="http://schemas.microsoft.com/office/drawing/2014/main" id="{DC4F65B7-1CC7-6110-8582-F2F0A377599B}"/>
              </a:ext>
            </a:extLst>
          </p:cNvPr>
          <p:cNvSpPr>
            <a:spLocks noChangeArrowheads="1"/>
          </p:cNvSpPr>
          <p:nvPr/>
        </p:nvSpPr>
        <p:spPr bwMode="auto">
          <a:xfrm>
            <a:off x="241300" y="908050"/>
            <a:ext cx="1378494" cy="249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a:spcBef>
                <a:spcPct val="20000"/>
              </a:spcBef>
              <a:buChar char="•"/>
              <a:defRPr sz="9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Verdana" panose="020B0604030504040204" pitchFamily="34" charset="0"/>
              </a:defRPr>
            </a:lvl2pPr>
            <a:lvl3pPr marL="1143000" indent="-228600">
              <a:spcBef>
                <a:spcPct val="20000"/>
              </a:spcBef>
              <a:buChar char="•"/>
              <a:defRPr sz="10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buNone/>
            </a:pPr>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53DA2D9B-92F3-70EF-B415-7F0BC521C7E5}"/>
              </a:ext>
            </a:extLst>
          </p:cNvPr>
          <p:cNvSpPr txBox="1"/>
          <p:nvPr/>
        </p:nvSpPr>
        <p:spPr>
          <a:xfrm>
            <a:off x="88900" y="763588"/>
            <a:ext cx="1860608" cy="2708434"/>
          </a:xfrm>
          <a:prstGeom prst="rect">
            <a:avLst/>
          </a:prstGeom>
          <a:noFill/>
        </p:spPr>
        <p:txBody>
          <a:bodyPr wrap="square" rtlCol="0">
            <a:spAutoFit/>
          </a:bodyPr>
          <a:lstStyle/>
          <a:p>
            <a:pPr>
              <a:buNone/>
            </a:pPr>
            <a:r>
              <a:rPr lang="en-GB" dirty="0">
                <a:ea typeface="Verdana" panose="020B0604030504040204" pitchFamily="34" charset="0"/>
                <a:cs typeface="Verdana" panose="020B0604030504040204" pitchFamily="34" charset="0"/>
              </a:rPr>
              <a:t>In regard to violence, those with &gt;4 adverse childhood experiences compared to those with none are:</a:t>
            </a:r>
          </a:p>
          <a:p>
            <a:pPr>
              <a:buNone/>
            </a:pPr>
            <a:endParaRPr lang="en-GB" dirty="0">
              <a:ea typeface="Verdana" panose="020B0604030504040204" pitchFamily="34" charset="0"/>
              <a:cs typeface="Verdana" panose="020B0604030504040204" pitchFamily="34" charset="0"/>
            </a:endParaRPr>
          </a:p>
          <a:p>
            <a:pPr marL="171450" lvl="0" indent="-171450">
              <a:buFont typeface="Arial" panose="020B0604020202020204" pitchFamily="34" charset="0"/>
              <a:buChar char="•"/>
            </a:pPr>
            <a:r>
              <a:rPr lang="en-GB" dirty="0">
                <a:ea typeface="Verdana" panose="020B0604030504040204" pitchFamily="34" charset="0"/>
                <a:cs typeface="Verdana" panose="020B0604030504040204" pitchFamily="34" charset="0"/>
              </a:rPr>
              <a:t>14 times more likely to have been a victim of violence</a:t>
            </a:r>
          </a:p>
          <a:p>
            <a:pPr marL="171450" lvl="0" indent="-171450">
              <a:buFont typeface="Arial" panose="020B0604020202020204" pitchFamily="34" charset="0"/>
              <a:buChar char="•"/>
            </a:pPr>
            <a:endParaRPr lang="en-GB" dirty="0">
              <a:ea typeface="Verdana" panose="020B0604030504040204" pitchFamily="34" charset="0"/>
              <a:cs typeface="Verdana" panose="020B0604030504040204" pitchFamily="34" charset="0"/>
            </a:endParaRPr>
          </a:p>
          <a:p>
            <a:pPr marL="171450" lvl="0" indent="-171450">
              <a:buFont typeface="Arial" panose="020B0604020202020204" pitchFamily="34" charset="0"/>
              <a:buChar char="•"/>
            </a:pPr>
            <a:r>
              <a:rPr lang="en-GB" dirty="0">
                <a:ea typeface="Verdana" panose="020B0604030504040204" pitchFamily="34" charset="0"/>
                <a:cs typeface="Verdana" panose="020B0604030504040204" pitchFamily="34" charset="0"/>
              </a:rPr>
              <a:t>15 times more likely to have committed violence against another person</a:t>
            </a:r>
          </a:p>
          <a:p>
            <a:pPr marL="171450" lvl="0" indent="-171450">
              <a:buFont typeface="Arial" panose="020B0604020202020204" pitchFamily="34" charset="0"/>
              <a:buChar char="•"/>
            </a:pPr>
            <a:endParaRPr lang="en-GB" dirty="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GB" dirty="0">
                <a:ea typeface="Verdana" panose="020B0604030504040204" pitchFamily="34" charset="0"/>
                <a:cs typeface="Verdana" panose="020B0604030504040204" pitchFamily="34" charset="0"/>
              </a:rPr>
              <a:t>20 times more likely to have been incarcerated</a:t>
            </a:r>
          </a:p>
        </p:txBody>
      </p:sp>
      <p:sp>
        <p:nvSpPr>
          <p:cNvPr id="11" name="TextBox 10">
            <a:extLst>
              <a:ext uri="{FF2B5EF4-FFF2-40B4-BE49-F238E27FC236}">
                <a16:creationId xmlns:a16="http://schemas.microsoft.com/office/drawing/2014/main" id="{C34BA728-DA3D-137B-FB5D-F9E51AC9E66E}"/>
              </a:ext>
            </a:extLst>
          </p:cNvPr>
          <p:cNvSpPr txBox="1"/>
          <p:nvPr/>
        </p:nvSpPr>
        <p:spPr>
          <a:xfrm>
            <a:off x="0" y="3602307"/>
            <a:ext cx="2464526" cy="754053"/>
          </a:xfrm>
          <a:prstGeom prst="rect">
            <a:avLst/>
          </a:prstGeom>
          <a:noFill/>
        </p:spPr>
        <p:txBody>
          <a:bodyPr wrap="square">
            <a:spAutoFit/>
          </a:bodyPr>
          <a:lstStyle/>
          <a:p>
            <a:pPr>
              <a:buNone/>
            </a:pPr>
            <a:endParaRPr lang="en-US" altLang="en-US" sz="800" dirty="0">
              <a:latin typeface="Verdana" panose="020B0604030504040204" pitchFamily="34" charset="0"/>
            </a:endParaRPr>
          </a:p>
          <a:p>
            <a:r>
              <a:rPr lang="en-GB" sz="700" baseline="30000" dirty="0"/>
              <a:t>1 </a:t>
            </a:r>
            <a:r>
              <a:rPr lang="en-GB" sz="700" dirty="0"/>
              <a:t>Bellis MA, Ashton K, Hughes K, Ford K, Bishop J, </a:t>
            </a:r>
            <a:r>
              <a:rPr lang="en-GB" sz="700" dirty="0" err="1"/>
              <a:t>Paranjothy</a:t>
            </a:r>
            <a:r>
              <a:rPr lang="en-GB" sz="700" dirty="0"/>
              <a:t> S. Adverse childhood experiences and their impact on health-harming behaviours in the Welsh adult population. In: Wales PH, editor.: Public Health Wales NHS Trust; 2015.</a:t>
            </a:r>
          </a:p>
        </p:txBody>
      </p:sp>
    </p:spTree>
    <p:extLst>
      <p:ext uri="{BB962C8B-B14F-4D97-AF65-F5344CB8AC3E}">
        <p14:creationId xmlns:p14="http://schemas.microsoft.com/office/powerpoint/2010/main" val="1707805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2B7B42A-9104-F156-CC6F-5ED48A2B5010}"/>
              </a:ext>
            </a:extLst>
          </p:cNvPr>
          <p:cNvSpPr>
            <a:spLocks noGrp="1" noChangeArrowheads="1"/>
          </p:cNvSpPr>
          <p:nvPr>
            <p:ph type="title"/>
          </p:nvPr>
        </p:nvSpPr>
        <p:spPr>
          <a:xfrm>
            <a:off x="0" y="179388"/>
            <a:ext cx="4705350" cy="431800"/>
          </a:xfrm>
        </p:spPr>
        <p:txBody>
          <a:bodyPr/>
          <a:lstStyle/>
          <a:p>
            <a:pPr eaLnBrk="1" hangingPunct="1"/>
            <a:r>
              <a:rPr lang="en-GB" altLang="en-US" sz="1100" dirty="0">
                <a:latin typeface="Times New Roman" panose="02020603050405020304" pitchFamily="18" charset="0"/>
                <a:cs typeface="Times New Roman" panose="02020603050405020304" pitchFamily="18" charset="0"/>
              </a:rPr>
              <a:t>Page Type: Learning Objective 2  Presentation Page </a:t>
            </a:r>
            <a:br>
              <a:rPr lang="en-GB" altLang="en-US" sz="1100" dirty="0">
                <a:latin typeface="Times New Roman" panose="02020603050405020304" pitchFamily="18" charset="0"/>
                <a:cs typeface="Times New Roman" panose="02020603050405020304" pitchFamily="18" charset="0"/>
              </a:rPr>
            </a:br>
            <a:r>
              <a:rPr lang="en-GB" altLang="en-US" sz="1100" dirty="0">
                <a:solidFill>
                  <a:schemeClr val="accent2"/>
                </a:solidFill>
                <a:latin typeface="Times New Roman" panose="02020603050405020304" pitchFamily="18" charset="0"/>
                <a:cs typeface="Times New Roman" panose="02020603050405020304" pitchFamily="18" charset="0"/>
              </a:rPr>
              <a:t>Page Title:  Girls and youth violence</a:t>
            </a:r>
            <a:endParaRPr lang="en-GB" altLang="en-US" sz="1100" dirty="0">
              <a:latin typeface="Times New Roman" panose="02020603050405020304" pitchFamily="18" charset="0"/>
              <a:cs typeface="Times New Roman" panose="02020603050405020304" pitchFamily="18" charset="0"/>
            </a:endParaRPr>
          </a:p>
        </p:txBody>
      </p:sp>
      <p:sp>
        <p:nvSpPr>
          <p:cNvPr id="9219" name="Rectangle 3">
            <a:extLst>
              <a:ext uri="{FF2B5EF4-FFF2-40B4-BE49-F238E27FC236}">
                <a16:creationId xmlns:a16="http://schemas.microsoft.com/office/drawing/2014/main" id="{2EAE279D-5686-4E44-BB92-E32863E3B10B}"/>
              </a:ext>
            </a:extLst>
          </p:cNvPr>
          <p:cNvSpPr>
            <a:spLocks noChangeArrowheads="1"/>
          </p:cNvSpPr>
          <p:nvPr/>
        </p:nvSpPr>
        <p:spPr bwMode="auto">
          <a:xfrm>
            <a:off x="88901" y="719930"/>
            <a:ext cx="4705351" cy="3669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a:buNone/>
            </a:pPr>
            <a:r>
              <a:rPr lang="en-GB" altLang="en-US" sz="1000" dirty="0">
                <a:latin typeface="Verdana" panose="020B0604030504040204" pitchFamily="34" charset="0"/>
                <a:ea typeface="Verdana" panose="020B0604030504040204" pitchFamily="34" charset="0"/>
                <a:cs typeface="Verdana" panose="020B0604030504040204" pitchFamily="34" charset="0"/>
              </a:rPr>
              <a:t>Youth violence amongst women and young girls is an under-reported and under-explored topic. Many policies fail to recognise or acknowledge serious youth and gang violence amongst young women and girls. Young women are less likely to report crimes and more likely to be stigmatised in our society at large. </a:t>
            </a:r>
            <a:r>
              <a:rPr lang="en-GB" sz="1000" b="1" dirty="0">
                <a:solidFill>
                  <a:srgbClr val="FF0000"/>
                </a:solidFill>
                <a:latin typeface="Verdana" panose="020B0604030504040204" pitchFamily="34" charset="0"/>
                <a:ea typeface="Verdana" panose="020B0604030504040204" pitchFamily="34" charset="0"/>
                <a:cs typeface="Verdana" panose="020B0604030504040204" pitchFamily="34" charset="0"/>
              </a:rPr>
              <a:t>About one in every 20 women in England has experienced extensive physical and sexual violence and abuse across their life course, compared to one in every 100 men. </a:t>
            </a:r>
            <a:r>
              <a:rPr lang="en-GB" sz="1000" b="1" baseline="30000" dirty="0">
                <a:solidFill>
                  <a:srgbClr val="FF0000"/>
                </a:solidFill>
                <a:latin typeface="Verdana" panose="020B0604030504040204" pitchFamily="34" charset="0"/>
                <a:ea typeface="Verdana" panose="020B0604030504040204" pitchFamily="34" charset="0"/>
                <a:cs typeface="Verdana" panose="020B0604030504040204" pitchFamily="34" charset="0"/>
              </a:rPr>
              <a:t>1</a:t>
            </a:r>
            <a:r>
              <a:rPr lang="en-GB" sz="1000" b="1" dirty="0">
                <a:solidFill>
                  <a:srgbClr val="FF0000"/>
                </a:solidFill>
                <a:latin typeface="Verdana" panose="020B0604030504040204" pitchFamily="34" charset="0"/>
                <a:ea typeface="Verdana" panose="020B0604030504040204" pitchFamily="34" charset="0"/>
                <a:cs typeface="Verdana" panose="020B0604030504040204" pitchFamily="34" charset="0"/>
              </a:rPr>
              <a:t> </a:t>
            </a:r>
          </a:p>
          <a:p>
            <a:pPr>
              <a:buNone/>
            </a:pPr>
            <a:endParaRPr lang="en-GB" sz="10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buNone/>
            </a:pPr>
            <a:r>
              <a:rPr lang="en-GB" altLang="en-US" sz="1000" dirty="0">
                <a:latin typeface="Verdana" panose="020B0604030504040204" pitchFamily="34" charset="0"/>
                <a:ea typeface="Verdana" panose="020B0604030504040204" pitchFamily="34" charset="0"/>
                <a:cs typeface="Verdana" panose="020B0604030504040204" pitchFamily="34" charset="0"/>
              </a:rPr>
              <a:t>Sexual violence and exploitation are significant weapons used by criminal gangs and organisations to coerce and control female victims into supporting gang activities. Young women and girls are exploited through threats of violence or blackmail to carry out criminal or sexual activities. All Healthcare professionals must be able to identify the presentation of abuse and be able to address any issues sensitively while working with the wider team to support victims. Most authorities have a Violence Against Woman Group (VAWG) which can support victims following abuse. Further research and recognition is needed to explore the effects of youth violence on young woman, particularly those groups who are most marginalised within our society.</a:t>
            </a:r>
          </a:p>
          <a:p>
            <a:pPr marL="0" indent="0">
              <a:buNone/>
            </a:pPr>
            <a:endParaRPr lang="en-US" altLang="en-US" sz="1000" dirty="0">
              <a:latin typeface="Verdana" panose="020B0604030504040204" pitchFamily="34" charset="0"/>
            </a:endParaRPr>
          </a:p>
          <a:p>
            <a:pPr>
              <a:buNone/>
            </a:pPr>
            <a:r>
              <a:rPr lang="en-GB" altLang="en-US" sz="600" baseline="30000" dirty="0">
                <a:latin typeface="Verdana" panose="020B0604030504040204" pitchFamily="34" charset="0"/>
              </a:rPr>
              <a:t>1 </a:t>
            </a:r>
            <a:r>
              <a:rPr lang="en-GB" sz="700" dirty="0">
                <a:latin typeface="Verdana" panose="020B0604030504040204" pitchFamily="34" charset="0"/>
                <a:ea typeface="Verdana" panose="020B0604030504040204" pitchFamily="34" charset="0"/>
                <a:cs typeface="Verdana" panose="020B0604030504040204" pitchFamily="34" charset="0"/>
              </a:rPr>
              <a:t>Hidden Hurt: Violence, Abuse and Disadvantage in the lives of women Sarah Scott and Sally McManus. 2016.</a:t>
            </a:r>
          </a:p>
        </p:txBody>
      </p:sp>
      <p:pic>
        <p:nvPicPr>
          <p:cNvPr id="3074" name="Picture 2">
            <a:extLst>
              <a:ext uri="{FF2B5EF4-FFF2-40B4-BE49-F238E27FC236}">
                <a16:creationId xmlns:a16="http://schemas.microsoft.com/office/drawing/2014/main" id="{EE88544A-4707-C099-6CCF-B55AEC3CF5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72" r="10355"/>
          <a:stretch/>
        </p:blipFill>
        <p:spPr bwMode="auto">
          <a:xfrm>
            <a:off x="5056632" y="764767"/>
            <a:ext cx="2231580" cy="153037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ackling violence against women and girls strategy launched - GOV.UK">
            <a:extLst>
              <a:ext uri="{FF2B5EF4-FFF2-40B4-BE49-F238E27FC236}">
                <a16:creationId xmlns:a16="http://schemas.microsoft.com/office/drawing/2014/main" id="{21B2432F-FC7E-BDC6-8C92-3C48D4E710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5350" y="2339975"/>
            <a:ext cx="2946273" cy="1964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474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2B7B42A-9104-F156-CC6F-5ED48A2B5010}"/>
              </a:ext>
            </a:extLst>
          </p:cNvPr>
          <p:cNvSpPr>
            <a:spLocks noGrp="1" noChangeArrowheads="1"/>
          </p:cNvSpPr>
          <p:nvPr>
            <p:ph type="title"/>
          </p:nvPr>
        </p:nvSpPr>
        <p:spPr>
          <a:xfrm>
            <a:off x="0" y="179388"/>
            <a:ext cx="4705350" cy="431800"/>
          </a:xfrm>
        </p:spPr>
        <p:txBody>
          <a:bodyPr/>
          <a:lstStyle/>
          <a:p>
            <a:pPr eaLnBrk="1" hangingPunct="1"/>
            <a:r>
              <a:rPr lang="en-GB" altLang="en-US" sz="1100" dirty="0">
                <a:latin typeface="Times New Roman" panose="02020603050405020304" pitchFamily="18" charset="0"/>
                <a:cs typeface="Times New Roman" panose="02020603050405020304" pitchFamily="18" charset="0"/>
              </a:rPr>
              <a:t>Page Type: Learning Objective 2  Presentation Page </a:t>
            </a:r>
            <a:br>
              <a:rPr lang="en-GB" altLang="en-US" sz="1100" dirty="0">
                <a:latin typeface="Times New Roman" panose="02020603050405020304" pitchFamily="18" charset="0"/>
                <a:cs typeface="Times New Roman" panose="02020603050405020304" pitchFamily="18" charset="0"/>
              </a:rPr>
            </a:br>
            <a:r>
              <a:rPr lang="en-GB" altLang="en-US" sz="1100" dirty="0">
                <a:solidFill>
                  <a:schemeClr val="accent2"/>
                </a:solidFill>
                <a:latin typeface="Times New Roman" panose="02020603050405020304" pitchFamily="18" charset="0"/>
                <a:cs typeface="Times New Roman" panose="02020603050405020304" pitchFamily="18" charset="0"/>
              </a:rPr>
              <a:t>Page Title:  Child criminal/sexual exploitation</a:t>
            </a:r>
            <a:endParaRPr lang="en-GB" altLang="en-US" sz="1100" dirty="0">
              <a:latin typeface="Times New Roman" panose="02020603050405020304" pitchFamily="18" charset="0"/>
              <a:cs typeface="Times New Roman" panose="02020603050405020304" pitchFamily="18" charset="0"/>
            </a:endParaRPr>
          </a:p>
        </p:txBody>
      </p:sp>
      <p:sp>
        <p:nvSpPr>
          <p:cNvPr id="9219" name="Rectangle 3">
            <a:extLst>
              <a:ext uri="{FF2B5EF4-FFF2-40B4-BE49-F238E27FC236}">
                <a16:creationId xmlns:a16="http://schemas.microsoft.com/office/drawing/2014/main" id="{2EAE279D-5686-4E44-BB92-E32863E3B10B}"/>
              </a:ext>
            </a:extLst>
          </p:cNvPr>
          <p:cNvSpPr>
            <a:spLocks noChangeArrowheads="1"/>
          </p:cNvSpPr>
          <p:nvPr/>
        </p:nvSpPr>
        <p:spPr bwMode="auto">
          <a:xfrm>
            <a:off x="88900" y="755650"/>
            <a:ext cx="33845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a:lnSpc>
                <a:spcPct val="114000"/>
              </a:lnSpc>
              <a:spcAft>
                <a:spcPts val="900"/>
              </a:spcAft>
              <a:buNone/>
            </a:pPr>
            <a:r>
              <a:rPr lang="en-GB" sz="1000" dirty="0">
                <a:latin typeface="Verdana" panose="020B0604030504040204" pitchFamily="34" charset="0"/>
                <a:ea typeface="Verdana" panose="020B0604030504040204" pitchFamily="34" charset="0"/>
                <a:cs typeface="Verdana" panose="020B0604030504040204" pitchFamily="34" charset="0"/>
              </a:rPr>
              <a:t>Vulnerable young persons can be manipulated and coerced into joining gangs and committing crimes. Once indebted to the gang they can be manipulated with threats of physical or sexual violence to act within a system of criminal activity. </a:t>
            </a:r>
          </a:p>
          <a:p>
            <a:pPr>
              <a:lnSpc>
                <a:spcPct val="114000"/>
              </a:lnSpc>
              <a:spcAft>
                <a:spcPts val="900"/>
              </a:spcAft>
              <a:buNone/>
            </a:pPr>
            <a:r>
              <a:rPr lang="en-GB" sz="1000" dirty="0">
                <a:latin typeface="Verdana" panose="020B0604030504040204" pitchFamily="34" charset="0"/>
                <a:ea typeface="Verdana" panose="020B0604030504040204" pitchFamily="34" charset="0"/>
                <a:cs typeface="Verdana" panose="020B0604030504040204" pitchFamily="34" charset="0"/>
              </a:rPr>
              <a:t>County lines and </a:t>
            </a:r>
            <a:r>
              <a:rPr lang="en-GB" sz="1000" b="1" dirty="0">
                <a:solidFill>
                  <a:srgbClr val="EA544B"/>
                </a:solidFill>
                <a:latin typeface="Verdana" panose="020B0604030504040204" pitchFamily="34" charset="0"/>
                <a:ea typeface="Verdana" panose="020B0604030504040204" pitchFamily="34" charset="0"/>
                <a:cs typeface="Verdana" panose="020B0604030504040204" pitchFamily="34" charset="0"/>
              </a:rPr>
              <a:t>exploiting vulnerable young adolescents </a:t>
            </a:r>
            <a:r>
              <a:rPr lang="en-GB" sz="1000" dirty="0">
                <a:latin typeface="Verdana" panose="020B0604030504040204" pitchFamily="34" charset="0"/>
                <a:ea typeface="Verdana" panose="020B0604030504040204" pitchFamily="34" charset="0"/>
                <a:cs typeface="Verdana" panose="020B0604030504040204" pitchFamily="34" charset="0"/>
              </a:rPr>
              <a:t>distribute narcotics to </a:t>
            </a:r>
            <a:r>
              <a:rPr lang="en-GB" sz="1000" b="1" dirty="0">
                <a:solidFill>
                  <a:srgbClr val="EA544B"/>
                </a:solidFill>
                <a:latin typeface="Verdana" panose="020B0604030504040204" pitchFamily="34" charset="0"/>
                <a:ea typeface="Verdana" panose="020B0604030504040204" pitchFamily="34" charset="0"/>
                <a:cs typeface="Verdana" panose="020B0604030504040204" pitchFamily="34" charset="0"/>
              </a:rPr>
              <a:t>81%</a:t>
            </a:r>
            <a:r>
              <a:rPr lang="en-GB" sz="1000"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GB" sz="1000" dirty="0">
                <a:latin typeface="Verdana" panose="020B0604030504040204" pitchFamily="34" charset="0"/>
                <a:ea typeface="Verdana" panose="020B0604030504040204" pitchFamily="34" charset="0"/>
                <a:cs typeface="Verdana" panose="020B0604030504040204" pitchFamily="34" charset="0"/>
              </a:rPr>
              <a:t>of the 43 police areas in England. </a:t>
            </a:r>
            <a:r>
              <a:rPr lang="en-GB" sz="1000" baseline="30000" dirty="0">
                <a:latin typeface="Verdana" panose="020B0604030504040204" pitchFamily="34" charset="0"/>
                <a:ea typeface="Verdana" panose="020B0604030504040204" pitchFamily="34" charset="0"/>
                <a:cs typeface="Verdana" panose="020B0604030504040204" pitchFamily="34" charset="0"/>
              </a:rPr>
              <a:t>1</a:t>
            </a:r>
            <a:endParaRPr lang="en-GB" sz="1000" dirty="0">
              <a:latin typeface="Verdana" panose="020B0604030504040204" pitchFamily="34" charset="0"/>
              <a:ea typeface="Verdana" panose="020B0604030504040204" pitchFamily="34" charset="0"/>
              <a:cs typeface="Verdana" panose="020B0604030504040204" pitchFamily="34" charset="0"/>
            </a:endParaRPr>
          </a:p>
          <a:p>
            <a:pPr>
              <a:lnSpc>
                <a:spcPct val="114000"/>
              </a:lnSpc>
              <a:spcAft>
                <a:spcPts val="900"/>
              </a:spcAft>
              <a:buNone/>
            </a:pPr>
            <a:r>
              <a:rPr lang="en-GB" sz="1000" dirty="0">
                <a:latin typeface="Verdana" panose="020B0604030504040204" pitchFamily="34" charset="0"/>
                <a:ea typeface="Verdana" panose="020B0604030504040204" pitchFamily="34" charset="0"/>
                <a:cs typeface="Verdana" panose="020B0604030504040204" pitchFamily="34" charset="0"/>
              </a:rPr>
              <a:t>Children in care, with mental health issues or those on the fringes of society are the most easily exploited and abused by criminal networks. Once entrenched in gang activity, victims may feel unsafe outside the network due to rival gang activity, further preventing opportunity and raising risk of violence.</a:t>
            </a:r>
          </a:p>
          <a:p>
            <a:pPr>
              <a:buNone/>
            </a:pPr>
            <a:r>
              <a:rPr lang="en-GB" altLang="en-US" sz="700" baseline="30000" dirty="0">
                <a:latin typeface="Verdana" panose="020B0604030504040204" pitchFamily="34" charset="0"/>
                <a:ea typeface="Verdana" panose="020B0604030504040204" pitchFamily="34" charset="0"/>
                <a:cs typeface="Verdana" panose="020B0604030504040204" pitchFamily="34" charset="0"/>
              </a:rPr>
              <a:t>1 </a:t>
            </a:r>
            <a:r>
              <a:rPr lang="en-GB" sz="800" dirty="0"/>
              <a:t>National crime agency. County Lines Violence, Exploitation &amp; Drug Supply. 2017</a:t>
            </a:r>
          </a:p>
        </p:txBody>
      </p:sp>
      <p:pic>
        <p:nvPicPr>
          <p:cNvPr id="5124" name="Picture 4" descr="County Lines exploitation: applying All Our Health - GOV.UK">
            <a:extLst>
              <a:ext uri="{FF2B5EF4-FFF2-40B4-BE49-F238E27FC236}">
                <a16:creationId xmlns:a16="http://schemas.microsoft.com/office/drawing/2014/main" id="{84F594CD-01CA-509C-D323-63C426BCFC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3450" y="1105049"/>
            <a:ext cx="3811934" cy="2541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366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2B7B42A-9104-F156-CC6F-5ED48A2B5010}"/>
              </a:ext>
            </a:extLst>
          </p:cNvPr>
          <p:cNvSpPr>
            <a:spLocks noGrp="1" noChangeArrowheads="1"/>
          </p:cNvSpPr>
          <p:nvPr>
            <p:ph type="title"/>
          </p:nvPr>
        </p:nvSpPr>
        <p:spPr>
          <a:xfrm>
            <a:off x="0" y="179388"/>
            <a:ext cx="4705350" cy="431800"/>
          </a:xfrm>
        </p:spPr>
        <p:txBody>
          <a:bodyPr/>
          <a:lstStyle/>
          <a:p>
            <a:pPr eaLnBrk="1" hangingPunct="1"/>
            <a:r>
              <a:rPr lang="en-GB" altLang="en-US" sz="1100">
                <a:latin typeface="Times New Roman" panose="02020603050405020304" pitchFamily="18" charset="0"/>
                <a:cs typeface="Times New Roman" panose="02020603050405020304" pitchFamily="18" charset="0"/>
              </a:rPr>
              <a:t>Page Type: Learning Objective 2  Presentation Page </a:t>
            </a:r>
            <a:br>
              <a:rPr lang="en-GB" altLang="en-US" sz="1100">
                <a:latin typeface="Times New Roman" panose="02020603050405020304" pitchFamily="18" charset="0"/>
                <a:cs typeface="Times New Roman" panose="02020603050405020304" pitchFamily="18" charset="0"/>
              </a:rPr>
            </a:br>
            <a:r>
              <a:rPr lang="en-GB" altLang="en-US" sz="1100">
                <a:solidFill>
                  <a:schemeClr val="accent2"/>
                </a:solidFill>
                <a:latin typeface="Times New Roman" panose="02020603050405020304" pitchFamily="18" charset="0"/>
                <a:cs typeface="Times New Roman" panose="02020603050405020304" pitchFamily="18" charset="0"/>
              </a:rPr>
              <a:t>Page Title:  County lines</a:t>
            </a:r>
            <a:endParaRPr lang="en-GB" altLang="en-US" sz="1100">
              <a:latin typeface="Times New Roman" panose="02020603050405020304" pitchFamily="18" charset="0"/>
              <a:cs typeface="Times New Roman" panose="02020603050405020304" pitchFamily="18" charset="0"/>
            </a:endParaRPr>
          </a:p>
        </p:txBody>
      </p:sp>
      <p:sp>
        <p:nvSpPr>
          <p:cNvPr id="9219" name="Rectangle 3">
            <a:extLst>
              <a:ext uri="{FF2B5EF4-FFF2-40B4-BE49-F238E27FC236}">
                <a16:creationId xmlns:a16="http://schemas.microsoft.com/office/drawing/2014/main" id="{2EAE279D-5686-4E44-BB92-E32863E3B10B}"/>
              </a:ext>
            </a:extLst>
          </p:cNvPr>
          <p:cNvSpPr>
            <a:spLocks noChangeArrowheads="1"/>
          </p:cNvSpPr>
          <p:nvPr/>
        </p:nvSpPr>
        <p:spPr bwMode="auto">
          <a:xfrm>
            <a:off x="88900" y="755650"/>
            <a:ext cx="33845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a:lnSpc>
                <a:spcPct val="114000"/>
              </a:lnSpc>
              <a:buNone/>
            </a:pPr>
            <a:r>
              <a:rPr lang="en-GB" sz="1000" dirty="0">
                <a:latin typeface="Verdana" panose="020B0604030504040204" pitchFamily="34" charset="0"/>
                <a:ea typeface="Verdana" panose="020B0604030504040204" pitchFamily="34" charset="0"/>
                <a:cs typeface="Verdana" panose="020B0604030504040204" pitchFamily="34" charset="0"/>
              </a:rPr>
              <a:t>One such system of child criminal exploitation which has received notable media attention is “County lines”. This form of criminal activity exploits young persons to carry and sell drugs across the country, imposing high levels of physical and sexual violence for failure to comply. The evolving expansive nature of crime and gang behaviour from traditionally urban centres to rural environments seen with “county lines” further reinforces the need for national education in violence intervention.</a:t>
            </a:r>
          </a:p>
          <a:p>
            <a:pPr>
              <a:buNone/>
            </a:pPr>
            <a:endParaRPr lang="en-GB" altLang="en-US" sz="1000" dirty="0">
              <a:latin typeface="Verdana" panose="020B0604030504040204" pitchFamily="34" charset="0"/>
              <a:ea typeface="Verdana" panose="020B0604030504040204" pitchFamily="34" charset="0"/>
              <a:cs typeface="Verdana" panose="020B0604030504040204" pitchFamily="34" charset="0"/>
            </a:endParaRPr>
          </a:p>
          <a:p>
            <a:pPr>
              <a:buNone/>
            </a:pPr>
            <a:endParaRPr lang="en-US" altLang="en-US" sz="1000" dirty="0">
              <a:latin typeface="Verdana" panose="020B0604030504040204" pitchFamily="34" charset="0"/>
            </a:endParaRPr>
          </a:p>
          <a:p>
            <a:pPr>
              <a:buNone/>
            </a:pPr>
            <a:endParaRPr lang="en-US" altLang="en-US" sz="1000" dirty="0">
              <a:latin typeface="Verdana" panose="020B0604030504040204" pitchFamily="34" charset="0"/>
            </a:endParaRPr>
          </a:p>
          <a:p>
            <a:pPr>
              <a:buNone/>
            </a:pPr>
            <a:endParaRPr lang="en-US" altLang="en-US" sz="1000" dirty="0">
              <a:latin typeface="Verdana" panose="020B0604030504040204" pitchFamily="34" charset="0"/>
            </a:endParaRPr>
          </a:p>
          <a:p>
            <a:pPr>
              <a:buNone/>
            </a:pPr>
            <a:endParaRPr lang="en-US" altLang="en-US" sz="1000" dirty="0">
              <a:latin typeface="Verdana" panose="020B0604030504040204" pitchFamily="34" charset="0"/>
            </a:endParaRPr>
          </a:p>
          <a:p>
            <a:pPr>
              <a:buNone/>
            </a:pPr>
            <a:r>
              <a:rPr lang="en-GB" altLang="en-US" sz="600" baseline="30000" dirty="0">
                <a:latin typeface="Verdana" panose="020B0604030504040204" pitchFamily="34" charset="0"/>
              </a:rPr>
              <a:t>1 </a:t>
            </a:r>
            <a:r>
              <a:rPr lang="en-GB" sz="700" dirty="0">
                <a:latin typeface="Verdana" panose="020B0604030504040204" pitchFamily="34" charset="0"/>
                <a:ea typeface="Verdana" panose="020B0604030504040204" pitchFamily="34" charset="0"/>
                <a:cs typeface="Verdana" panose="020B0604030504040204" pitchFamily="34" charset="0"/>
              </a:rPr>
              <a:t>Haringey Council. Young People at Risk Strategy. In: Haringey Council, editor. London: 2019; 2019. </a:t>
            </a:r>
            <a:endParaRPr lang="en-US" altLang="en-US" sz="700" i="1"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2" descr="County Lines - National Crime Agency">
            <a:extLst>
              <a:ext uri="{FF2B5EF4-FFF2-40B4-BE49-F238E27FC236}">
                <a16:creationId xmlns:a16="http://schemas.microsoft.com/office/drawing/2014/main" id="{98403B3D-A7AA-ABCB-E822-E4CD07DE6F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4134" y="755650"/>
            <a:ext cx="3654079" cy="353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664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C7C7D93-50E5-FFCB-0487-43C490F18121}"/>
              </a:ext>
            </a:extLst>
          </p:cNvPr>
          <p:cNvSpPr>
            <a:spLocks noGrp="1" noChangeArrowheads="1"/>
          </p:cNvSpPr>
          <p:nvPr>
            <p:ph type="title"/>
          </p:nvPr>
        </p:nvSpPr>
        <p:spPr>
          <a:xfrm>
            <a:off x="0" y="179388"/>
            <a:ext cx="4705350" cy="431800"/>
          </a:xfrm>
        </p:spPr>
        <p:txBody>
          <a:bodyPr/>
          <a:lstStyle/>
          <a:p>
            <a:pPr eaLnBrk="1" hangingPunct="1"/>
            <a:r>
              <a:rPr lang="en-GB" altLang="en-US" sz="1100">
                <a:latin typeface="Times New Roman" panose="02020603050405020304" pitchFamily="18" charset="0"/>
                <a:cs typeface="Times New Roman" panose="02020603050405020304" pitchFamily="18" charset="0"/>
              </a:rPr>
              <a:t>Page Type: Learning Objective 3 Presentation Page </a:t>
            </a:r>
            <a:br>
              <a:rPr lang="en-GB" altLang="en-US" sz="1100">
                <a:latin typeface="Times New Roman" panose="02020603050405020304" pitchFamily="18" charset="0"/>
                <a:cs typeface="Times New Roman" panose="02020603050405020304" pitchFamily="18" charset="0"/>
              </a:rPr>
            </a:br>
            <a:r>
              <a:rPr lang="en-GB" altLang="en-US" sz="1100">
                <a:solidFill>
                  <a:schemeClr val="accent2"/>
                </a:solidFill>
                <a:latin typeface="Times New Roman" panose="02020603050405020304" pitchFamily="18" charset="0"/>
                <a:cs typeface="Times New Roman" panose="02020603050405020304" pitchFamily="18" charset="0"/>
              </a:rPr>
              <a:t>Page Title:  Frontline healthcare professionals and youth violence</a:t>
            </a:r>
            <a:endParaRPr lang="en-GB" altLang="en-US" sz="1100">
              <a:latin typeface="Times New Roman" panose="02020603050405020304" pitchFamily="18" charset="0"/>
              <a:cs typeface="Times New Roman" panose="02020603050405020304" pitchFamily="18" charset="0"/>
            </a:endParaRPr>
          </a:p>
        </p:txBody>
      </p:sp>
      <p:sp>
        <p:nvSpPr>
          <p:cNvPr id="12291" name="Rectangle 3">
            <a:extLst>
              <a:ext uri="{FF2B5EF4-FFF2-40B4-BE49-F238E27FC236}">
                <a16:creationId xmlns:a16="http://schemas.microsoft.com/office/drawing/2014/main" id="{8D4CE989-B7A2-5C93-CE66-C8235B6E63D9}"/>
              </a:ext>
            </a:extLst>
          </p:cNvPr>
          <p:cNvSpPr>
            <a:spLocks noChangeArrowheads="1"/>
          </p:cNvSpPr>
          <p:nvPr/>
        </p:nvSpPr>
        <p:spPr bwMode="auto">
          <a:xfrm>
            <a:off x="88900" y="755650"/>
            <a:ext cx="3384550"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a:spcBef>
                <a:spcPct val="20000"/>
              </a:spcBef>
              <a:buChar char="•"/>
              <a:defRPr sz="9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Verdana" panose="020B0604030504040204" pitchFamily="34" charset="0"/>
              </a:defRPr>
            </a:lvl2pPr>
            <a:lvl3pPr marL="1143000" indent="-228600">
              <a:spcBef>
                <a:spcPct val="20000"/>
              </a:spcBef>
              <a:buChar char="•"/>
              <a:defRPr sz="10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buNone/>
            </a:pPr>
            <a:r>
              <a:rPr lang="en-GB" sz="1000" dirty="0">
                <a:latin typeface="Verdana" panose="020B0604030504040204" pitchFamily="34" charset="0"/>
                <a:ea typeface="Verdana" panose="020B0604030504040204" pitchFamily="34" charset="0"/>
                <a:cs typeface="Verdana" panose="020B0604030504040204" pitchFamily="34" charset="0"/>
              </a:rPr>
              <a:t>As frontline workers who deal with victims of youth violence every day, it is essential that we make every contact count. Hospital attendances due to violence-related-injuries act as a moment of crisis for the patient where they are more likely to discuss issues beyond their immediate physical injury. </a:t>
            </a:r>
          </a:p>
          <a:p>
            <a:pPr>
              <a:buNone/>
            </a:pPr>
            <a:endParaRPr lang="en-GB" sz="1000" dirty="0">
              <a:latin typeface="Verdana" panose="020B0604030504040204" pitchFamily="34" charset="0"/>
              <a:ea typeface="Verdana" panose="020B0604030504040204" pitchFamily="34" charset="0"/>
              <a:cs typeface="Verdana" panose="020B0604030504040204" pitchFamily="34" charset="0"/>
            </a:endParaRPr>
          </a:p>
          <a:p>
            <a:pPr>
              <a:buNone/>
            </a:pPr>
            <a:r>
              <a:rPr lang="en-GB" sz="1000" dirty="0">
                <a:latin typeface="Verdana" panose="020B0604030504040204" pitchFamily="34" charset="0"/>
                <a:ea typeface="Verdana" panose="020B0604030504040204" pitchFamily="34" charset="0"/>
                <a:cs typeface="Verdana" panose="020B0604030504040204" pitchFamily="34" charset="0"/>
              </a:rPr>
              <a:t>These “teachable moments’ represent an important opportunity for clinicians and support staff to engage and positively support change. All frontline staff can and should identify victims to build trust, reduce re-attendance and positively impact quality of life. It is imperative that we all act to recognise and address these issues. </a:t>
            </a:r>
          </a:p>
          <a:p>
            <a:pPr>
              <a:buNone/>
            </a:pPr>
            <a:endParaRPr lang="en-GB" altLang="en-US" sz="1000" dirty="0">
              <a:latin typeface="Verdana" panose="020B0604030504040204" pitchFamily="34" charset="0"/>
              <a:ea typeface="Verdana" panose="020B0604030504040204" pitchFamily="34" charset="0"/>
              <a:cs typeface="Verdana" panose="020B0604030504040204" pitchFamily="34" charset="0"/>
            </a:endParaRPr>
          </a:p>
          <a:p>
            <a:pPr>
              <a:buNone/>
            </a:pPr>
            <a:endParaRPr lang="en-GB" altLang="en-US" sz="1000" dirty="0">
              <a:latin typeface="Verdana" panose="020B0604030504040204" pitchFamily="34" charset="0"/>
              <a:ea typeface="Verdana" panose="020B0604030504040204" pitchFamily="34" charset="0"/>
              <a:cs typeface="Verdana" panose="020B0604030504040204" pitchFamily="34" charset="0"/>
            </a:endParaRPr>
          </a:p>
          <a:p>
            <a:pPr>
              <a:buNone/>
            </a:pPr>
            <a:endParaRPr lang="en-GB" altLang="en-US" sz="1000" dirty="0">
              <a:latin typeface="Verdana" panose="020B0604030504040204" pitchFamily="34" charset="0"/>
              <a:ea typeface="Verdana" panose="020B0604030504040204" pitchFamily="34" charset="0"/>
              <a:cs typeface="Verdana" panose="020B0604030504040204" pitchFamily="34" charset="0"/>
            </a:endParaRPr>
          </a:p>
          <a:p>
            <a:pPr eaLnBrk="1" hangingPunct="1">
              <a:buNone/>
              <a:defRPr/>
            </a:pPr>
            <a:r>
              <a:rPr lang="en-GB" sz="700" baseline="30000" dirty="0">
                <a:ea typeface="Verdana" pitchFamily="34" charset="0"/>
                <a:cs typeface="Verdana" pitchFamily="34" charset="0"/>
              </a:rPr>
              <a:t>1 </a:t>
            </a:r>
            <a:r>
              <a:rPr lang="en-GB" sz="700" dirty="0">
                <a:ea typeface="Verdana" pitchFamily="34" charset="0"/>
                <a:cs typeface="Verdana" pitchFamily="34" charset="0"/>
              </a:rPr>
              <a:t>“Protecting people, promoting health: </a:t>
            </a:r>
            <a:r>
              <a:rPr lang="en-GB" sz="700" dirty="0"/>
              <a:t>A public health approach to violence prevention for England” Bellis et al. </a:t>
            </a:r>
            <a:r>
              <a:rPr lang="en-GB" sz="700" dirty="0">
                <a:ea typeface="Verdana" pitchFamily="34" charset="0"/>
                <a:cs typeface="Verdana" pitchFamily="34" charset="0"/>
              </a:rPr>
              <a:t>(2012)</a:t>
            </a:r>
            <a:endParaRPr lang="en-GB" sz="700" i="1" dirty="0">
              <a:ea typeface="Verdana" pitchFamily="34" charset="0"/>
              <a:cs typeface="Verdana" pitchFamily="34" charset="0"/>
            </a:endParaRPr>
          </a:p>
          <a:p>
            <a:pPr eaLnBrk="1" hangingPunct="1">
              <a:buNone/>
              <a:defRPr/>
            </a:pPr>
            <a:r>
              <a:rPr lang="en-GB" sz="700" baseline="30000" dirty="0">
                <a:ea typeface="Verdana" pitchFamily="34" charset="0"/>
                <a:cs typeface="Verdana" pitchFamily="34" charset="0"/>
              </a:rPr>
              <a:t>2 </a:t>
            </a:r>
            <a:r>
              <a:rPr lang="en-GB" sz="700" dirty="0">
                <a:ea typeface="Verdana" pitchFamily="34" charset="0"/>
                <a:cs typeface="Verdana" pitchFamily="34" charset="0"/>
              </a:rPr>
              <a:t> ”</a:t>
            </a:r>
            <a:r>
              <a:rPr lang="en-GB" sz="700" dirty="0"/>
              <a:t>Violence Reduction Units (VRUs) in focus”. Association of police and crime commissioners. (2020). </a:t>
            </a:r>
            <a:endParaRPr lang="en-GB" sz="700" dirty="0">
              <a:ea typeface="Verdana" pitchFamily="34" charset="0"/>
              <a:cs typeface="Verdana" pitchFamily="34" charset="0"/>
            </a:endParaRPr>
          </a:p>
          <a:p>
            <a:pPr eaLnBrk="1" hangingPunct="1">
              <a:buNone/>
              <a:defRPr/>
            </a:pPr>
            <a:r>
              <a:rPr lang="en-GB" sz="700" baseline="30000" dirty="0"/>
              <a:t>3 </a:t>
            </a:r>
            <a:r>
              <a:rPr lang="en-GB" sz="700" dirty="0"/>
              <a:t>“Youth Violence Commission Final Report” Irwin-Rogers et al. (2020). </a:t>
            </a:r>
          </a:p>
          <a:p>
            <a:pPr>
              <a:buNone/>
            </a:pPr>
            <a:r>
              <a:rPr lang="en-GB" altLang="en-US" sz="1000" dirty="0">
                <a:latin typeface="Verdana" panose="020B0604030504040204" pitchFamily="34" charset="0"/>
              </a:rPr>
              <a:t> </a:t>
            </a:r>
          </a:p>
          <a:p>
            <a:pPr eaLnBrk="1" hangingPunct="1">
              <a:spcBef>
                <a:spcPct val="0"/>
              </a:spcBef>
              <a:buFontTx/>
              <a:buNone/>
            </a:pPr>
            <a:endParaRPr lang="en-GB" altLang="en-US" sz="800" b="1" baseline="30000" dirty="0">
              <a:latin typeface="Verdana" panose="020B0604030504040204" pitchFamily="34" charset="0"/>
            </a:endParaRPr>
          </a:p>
          <a:p>
            <a:pPr eaLnBrk="1" hangingPunct="1">
              <a:buFontTx/>
              <a:buNone/>
            </a:pPr>
            <a:endParaRPr lang="en-US" altLang="en-US" sz="1000" dirty="0">
              <a:latin typeface="Verdana" panose="020B0604030504040204" pitchFamily="34" charset="0"/>
            </a:endParaRPr>
          </a:p>
        </p:txBody>
      </p:sp>
      <p:sp>
        <p:nvSpPr>
          <p:cNvPr id="12292" name="Text Box 9">
            <a:extLst>
              <a:ext uri="{FF2B5EF4-FFF2-40B4-BE49-F238E27FC236}">
                <a16:creationId xmlns:a16="http://schemas.microsoft.com/office/drawing/2014/main" id="{B3D9FA98-8FF3-F1CD-77F3-8B4215196669}"/>
              </a:ext>
            </a:extLst>
          </p:cNvPr>
          <p:cNvSpPr txBox="1">
            <a:spLocks noChangeArrowheads="1"/>
          </p:cNvSpPr>
          <p:nvPr/>
        </p:nvSpPr>
        <p:spPr bwMode="auto">
          <a:xfrm>
            <a:off x="3720839" y="3727082"/>
            <a:ext cx="36562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None/>
            </a:pPr>
            <a:r>
              <a:rPr lang="en-US" altLang="en-US" sz="800" b="1" dirty="0">
                <a:latin typeface="Verdana" panose="020B0604030504040204" pitchFamily="34" charset="0"/>
                <a:ea typeface="Verdana" panose="020B0604030504040204" pitchFamily="34" charset="0"/>
                <a:cs typeface="Verdana" panose="020B0604030504040204" pitchFamily="34" charset="0"/>
              </a:rPr>
              <a:t>Fig 1</a:t>
            </a:r>
            <a:r>
              <a:rPr lang="en-US" altLang="en-US" sz="800" dirty="0">
                <a:latin typeface="Verdana" panose="020B0604030504040204" pitchFamily="34" charset="0"/>
                <a:ea typeface="Verdana" panose="020B0604030504040204" pitchFamily="34" charset="0"/>
                <a:cs typeface="Verdana" panose="020B0604030504040204" pitchFamily="34" charset="0"/>
              </a:rPr>
              <a:t> </a:t>
            </a:r>
            <a:r>
              <a:rPr lang="en-US" altLang="en-US" sz="800" i="1" dirty="0">
                <a:latin typeface="Verdana" panose="020B0604030504040204" pitchFamily="34" charset="0"/>
                <a:ea typeface="Verdana" panose="020B0604030504040204" pitchFamily="34" charset="0"/>
                <a:cs typeface="Verdana" panose="020B0604030504040204" pitchFamily="34" charset="0"/>
              </a:rPr>
              <a:t>Figure showing covers of national commissioned reports focusing on violence reduction and youth violence.</a:t>
            </a:r>
          </a:p>
          <a:p>
            <a:pPr algn="ctr" eaLnBrk="1" hangingPunct="1">
              <a:spcBef>
                <a:spcPct val="0"/>
              </a:spcBef>
              <a:buNone/>
            </a:pPr>
            <a:endParaRPr lang="en-US" altLang="en-US" sz="800" i="1" dirty="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a:extLst>
              <a:ext uri="{FF2B5EF4-FFF2-40B4-BE49-F238E27FC236}">
                <a16:creationId xmlns:a16="http://schemas.microsoft.com/office/drawing/2014/main" id="{B9BE20F3-ED7B-D766-7FFC-8D535930584E}"/>
              </a:ext>
            </a:extLst>
          </p:cNvPr>
          <p:cNvPicPr>
            <a:picLocks noChangeAspect="1"/>
          </p:cNvPicPr>
          <p:nvPr/>
        </p:nvPicPr>
        <p:blipFill rotWithShape="1">
          <a:blip r:embed="rId3"/>
          <a:srcRect b="13589"/>
          <a:stretch/>
        </p:blipFill>
        <p:spPr>
          <a:xfrm>
            <a:off x="5860869" y="755650"/>
            <a:ext cx="1427344" cy="1804735"/>
          </a:xfrm>
          <a:prstGeom prst="rect">
            <a:avLst/>
          </a:prstGeom>
        </p:spPr>
      </p:pic>
      <p:pic>
        <p:nvPicPr>
          <p:cNvPr id="4" name="Picture 3">
            <a:extLst>
              <a:ext uri="{FF2B5EF4-FFF2-40B4-BE49-F238E27FC236}">
                <a16:creationId xmlns:a16="http://schemas.microsoft.com/office/drawing/2014/main" id="{9BF8D2A7-DAC5-B1E4-2443-175F785E1856}"/>
              </a:ext>
            </a:extLst>
          </p:cNvPr>
          <p:cNvPicPr>
            <a:picLocks noChangeAspect="1"/>
          </p:cNvPicPr>
          <p:nvPr/>
        </p:nvPicPr>
        <p:blipFill>
          <a:blip r:embed="rId4"/>
          <a:stretch>
            <a:fillRect/>
          </a:stretch>
        </p:blipFill>
        <p:spPr>
          <a:xfrm>
            <a:off x="3718173" y="755650"/>
            <a:ext cx="2142696" cy="1712892"/>
          </a:xfrm>
          <a:prstGeom prst="rect">
            <a:avLst/>
          </a:prstGeom>
        </p:spPr>
      </p:pic>
      <p:pic>
        <p:nvPicPr>
          <p:cNvPr id="7" name="Picture 6">
            <a:extLst>
              <a:ext uri="{FF2B5EF4-FFF2-40B4-BE49-F238E27FC236}">
                <a16:creationId xmlns:a16="http://schemas.microsoft.com/office/drawing/2014/main" id="{62D412CB-7DC9-3EF6-F846-E2D33AC759D6}"/>
              </a:ext>
            </a:extLst>
          </p:cNvPr>
          <p:cNvPicPr>
            <a:picLocks noChangeAspect="1"/>
          </p:cNvPicPr>
          <p:nvPr/>
        </p:nvPicPr>
        <p:blipFill>
          <a:blip r:embed="rId5"/>
          <a:stretch>
            <a:fillRect/>
          </a:stretch>
        </p:blipFill>
        <p:spPr>
          <a:xfrm>
            <a:off x="3720839" y="2468830"/>
            <a:ext cx="3656274" cy="110152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551A729-49CF-2546-EBA3-C25B8DBAD8AA}"/>
              </a:ext>
            </a:extLst>
          </p:cNvPr>
          <p:cNvSpPr>
            <a:spLocks noGrp="1" noChangeArrowheads="1"/>
          </p:cNvSpPr>
          <p:nvPr>
            <p:ph type="title"/>
          </p:nvPr>
        </p:nvSpPr>
        <p:spPr>
          <a:xfrm>
            <a:off x="0" y="179388"/>
            <a:ext cx="4705350" cy="431800"/>
          </a:xfrm>
        </p:spPr>
        <p:txBody>
          <a:bodyPr/>
          <a:lstStyle/>
          <a:p>
            <a:pPr eaLnBrk="1" hangingPunct="1"/>
            <a:r>
              <a:rPr lang="en-GB" altLang="en-US" sz="1100">
                <a:latin typeface="Times New Roman" panose="02020603050405020304" pitchFamily="18" charset="0"/>
                <a:cs typeface="Times New Roman" panose="02020603050405020304" pitchFamily="18" charset="0"/>
              </a:rPr>
              <a:t>Page Type: Learning Objective 4 Presentation Page </a:t>
            </a:r>
            <a:br>
              <a:rPr lang="en-GB" altLang="en-US" sz="1100">
                <a:latin typeface="Times New Roman" panose="02020603050405020304" pitchFamily="18" charset="0"/>
                <a:cs typeface="Times New Roman" panose="02020603050405020304" pitchFamily="18" charset="0"/>
              </a:rPr>
            </a:br>
            <a:r>
              <a:rPr lang="en-GB" altLang="en-US" sz="1100">
                <a:solidFill>
                  <a:schemeClr val="accent2"/>
                </a:solidFill>
                <a:latin typeface="Times New Roman" panose="02020603050405020304" pitchFamily="18" charset="0"/>
                <a:cs typeface="Times New Roman" panose="02020603050405020304" pitchFamily="18" charset="0"/>
              </a:rPr>
              <a:t>Page Title:  Recognising and overcoming barriers</a:t>
            </a:r>
            <a:endParaRPr lang="en-GB" altLang="en-US" sz="1100">
              <a:latin typeface="Times New Roman" panose="02020603050405020304" pitchFamily="18" charset="0"/>
              <a:cs typeface="Times New Roman" panose="02020603050405020304" pitchFamily="18" charset="0"/>
            </a:endParaRPr>
          </a:p>
        </p:txBody>
      </p:sp>
      <p:sp>
        <p:nvSpPr>
          <p:cNvPr id="14339" name="Rectangle 3">
            <a:extLst>
              <a:ext uri="{FF2B5EF4-FFF2-40B4-BE49-F238E27FC236}">
                <a16:creationId xmlns:a16="http://schemas.microsoft.com/office/drawing/2014/main" id="{8150E941-BFE2-32C8-DAB3-7A7E53FE494A}"/>
              </a:ext>
            </a:extLst>
          </p:cNvPr>
          <p:cNvSpPr>
            <a:spLocks noChangeArrowheads="1"/>
          </p:cNvSpPr>
          <p:nvPr/>
        </p:nvSpPr>
        <p:spPr bwMode="auto">
          <a:xfrm>
            <a:off x="88900" y="755650"/>
            <a:ext cx="338455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a:spcBef>
                <a:spcPct val="20000"/>
              </a:spcBef>
              <a:buChar char="•"/>
              <a:defRPr sz="9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Verdana" panose="020B0604030504040204" pitchFamily="34" charset="0"/>
              </a:defRPr>
            </a:lvl2pPr>
            <a:lvl3pPr marL="1143000" indent="-228600">
              <a:spcBef>
                <a:spcPct val="20000"/>
              </a:spcBef>
              <a:buChar char="•"/>
              <a:defRPr sz="10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buNone/>
            </a:pPr>
            <a:r>
              <a:rPr lang="en-GB" sz="1000" dirty="0">
                <a:latin typeface="Verdana" panose="020B0604030504040204" pitchFamily="34" charset="0"/>
                <a:ea typeface="Verdana" panose="020B0604030504040204" pitchFamily="34" charset="0"/>
                <a:cs typeface="Verdana" panose="020B0604030504040204" pitchFamily="34" charset="0"/>
              </a:rPr>
              <a:t>Victims of youth violence presenting to emergency services will normally be in a state of emotional shock with some level of physical and psychological harm in a chaotic environment with unfamiliar authority figures. </a:t>
            </a:r>
          </a:p>
          <a:p>
            <a:pPr>
              <a:buNone/>
            </a:pPr>
            <a:endParaRPr lang="en-GB" sz="1000" dirty="0">
              <a:latin typeface="Verdana" panose="020B0604030504040204" pitchFamily="34" charset="0"/>
              <a:ea typeface="Verdana" panose="020B0604030504040204" pitchFamily="34" charset="0"/>
              <a:cs typeface="Verdana" panose="020B0604030504040204" pitchFamily="34" charset="0"/>
            </a:endParaRPr>
          </a:p>
          <a:p>
            <a:pPr>
              <a:buNone/>
            </a:pPr>
            <a:r>
              <a:rPr lang="en-GB" sz="1000" dirty="0">
                <a:latin typeface="Verdana" panose="020B0604030504040204" pitchFamily="34" charset="0"/>
                <a:ea typeface="Verdana" panose="020B0604030504040204" pitchFamily="34" charset="0"/>
                <a:cs typeface="Verdana" panose="020B0604030504040204" pitchFamily="34" charset="0"/>
              </a:rPr>
              <a:t>Victims may not recognise their situation or lack the necessary communication skills to effectively express recent events. Furthermore, victims may have a deep-seated mistrust of institutional powers or fear retribution attacks or further abuse. All these conditions raise tensions within the clinical environment and act as significant barriers to engagement.</a:t>
            </a:r>
          </a:p>
          <a:p>
            <a:pPr>
              <a:buNone/>
            </a:pPr>
            <a:endParaRPr lang="en-GB" sz="1000" dirty="0">
              <a:latin typeface="Verdana" panose="020B0604030504040204" pitchFamily="34" charset="0"/>
              <a:ea typeface="Verdana" panose="020B0604030504040204" pitchFamily="34" charset="0"/>
              <a:cs typeface="Verdana" panose="020B0604030504040204" pitchFamily="34" charset="0"/>
            </a:endParaRPr>
          </a:p>
          <a:p>
            <a:pPr>
              <a:buNone/>
            </a:pPr>
            <a:r>
              <a:rPr lang="en-GB" sz="1000" dirty="0">
                <a:latin typeface="Verdana" panose="020B0604030504040204" pitchFamily="34" charset="0"/>
                <a:ea typeface="Verdana" panose="020B0604030504040204" pitchFamily="34" charset="0"/>
                <a:cs typeface="Verdana" panose="020B0604030504040204" pitchFamily="34" charset="0"/>
              </a:rPr>
              <a:t>The first step to helping victims of youth violence is recognising those in crisis and actively trying to understand their circumstances and journey to this point. </a:t>
            </a:r>
            <a:endParaRPr lang="en-GB" altLang="en-US" sz="1000" dirty="0">
              <a:latin typeface="Verdana" panose="020B0604030504040204" pitchFamily="34" charset="0"/>
            </a:endParaRPr>
          </a:p>
        </p:txBody>
      </p:sp>
      <p:sp>
        <p:nvSpPr>
          <p:cNvPr id="14340" name="Text Box 9">
            <a:extLst>
              <a:ext uri="{FF2B5EF4-FFF2-40B4-BE49-F238E27FC236}">
                <a16:creationId xmlns:a16="http://schemas.microsoft.com/office/drawing/2014/main" id="{725D285F-D8CF-79DE-B394-577186F75B04}"/>
              </a:ext>
            </a:extLst>
          </p:cNvPr>
          <p:cNvSpPr txBox="1">
            <a:spLocks noChangeArrowheads="1"/>
          </p:cNvSpPr>
          <p:nvPr/>
        </p:nvSpPr>
        <p:spPr bwMode="auto">
          <a:xfrm>
            <a:off x="3610653" y="3907738"/>
            <a:ext cx="3235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FontTx/>
              <a:buNone/>
            </a:pPr>
            <a:r>
              <a:rPr lang="en-US" altLang="en-US" sz="800" b="1" dirty="0">
                <a:latin typeface="Verdana" panose="020B0604030504040204" pitchFamily="34" charset="0"/>
                <a:ea typeface="Verdana" panose="020B0604030504040204" pitchFamily="34" charset="0"/>
                <a:cs typeface="Verdana" panose="020B0604030504040204" pitchFamily="34" charset="0"/>
              </a:rPr>
              <a:t>Fig 1 Features of the acute stress response </a:t>
            </a:r>
            <a:endParaRPr lang="en-US" altLang="en-US" sz="800" i="1" dirty="0">
              <a:latin typeface="Verdana" panose="020B0604030504040204" pitchFamily="34" charset="0"/>
              <a:ea typeface="Verdana" panose="020B0604030504040204" pitchFamily="34" charset="0"/>
              <a:cs typeface="Verdana" panose="020B0604030504040204" pitchFamily="34" charset="0"/>
            </a:endParaRPr>
          </a:p>
        </p:txBody>
      </p:sp>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B8443E2A-24AC-6503-5733-80DB73A1245E}"/>
                  </a:ext>
                </a:extLst>
              </p14:cNvPr>
              <p14:cNvContentPartPr/>
              <p14:nvPr/>
            </p14:nvContentPartPr>
            <p14:xfrm>
              <a:off x="5821965" y="1606298"/>
              <a:ext cx="283320" cy="174600"/>
            </p14:xfrm>
          </p:contentPart>
        </mc:Choice>
        <mc:Fallback xmlns="">
          <p:pic>
            <p:nvPicPr>
              <p:cNvPr id="12" name="Ink 11">
                <a:extLst>
                  <a:ext uri="{FF2B5EF4-FFF2-40B4-BE49-F238E27FC236}">
                    <a16:creationId xmlns:a16="http://schemas.microsoft.com/office/drawing/2014/main" id="{B8443E2A-24AC-6503-5733-80DB73A1245E}"/>
                  </a:ext>
                </a:extLst>
              </p:cNvPr>
              <p:cNvPicPr/>
              <p:nvPr/>
            </p:nvPicPr>
            <p:blipFill>
              <a:blip r:embed="rId4"/>
              <a:stretch>
                <a:fillRect/>
              </a:stretch>
            </p:blipFill>
            <p:spPr>
              <a:xfrm>
                <a:off x="5759325" y="1543298"/>
                <a:ext cx="40896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ED317461-4C85-BBB1-BAE4-3F3F433F5EFC}"/>
                  </a:ext>
                </a:extLst>
              </p14:cNvPr>
              <p14:cNvContentPartPr/>
              <p14:nvPr/>
            </p14:nvContentPartPr>
            <p14:xfrm>
              <a:off x="5474925" y="2163938"/>
              <a:ext cx="360" cy="360"/>
            </p14:xfrm>
          </p:contentPart>
        </mc:Choice>
        <mc:Fallback xmlns="">
          <p:pic>
            <p:nvPicPr>
              <p:cNvPr id="13" name="Ink 12">
                <a:extLst>
                  <a:ext uri="{FF2B5EF4-FFF2-40B4-BE49-F238E27FC236}">
                    <a16:creationId xmlns:a16="http://schemas.microsoft.com/office/drawing/2014/main" id="{ED317461-4C85-BBB1-BAE4-3F3F433F5EFC}"/>
                  </a:ext>
                </a:extLst>
              </p:cNvPr>
              <p:cNvPicPr/>
              <p:nvPr/>
            </p:nvPicPr>
            <p:blipFill>
              <a:blip r:embed="rId6"/>
              <a:stretch>
                <a:fillRect/>
              </a:stretch>
            </p:blipFill>
            <p:spPr>
              <a:xfrm>
                <a:off x="5411925" y="2101298"/>
                <a:ext cx="126000" cy="126000"/>
              </a:xfrm>
              <a:prstGeom prst="rect">
                <a:avLst/>
              </a:prstGeom>
            </p:spPr>
          </p:pic>
        </mc:Fallback>
      </mc:AlternateContent>
      <p:cxnSp>
        <p:nvCxnSpPr>
          <p:cNvPr id="19" name="Straight Connector 18">
            <a:extLst>
              <a:ext uri="{FF2B5EF4-FFF2-40B4-BE49-F238E27FC236}">
                <a16:creationId xmlns:a16="http://schemas.microsoft.com/office/drawing/2014/main" id="{0F19CB40-A12A-F42B-1BFD-625C9CDC581C}"/>
              </a:ext>
            </a:extLst>
          </p:cNvPr>
          <p:cNvCxnSpPr/>
          <p:nvPr/>
        </p:nvCxnSpPr>
        <p:spPr bwMode="auto">
          <a:xfrm>
            <a:off x="1432874" y="-348792"/>
            <a:ext cx="4430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25" name="Group 24">
            <a:extLst>
              <a:ext uri="{FF2B5EF4-FFF2-40B4-BE49-F238E27FC236}">
                <a16:creationId xmlns:a16="http://schemas.microsoft.com/office/drawing/2014/main" id="{384B72F1-2351-197E-99CD-167A487835C6}"/>
              </a:ext>
            </a:extLst>
          </p:cNvPr>
          <p:cNvGrpSpPr/>
          <p:nvPr/>
        </p:nvGrpSpPr>
        <p:grpSpPr>
          <a:xfrm>
            <a:off x="3667777" y="511638"/>
            <a:ext cx="3543734" cy="3512212"/>
            <a:chOff x="3667777" y="511638"/>
            <a:chExt cx="3543734" cy="3512212"/>
          </a:xfrm>
        </p:grpSpPr>
        <p:grpSp>
          <p:nvGrpSpPr>
            <p:cNvPr id="20" name="Group 19">
              <a:extLst>
                <a:ext uri="{FF2B5EF4-FFF2-40B4-BE49-F238E27FC236}">
                  <a16:creationId xmlns:a16="http://schemas.microsoft.com/office/drawing/2014/main" id="{74BA4ABD-A753-138F-D013-C67A0CF4CBC7}"/>
                </a:ext>
              </a:extLst>
            </p:cNvPr>
            <p:cNvGrpSpPr/>
            <p:nvPr/>
          </p:nvGrpSpPr>
          <p:grpSpPr>
            <a:xfrm>
              <a:off x="3667777" y="511638"/>
              <a:ext cx="3543734" cy="3512212"/>
              <a:chOff x="3996965" y="788992"/>
              <a:chExt cx="3101966" cy="3101966"/>
            </a:xfrm>
          </p:grpSpPr>
          <p:grpSp>
            <p:nvGrpSpPr>
              <p:cNvPr id="16" name="Group 15">
                <a:extLst>
                  <a:ext uri="{FF2B5EF4-FFF2-40B4-BE49-F238E27FC236}">
                    <a16:creationId xmlns:a16="http://schemas.microsoft.com/office/drawing/2014/main" id="{DFA23CFF-A01A-16DC-6606-90108A5EB49D}"/>
                  </a:ext>
                </a:extLst>
              </p:cNvPr>
              <p:cNvGrpSpPr/>
              <p:nvPr/>
            </p:nvGrpSpPr>
            <p:grpSpPr>
              <a:xfrm>
                <a:off x="3996965" y="788992"/>
                <a:ext cx="3101966" cy="3101966"/>
                <a:chOff x="3996965" y="788992"/>
                <a:chExt cx="3101966" cy="3101966"/>
              </a:xfrm>
            </p:grpSpPr>
            <p:pic>
              <p:nvPicPr>
                <p:cNvPr id="3" name="Graphic 2" descr="Brain in head outline">
                  <a:extLst>
                    <a:ext uri="{FF2B5EF4-FFF2-40B4-BE49-F238E27FC236}">
                      <a16:creationId xmlns:a16="http://schemas.microsoft.com/office/drawing/2014/main" id="{76F866D1-E50B-73A9-8746-16A3B91052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96965" y="788992"/>
                  <a:ext cx="3101966" cy="3101966"/>
                </a:xfrm>
                <a:prstGeom prst="rect">
                  <a:avLst/>
                </a:prstGeom>
              </p:spPr>
            </p:pic>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A4F70DB5-5CCD-1954-7D4F-EC86D9A77277}"/>
                        </a:ext>
                      </a:extLst>
                    </p14:cNvPr>
                    <p14:cNvContentPartPr/>
                    <p14:nvPr/>
                  </p14:nvContentPartPr>
                  <p14:xfrm>
                    <a:off x="4709205" y="1276538"/>
                    <a:ext cx="1460880" cy="1488240"/>
                  </p14:xfrm>
                </p:contentPart>
              </mc:Choice>
              <mc:Fallback xmlns="">
                <p:pic>
                  <p:nvPicPr>
                    <p:cNvPr id="11" name="Ink 10">
                      <a:extLst>
                        <a:ext uri="{FF2B5EF4-FFF2-40B4-BE49-F238E27FC236}">
                          <a16:creationId xmlns:a16="http://schemas.microsoft.com/office/drawing/2014/main" id="{A4F70DB5-5CCD-1954-7D4F-EC86D9A77277}"/>
                        </a:ext>
                      </a:extLst>
                    </p:cNvPr>
                    <p:cNvPicPr/>
                    <p:nvPr/>
                  </p:nvPicPr>
                  <p:blipFill>
                    <a:blip r:embed="rId10"/>
                    <a:stretch>
                      <a:fillRect/>
                    </a:stretch>
                  </p:blipFill>
                  <p:spPr>
                    <a:xfrm>
                      <a:off x="4654363" y="1221218"/>
                      <a:ext cx="1570879" cy="159919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6BD75CBC-52EF-208B-F509-FB49466E4D12}"/>
                      </a:ext>
                    </a:extLst>
                  </p14:cNvPr>
                  <p14:cNvContentPartPr/>
                  <p14:nvPr/>
                </p14:nvContentPartPr>
                <p14:xfrm>
                  <a:off x="4743765" y="1294898"/>
                  <a:ext cx="1238400" cy="978480"/>
                </p14:xfrm>
              </p:contentPart>
            </mc:Choice>
            <mc:Fallback xmlns="">
              <p:pic>
                <p:nvPicPr>
                  <p:cNvPr id="17" name="Ink 16">
                    <a:extLst>
                      <a:ext uri="{FF2B5EF4-FFF2-40B4-BE49-F238E27FC236}">
                        <a16:creationId xmlns:a16="http://schemas.microsoft.com/office/drawing/2014/main" id="{6BD75CBC-52EF-208B-F509-FB49466E4D12}"/>
                      </a:ext>
                    </a:extLst>
                  </p:cNvPr>
                  <p:cNvPicPr/>
                  <p:nvPr/>
                </p:nvPicPr>
                <p:blipFill>
                  <a:blip r:embed="rId12"/>
                  <a:stretch>
                    <a:fillRect/>
                  </a:stretch>
                </p:blipFill>
                <p:spPr>
                  <a:xfrm>
                    <a:off x="4688935" y="1239248"/>
                    <a:ext cx="1348375" cy="1089461"/>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21" name="Ink 20">
                  <a:extLst>
                    <a:ext uri="{FF2B5EF4-FFF2-40B4-BE49-F238E27FC236}">
                      <a16:creationId xmlns:a16="http://schemas.microsoft.com/office/drawing/2014/main" id="{2CEFF9D6-3730-B204-4883-E27EBACC0287}"/>
                    </a:ext>
                  </a:extLst>
                </p14:cNvPr>
                <p14:cNvContentPartPr/>
                <p14:nvPr/>
              </p14:nvContentPartPr>
              <p14:xfrm>
                <a:off x="4992165" y="1217858"/>
                <a:ext cx="1201680" cy="600840"/>
              </p14:xfrm>
            </p:contentPart>
          </mc:Choice>
          <mc:Fallback xmlns="">
            <p:pic>
              <p:nvPicPr>
                <p:cNvPr id="21" name="Ink 20">
                  <a:extLst>
                    <a:ext uri="{FF2B5EF4-FFF2-40B4-BE49-F238E27FC236}">
                      <a16:creationId xmlns:a16="http://schemas.microsoft.com/office/drawing/2014/main" id="{2CEFF9D6-3730-B204-4883-E27EBACC0287}"/>
                    </a:ext>
                  </a:extLst>
                </p:cNvPr>
                <p:cNvPicPr/>
                <p:nvPr/>
              </p:nvPicPr>
              <p:blipFill>
                <a:blip r:embed="rId14"/>
                <a:stretch>
                  <a:fillRect/>
                </a:stretch>
              </p:blipFill>
              <p:spPr>
                <a:xfrm>
                  <a:off x="4929525" y="1154858"/>
                  <a:ext cx="1327320" cy="726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2" name="Ink 21">
                  <a:extLst>
                    <a:ext uri="{FF2B5EF4-FFF2-40B4-BE49-F238E27FC236}">
                      <a16:creationId xmlns:a16="http://schemas.microsoft.com/office/drawing/2014/main" id="{9DC45702-2A11-8CE4-0A98-07915AE0FC5B}"/>
                    </a:ext>
                  </a:extLst>
                </p14:cNvPr>
                <p14:cNvContentPartPr/>
                <p14:nvPr/>
              </p14:nvContentPartPr>
              <p14:xfrm>
                <a:off x="5080005" y="1379858"/>
                <a:ext cx="216000" cy="282240"/>
              </p14:xfrm>
            </p:contentPart>
          </mc:Choice>
          <mc:Fallback xmlns="">
            <p:pic>
              <p:nvPicPr>
                <p:cNvPr id="22" name="Ink 21">
                  <a:extLst>
                    <a:ext uri="{FF2B5EF4-FFF2-40B4-BE49-F238E27FC236}">
                      <a16:creationId xmlns:a16="http://schemas.microsoft.com/office/drawing/2014/main" id="{9DC45702-2A11-8CE4-0A98-07915AE0FC5B}"/>
                    </a:ext>
                  </a:extLst>
                </p:cNvPr>
                <p:cNvPicPr/>
                <p:nvPr/>
              </p:nvPicPr>
              <p:blipFill>
                <a:blip r:embed="rId16"/>
                <a:stretch>
                  <a:fillRect/>
                </a:stretch>
              </p:blipFill>
              <p:spPr>
                <a:xfrm>
                  <a:off x="5017365" y="1317218"/>
                  <a:ext cx="341640" cy="407880"/>
                </a:xfrm>
                <a:prstGeom prst="rect">
                  <a:avLst/>
                </a:prstGeom>
              </p:spPr>
            </p:pic>
          </mc:Fallback>
        </mc:AlternateContent>
      </p:grpSp>
      <p:cxnSp>
        <p:nvCxnSpPr>
          <p:cNvPr id="24" name="Straight Connector 23">
            <a:extLst>
              <a:ext uri="{FF2B5EF4-FFF2-40B4-BE49-F238E27FC236}">
                <a16:creationId xmlns:a16="http://schemas.microsoft.com/office/drawing/2014/main" id="{468328CA-F096-26ED-F566-CFCF34161DA0}"/>
              </a:ext>
            </a:extLst>
          </p:cNvPr>
          <p:cNvCxnSpPr/>
          <p:nvPr/>
        </p:nvCxnSpPr>
        <p:spPr bwMode="auto">
          <a:xfrm>
            <a:off x="1527142" y="-424206"/>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6" name="TextBox 25">
            <a:extLst>
              <a:ext uri="{FF2B5EF4-FFF2-40B4-BE49-F238E27FC236}">
                <a16:creationId xmlns:a16="http://schemas.microsoft.com/office/drawing/2014/main" id="{82AB17AF-508B-B023-B452-4BC21F8FFB67}"/>
              </a:ext>
            </a:extLst>
          </p:cNvPr>
          <p:cNvSpPr txBox="1"/>
          <p:nvPr/>
        </p:nvSpPr>
        <p:spPr>
          <a:xfrm rot="648937">
            <a:off x="5214707" y="1462043"/>
            <a:ext cx="957734" cy="400110"/>
          </a:xfrm>
          <a:prstGeom prst="rect">
            <a:avLst/>
          </a:prstGeom>
          <a:noFill/>
        </p:spPr>
        <p:txBody>
          <a:bodyPr wrap="square" rtlCol="0">
            <a:spAutoFit/>
          </a:bodyPr>
          <a:lstStyle/>
          <a:p>
            <a:r>
              <a:rPr lang="en-US" sz="2000" b="1" dirty="0">
                <a:solidFill>
                  <a:srgbClr val="FF0000"/>
                </a:solidFill>
                <a:latin typeface="Chalkduster" panose="03050602040202020205" pitchFamily="66" charset="77"/>
              </a:rPr>
              <a:t>PTSD</a:t>
            </a:r>
          </a:p>
        </p:txBody>
      </p:sp>
      <p:sp>
        <p:nvSpPr>
          <p:cNvPr id="27" name="TextBox 26">
            <a:extLst>
              <a:ext uri="{FF2B5EF4-FFF2-40B4-BE49-F238E27FC236}">
                <a16:creationId xmlns:a16="http://schemas.microsoft.com/office/drawing/2014/main" id="{07068F02-EC50-CAFB-A42E-0A82C1967C2A}"/>
              </a:ext>
            </a:extLst>
          </p:cNvPr>
          <p:cNvSpPr txBox="1"/>
          <p:nvPr/>
        </p:nvSpPr>
        <p:spPr>
          <a:xfrm rot="20651528">
            <a:off x="4346923" y="912981"/>
            <a:ext cx="1399935" cy="584775"/>
          </a:xfrm>
          <a:prstGeom prst="rect">
            <a:avLst/>
          </a:prstGeom>
          <a:noFill/>
        </p:spPr>
        <p:txBody>
          <a:bodyPr wrap="square" rtlCol="0">
            <a:spAutoFit/>
          </a:bodyPr>
          <a:lstStyle/>
          <a:p>
            <a:pPr algn="ctr"/>
            <a:r>
              <a:rPr lang="en-US" sz="1600" b="1" dirty="0">
                <a:solidFill>
                  <a:srgbClr val="7030A0"/>
                </a:solidFill>
                <a:latin typeface="Curlz MT" pitchFamily="82" charset="77"/>
              </a:rPr>
              <a:t>Fragmented memory</a:t>
            </a:r>
          </a:p>
        </p:txBody>
      </p:sp>
      <p:sp>
        <p:nvSpPr>
          <p:cNvPr id="29" name="TextBox 28">
            <a:extLst>
              <a:ext uri="{FF2B5EF4-FFF2-40B4-BE49-F238E27FC236}">
                <a16:creationId xmlns:a16="http://schemas.microsoft.com/office/drawing/2014/main" id="{33E42788-9370-9D3D-FE3D-71364281E59B}"/>
              </a:ext>
            </a:extLst>
          </p:cNvPr>
          <p:cNvSpPr txBox="1"/>
          <p:nvPr/>
        </p:nvSpPr>
        <p:spPr>
          <a:xfrm rot="2014531">
            <a:off x="5369459" y="1231715"/>
            <a:ext cx="1160539" cy="246221"/>
          </a:xfrm>
          <a:prstGeom prst="rect">
            <a:avLst/>
          </a:prstGeom>
          <a:noFill/>
        </p:spPr>
        <p:txBody>
          <a:bodyPr wrap="square" rtlCol="0">
            <a:spAutoFit/>
          </a:bodyPr>
          <a:lstStyle/>
          <a:p>
            <a:r>
              <a:rPr lang="en-US" dirty="0">
                <a:solidFill>
                  <a:srgbClr val="00B050"/>
                </a:solidFill>
                <a:latin typeface="Stencil" pitchFamily="82" charset="77"/>
              </a:rPr>
              <a:t>Aggression</a:t>
            </a:r>
          </a:p>
        </p:txBody>
      </p:sp>
      <p:sp>
        <p:nvSpPr>
          <p:cNvPr id="30" name="TextBox 29">
            <a:extLst>
              <a:ext uri="{FF2B5EF4-FFF2-40B4-BE49-F238E27FC236}">
                <a16:creationId xmlns:a16="http://schemas.microsoft.com/office/drawing/2014/main" id="{1A80172E-C5A6-DA14-DEB0-D96B95D33C76}"/>
              </a:ext>
            </a:extLst>
          </p:cNvPr>
          <p:cNvSpPr txBox="1"/>
          <p:nvPr/>
        </p:nvSpPr>
        <p:spPr>
          <a:xfrm rot="20239085">
            <a:off x="4185662" y="1507590"/>
            <a:ext cx="1561565" cy="261610"/>
          </a:xfrm>
          <a:prstGeom prst="rect">
            <a:avLst/>
          </a:prstGeom>
          <a:noFill/>
        </p:spPr>
        <p:txBody>
          <a:bodyPr wrap="square" rtlCol="0">
            <a:spAutoFit/>
          </a:bodyPr>
          <a:lstStyle/>
          <a:p>
            <a:r>
              <a:rPr lang="en-US" sz="1100" dirty="0">
                <a:solidFill>
                  <a:srgbClr val="0070C0"/>
                </a:solidFill>
                <a:latin typeface="NanumGothic" panose="020D0604000000000000" pitchFamily="34" charset="-127"/>
                <a:ea typeface="NanumGothic" panose="020D0604000000000000" pitchFamily="34" charset="-127"/>
                <a:cs typeface="Sabon Next LT" panose="02000500000000000000" pitchFamily="2" charset="0"/>
              </a:rPr>
              <a:t>hypersensitivity</a:t>
            </a:r>
          </a:p>
        </p:txBody>
      </p:sp>
      <p:sp>
        <p:nvSpPr>
          <p:cNvPr id="31" name="TextBox 30">
            <a:extLst>
              <a:ext uri="{FF2B5EF4-FFF2-40B4-BE49-F238E27FC236}">
                <a16:creationId xmlns:a16="http://schemas.microsoft.com/office/drawing/2014/main" id="{D11974CC-50AB-08DD-6C08-EF6FB1430BD9}"/>
              </a:ext>
            </a:extLst>
          </p:cNvPr>
          <p:cNvSpPr txBox="1"/>
          <p:nvPr/>
        </p:nvSpPr>
        <p:spPr>
          <a:xfrm>
            <a:off x="4797591" y="1686750"/>
            <a:ext cx="1001793" cy="307777"/>
          </a:xfrm>
          <a:prstGeom prst="rect">
            <a:avLst/>
          </a:prstGeom>
          <a:noFill/>
        </p:spPr>
        <p:txBody>
          <a:bodyPr wrap="square" rtlCol="0">
            <a:spAutoFit/>
          </a:bodyPr>
          <a:lstStyle/>
          <a:p>
            <a:r>
              <a:rPr lang="en-US" sz="1400" dirty="0">
                <a:solidFill>
                  <a:srgbClr val="FF8129"/>
                </a:solidFill>
                <a:latin typeface="MingLiU-ExtB" panose="02020500000000000000" pitchFamily="18" charset="-120"/>
                <a:ea typeface="MingLiU-ExtB" panose="02020500000000000000" pitchFamily="18" charset="-120"/>
              </a:rPr>
              <a:t>Anxiety</a:t>
            </a:r>
            <a:endParaRPr lang="en-US" dirty="0">
              <a:solidFill>
                <a:srgbClr val="FF8129"/>
              </a:solidFill>
              <a:latin typeface="MingLiU-ExtB" panose="02020500000000000000" pitchFamily="18" charset="-120"/>
              <a:ea typeface="MingLiU-ExtB" panose="02020500000000000000" pitchFamily="18" charset="-120"/>
            </a:endParaRPr>
          </a:p>
        </p:txBody>
      </p:sp>
      <p:sp>
        <p:nvSpPr>
          <p:cNvPr id="32" name="TextBox 31">
            <a:extLst>
              <a:ext uri="{FF2B5EF4-FFF2-40B4-BE49-F238E27FC236}">
                <a16:creationId xmlns:a16="http://schemas.microsoft.com/office/drawing/2014/main" id="{D3CAEA2A-86EA-93E1-B686-F813D9430686}"/>
              </a:ext>
            </a:extLst>
          </p:cNvPr>
          <p:cNvSpPr txBox="1"/>
          <p:nvPr/>
        </p:nvSpPr>
        <p:spPr>
          <a:xfrm rot="20222830">
            <a:off x="4243021" y="1331514"/>
            <a:ext cx="860295" cy="276999"/>
          </a:xfrm>
          <a:prstGeom prst="rect">
            <a:avLst/>
          </a:prstGeom>
          <a:noFill/>
        </p:spPr>
        <p:txBody>
          <a:bodyPr wrap="square" rtlCol="0">
            <a:spAutoFit/>
          </a:bodyPr>
          <a:lstStyle/>
          <a:p>
            <a:r>
              <a:rPr lang="en-US" sz="1200" dirty="0">
                <a:solidFill>
                  <a:srgbClr val="92D050"/>
                </a:solidFill>
                <a:latin typeface="LingWai SC Medium" panose="03050602040302020204" pitchFamily="66" charset="-122"/>
                <a:ea typeface="LingWai SC Medium" panose="03050602040302020204" pitchFamily="66" charset="-122"/>
                <a:cs typeface="LingWai SC Medium" panose="03050602040302020204" pitchFamily="66" charset="-122"/>
              </a:rPr>
              <a:t>Guilt</a:t>
            </a:r>
          </a:p>
        </p:txBody>
      </p:sp>
      <p:sp>
        <p:nvSpPr>
          <p:cNvPr id="33" name="TextBox 32">
            <a:extLst>
              <a:ext uri="{FF2B5EF4-FFF2-40B4-BE49-F238E27FC236}">
                <a16:creationId xmlns:a16="http://schemas.microsoft.com/office/drawing/2014/main" id="{BAC0C082-D6AE-00CE-FEB0-5593585C0A24}"/>
              </a:ext>
            </a:extLst>
          </p:cNvPr>
          <p:cNvSpPr txBox="1"/>
          <p:nvPr/>
        </p:nvSpPr>
        <p:spPr>
          <a:xfrm>
            <a:off x="5806550" y="1748306"/>
            <a:ext cx="761831" cy="246221"/>
          </a:xfrm>
          <a:prstGeom prst="rect">
            <a:avLst/>
          </a:prstGeom>
          <a:noFill/>
        </p:spPr>
        <p:txBody>
          <a:bodyPr wrap="square" rtlCol="0">
            <a:spAutoFit/>
          </a:bodyPr>
          <a:lstStyle/>
          <a:p>
            <a:r>
              <a:rPr lang="en-US" dirty="0">
                <a:solidFill>
                  <a:srgbClr val="F800D9"/>
                </a:solidFill>
                <a:latin typeface="Kefa" panose="02000506000000020004" pitchFamily="2" charset="77"/>
              </a:rPr>
              <a:t>Blame</a:t>
            </a:r>
          </a:p>
        </p:txBody>
      </p:sp>
      <p:sp>
        <p:nvSpPr>
          <p:cNvPr id="34" name="TextBox 33">
            <a:extLst>
              <a:ext uri="{FF2B5EF4-FFF2-40B4-BE49-F238E27FC236}">
                <a16:creationId xmlns:a16="http://schemas.microsoft.com/office/drawing/2014/main" id="{8B0A7A6B-E2CA-C799-97FC-40584A136260}"/>
              </a:ext>
            </a:extLst>
          </p:cNvPr>
          <p:cNvSpPr txBox="1"/>
          <p:nvPr/>
        </p:nvSpPr>
        <p:spPr>
          <a:xfrm rot="21034487">
            <a:off x="4342605" y="1869292"/>
            <a:ext cx="1030961" cy="246221"/>
          </a:xfrm>
          <a:prstGeom prst="rect">
            <a:avLst/>
          </a:prstGeom>
          <a:noFill/>
        </p:spPr>
        <p:txBody>
          <a:bodyPr wrap="square" rtlCol="0">
            <a:spAutoFit/>
          </a:bodyPr>
          <a:lstStyle/>
          <a:p>
            <a:r>
              <a:rPr lang="en-US" dirty="0">
                <a:solidFill>
                  <a:schemeClr val="accent3">
                    <a:lumMod val="50000"/>
                  </a:schemeClr>
                </a:solidFill>
                <a:latin typeface="Gloucester MT Extra Condensed" panose="02030808020601010101" pitchFamily="18" charset="77"/>
                <a:ea typeface="STZhongsong" panose="02010600040101010101" pitchFamily="2" charset="-122"/>
                <a:cs typeface="Telugu Sangam MN" pitchFamily="2" charset="0"/>
              </a:rPr>
              <a:t>Depression</a:t>
            </a:r>
          </a:p>
        </p:txBody>
      </p:sp>
      <p:pic>
        <p:nvPicPr>
          <p:cNvPr id="39" name="Graphic 38" descr="Zipper with solid fill">
            <a:extLst>
              <a:ext uri="{FF2B5EF4-FFF2-40B4-BE49-F238E27FC236}">
                <a16:creationId xmlns:a16="http://schemas.microsoft.com/office/drawing/2014/main" id="{B8C915B7-2DFF-1E16-DBBE-CDCEA10C33F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6200000">
            <a:off x="5506425" y="2391318"/>
            <a:ext cx="914400" cy="914400"/>
          </a:xfrm>
          <a:prstGeom prst="rect">
            <a:avLst/>
          </a:prstGeom>
        </p:spPr>
      </p:pic>
    </p:spTree>
    <p:extLst>
      <p:ext uri="{BB962C8B-B14F-4D97-AF65-F5344CB8AC3E}">
        <p14:creationId xmlns:p14="http://schemas.microsoft.com/office/powerpoint/2010/main" val="761446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551A729-49CF-2546-EBA3-C25B8DBAD8AA}"/>
              </a:ext>
            </a:extLst>
          </p:cNvPr>
          <p:cNvSpPr>
            <a:spLocks noGrp="1" noChangeArrowheads="1"/>
          </p:cNvSpPr>
          <p:nvPr>
            <p:ph type="title"/>
          </p:nvPr>
        </p:nvSpPr>
        <p:spPr>
          <a:xfrm>
            <a:off x="0" y="179388"/>
            <a:ext cx="4705350" cy="431800"/>
          </a:xfrm>
        </p:spPr>
        <p:txBody>
          <a:bodyPr/>
          <a:lstStyle/>
          <a:p>
            <a:pPr eaLnBrk="1" hangingPunct="1"/>
            <a:r>
              <a:rPr lang="en-GB" altLang="en-US" sz="1100">
                <a:latin typeface="Times New Roman" panose="02020603050405020304" pitchFamily="18" charset="0"/>
                <a:cs typeface="Times New Roman" panose="02020603050405020304" pitchFamily="18" charset="0"/>
              </a:rPr>
              <a:t>Page Type: Learning Objective 4 Presentation Page </a:t>
            </a:r>
            <a:br>
              <a:rPr lang="en-GB" altLang="en-US" sz="1100">
                <a:latin typeface="Times New Roman" panose="02020603050405020304" pitchFamily="18" charset="0"/>
                <a:cs typeface="Times New Roman" panose="02020603050405020304" pitchFamily="18" charset="0"/>
              </a:rPr>
            </a:br>
            <a:r>
              <a:rPr lang="en-GB" altLang="en-US" sz="1100">
                <a:solidFill>
                  <a:schemeClr val="accent2"/>
                </a:solidFill>
                <a:latin typeface="Times New Roman" panose="02020603050405020304" pitchFamily="18" charset="0"/>
                <a:cs typeface="Times New Roman" panose="02020603050405020304" pitchFamily="18" charset="0"/>
              </a:rPr>
              <a:t>Page Title:  Setting the stage</a:t>
            </a:r>
            <a:endParaRPr lang="en-GB" altLang="en-US" sz="1100">
              <a:latin typeface="Times New Roman" panose="02020603050405020304" pitchFamily="18" charset="0"/>
              <a:cs typeface="Times New Roman" panose="02020603050405020304" pitchFamily="18" charset="0"/>
            </a:endParaRPr>
          </a:p>
        </p:txBody>
      </p:sp>
      <p:sp>
        <p:nvSpPr>
          <p:cNvPr id="14339" name="Rectangle 3">
            <a:extLst>
              <a:ext uri="{FF2B5EF4-FFF2-40B4-BE49-F238E27FC236}">
                <a16:creationId xmlns:a16="http://schemas.microsoft.com/office/drawing/2014/main" id="{8150E941-BFE2-32C8-DAB3-7A7E53FE494A}"/>
              </a:ext>
            </a:extLst>
          </p:cNvPr>
          <p:cNvSpPr>
            <a:spLocks noChangeArrowheads="1"/>
          </p:cNvSpPr>
          <p:nvPr/>
        </p:nvSpPr>
        <p:spPr bwMode="auto">
          <a:xfrm>
            <a:off x="88899" y="755650"/>
            <a:ext cx="3889211"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a:spcBef>
                <a:spcPct val="20000"/>
              </a:spcBef>
              <a:buChar char="•"/>
              <a:defRPr sz="9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Verdana" panose="020B0604030504040204" pitchFamily="34" charset="0"/>
              </a:defRPr>
            </a:lvl2pPr>
            <a:lvl3pPr marL="1143000" indent="-228600">
              <a:spcBef>
                <a:spcPct val="20000"/>
              </a:spcBef>
              <a:buChar char="•"/>
              <a:defRPr sz="10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en-GB" sz="1000" dirty="0">
                <a:latin typeface="Verdana" panose="020B0604030504040204" pitchFamily="34" charset="0"/>
                <a:ea typeface="Verdana" panose="020B0604030504040204" pitchFamily="34" charset="0"/>
                <a:cs typeface="Verdana" panose="020B0604030504040204" pitchFamily="34" charset="0"/>
              </a:rPr>
              <a:t>Effective communication begins at the outset, a loud chaotic open ED bay not only serves as a distraction but heightens anxiety preventing effective communication. Ideally a comfortable, quiet, and private room where both the clinician and victim can speak sitting down at the same level without any barriers to communication.</a:t>
            </a:r>
          </a:p>
          <a:p>
            <a:pPr eaLnBrk="1" hangingPunct="1">
              <a:spcBef>
                <a:spcPct val="0"/>
              </a:spcBef>
              <a:buFontTx/>
              <a:buNone/>
            </a:pPr>
            <a:endParaRPr lang="en-GB" sz="10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en-GB" sz="1000" dirty="0">
                <a:latin typeface="Verdana" panose="020B0604030504040204" pitchFamily="34" charset="0"/>
                <a:ea typeface="Verdana" panose="020B0604030504040204" pitchFamily="34" charset="0"/>
                <a:cs typeface="Verdana" panose="020B0604030504040204" pitchFamily="34" charset="0"/>
              </a:rPr>
              <a:t>Ensuring open body-language and maintaining an unbiased communication style free of belief systems, assumptions or judgements are paramount to developing rapport and building a trusting professional relationship. Patients should be informed that any information exchanged is confidential unless they or other individuals are placed at risk of harm. </a:t>
            </a:r>
          </a:p>
          <a:p>
            <a:pPr eaLnBrk="1" hangingPunct="1">
              <a:spcBef>
                <a:spcPct val="0"/>
              </a:spcBef>
              <a:buFontTx/>
              <a:buNone/>
            </a:pPr>
            <a:endParaRPr lang="en-GB" sz="10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en-GB" sz="1000" dirty="0">
                <a:latin typeface="Verdana" panose="020B0604030504040204" pitchFamily="34" charset="0"/>
                <a:ea typeface="Verdana" panose="020B0604030504040204" pitchFamily="34" charset="0"/>
                <a:cs typeface="Verdana" panose="020B0604030504040204" pitchFamily="34" charset="0"/>
              </a:rPr>
              <a:t>Ask the adolescent their information first and ask them to introduce the others in the room – lets the adolescent know they are the focus from the outset. Let the patient know that there will be some potentially sensitive questions and they may find it easier to talk alone for a short period</a:t>
            </a:r>
            <a:r>
              <a:rPr lang="en-GB" dirty="0"/>
              <a:t>. </a:t>
            </a:r>
          </a:p>
        </p:txBody>
      </p:sp>
      <p:pic>
        <p:nvPicPr>
          <p:cNvPr id="10242" name="Picture 2" descr="Therapist teenagers Stock Photos, Royalty Free Therapist teenagers Images |  Depositphotos">
            <a:extLst>
              <a:ext uri="{FF2B5EF4-FFF2-40B4-BE49-F238E27FC236}">
                <a16:creationId xmlns:a16="http://schemas.microsoft.com/office/drawing/2014/main" id="{9AC89FA6-BC12-3994-4FF1-10C68F04BB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8110" y="1286759"/>
            <a:ext cx="3159648" cy="2106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942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551A729-49CF-2546-EBA3-C25B8DBAD8AA}"/>
              </a:ext>
            </a:extLst>
          </p:cNvPr>
          <p:cNvSpPr>
            <a:spLocks noGrp="1" noChangeArrowheads="1"/>
          </p:cNvSpPr>
          <p:nvPr>
            <p:ph type="title"/>
          </p:nvPr>
        </p:nvSpPr>
        <p:spPr>
          <a:xfrm>
            <a:off x="0" y="179388"/>
            <a:ext cx="4705350" cy="431800"/>
          </a:xfrm>
        </p:spPr>
        <p:txBody>
          <a:bodyPr/>
          <a:lstStyle/>
          <a:p>
            <a:pPr eaLnBrk="1" hangingPunct="1"/>
            <a:r>
              <a:rPr lang="en-GB" altLang="en-US" sz="1100">
                <a:latin typeface="Times New Roman" panose="02020603050405020304" pitchFamily="18" charset="0"/>
                <a:cs typeface="Times New Roman" panose="02020603050405020304" pitchFamily="18" charset="0"/>
              </a:rPr>
              <a:t>Page Type: Learning Objective 3 Presentation Page </a:t>
            </a:r>
            <a:br>
              <a:rPr lang="en-GB" altLang="en-US" sz="1100">
                <a:latin typeface="Times New Roman" panose="02020603050405020304" pitchFamily="18" charset="0"/>
                <a:cs typeface="Times New Roman" panose="02020603050405020304" pitchFamily="18" charset="0"/>
              </a:rPr>
            </a:br>
            <a:r>
              <a:rPr lang="en-GB" altLang="en-US" sz="1100">
                <a:solidFill>
                  <a:schemeClr val="accent2"/>
                </a:solidFill>
                <a:latin typeface="Times New Roman" panose="02020603050405020304" pitchFamily="18" charset="0"/>
                <a:cs typeface="Times New Roman" panose="02020603050405020304" pitchFamily="18" charset="0"/>
              </a:rPr>
              <a:t>Page Title:  Risk assessment </a:t>
            </a:r>
            <a:endParaRPr lang="en-GB" altLang="en-US" sz="1100">
              <a:latin typeface="Times New Roman" panose="02020603050405020304" pitchFamily="18" charset="0"/>
              <a:cs typeface="Times New Roman" panose="02020603050405020304" pitchFamily="18" charset="0"/>
            </a:endParaRPr>
          </a:p>
        </p:txBody>
      </p:sp>
      <p:sp>
        <p:nvSpPr>
          <p:cNvPr id="14339" name="Rectangle 3">
            <a:extLst>
              <a:ext uri="{FF2B5EF4-FFF2-40B4-BE49-F238E27FC236}">
                <a16:creationId xmlns:a16="http://schemas.microsoft.com/office/drawing/2014/main" id="{8150E941-BFE2-32C8-DAB3-7A7E53FE494A}"/>
              </a:ext>
            </a:extLst>
          </p:cNvPr>
          <p:cNvSpPr>
            <a:spLocks noChangeArrowheads="1"/>
          </p:cNvSpPr>
          <p:nvPr/>
        </p:nvSpPr>
        <p:spPr bwMode="auto">
          <a:xfrm>
            <a:off x="88899" y="755650"/>
            <a:ext cx="2531753"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a:spcBef>
                <a:spcPct val="20000"/>
              </a:spcBef>
              <a:buChar char="•"/>
              <a:defRPr sz="9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Verdana" panose="020B0604030504040204" pitchFamily="34" charset="0"/>
              </a:defRPr>
            </a:lvl2pPr>
            <a:lvl3pPr marL="1143000" indent="-228600">
              <a:spcBef>
                <a:spcPct val="20000"/>
              </a:spcBef>
              <a:buChar char="•"/>
              <a:defRPr sz="10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en-GB" altLang="en-US" sz="1000" dirty="0">
                <a:latin typeface="Verdana" panose="020B0604030504040204" pitchFamily="34" charset="0"/>
              </a:rPr>
              <a:t> </a:t>
            </a:r>
          </a:p>
          <a:p>
            <a:pPr eaLnBrk="1" hangingPunct="1">
              <a:spcBef>
                <a:spcPct val="0"/>
              </a:spcBef>
              <a:buFontTx/>
              <a:buNone/>
            </a:pPr>
            <a:r>
              <a:rPr lang="en-GB" sz="1000" dirty="0">
                <a:latin typeface="Verdana" panose="020B0604030504040204" pitchFamily="34" charset="0"/>
                <a:ea typeface="Verdana" panose="020B0604030504040204" pitchFamily="34" charset="0"/>
                <a:cs typeface="Verdana" panose="020B0604030504040204" pitchFamily="34" charset="0"/>
              </a:rPr>
              <a:t>In order to effectively tackle youth violence, clinicians must be aware of contributing risk factors and be able to identify suspicious cases. Children and young persons involved or at risk of violence may be afraid or lack the ability to effectively communicate their circumstances and their injuries. Therefore, it is essential that all healthcare professionals can identify patterns of violence and work with local agencies to support victims .</a:t>
            </a:r>
            <a:r>
              <a:rPr lang="en-GB" altLang="en-US" sz="1000" baseline="30000" dirty="0">
                <a:latin typeface="Verdana" panose="020B0604030504040204" pitchFamily="34" charset="0"/>
                <a:ea typeface="Verdana" panose="020B0604030504040204" pitchFamily="34" charset="0"/>
                <a:cs typeface="Verdana" panose="020B0604030504040204" pitchFamily="34" charset="0"/>
              </a:rPr>
              <a:t>1</a:t>
            </a:r>
            <a:endParaRPr lang="en-GB" alt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14340" name="Text Box 9">
            <a:extLst>
              <a:ext uri="{FF2B5EF4-FFF2-40B4-BE49-F238E27FC236}">
                <a16:creationId xmlns:a16="http://schemas.microsoft.com/office/drawing/2014/main" id="{725D285F-D8CF-79DE-B394-577186F75B04}"/>
              </a:ext>
            </a:extLst>
          </p:cNvPr>
          <p:cNvSpPr txBox="1">
            <a:spLocks noChangeArrowheads="1"/>
          </p:cNvSpPr>
          <p:nvPr/>
        </p:nvSpPr>
        <p:spPr bwMode="auto">
          <a:xfrm>
            <a:off x="3572439" y="3873500"/>
            <a:ext cx="3235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FontTx/>
              <a:buNone/>
            </a:pPr>
            <a:r>
              <a:rPr lang="en-US" altLang="en-US" sz="800" b="1" dirty="0">
                <a:latin typeface="Verdana" panose="020B0604030504040204" pitchFamily="34" charset="0"/>
                <a:ea typeface="Verdana" panose="020B0604030504040204" pitchFamily="34" charset="0"/>
                <a:cs typeface="Verdana" panose="020B0604030504040204" pitchFamily="34" charset="0"/>
              </a:rPr>
              <a:t>Fig 1</a:t>
            </a:r>
            <a:r>
              <a:rPr lang="en-US" altLang="en-US" sz="800" dirty="0">
                <a:latin typeface="Verdana" panose="020B0604030504040204" pitchFamily="34" charset="0"/>
                <a:ea typeface="Verdana" panose="020B0604030504040204" pitchFamily="34" charset="0"/>
                <a:cs typeface="Verdana" panose="020B0604030504040204" pitchFamily="34" charset="0"/>
              </a:rPr>
              <a:t> </a:t>
            </a:r>
            <a:r>
              <a:rPr lang="en-US" altLang="en-US" sz="800" i="1" dirty="0">
                <a:latin typeface="Verdana" panose="020B0604030504040204" pitchFamily="34" charset="0"/>
                <a:ea typeface="Verdana" panose="020B0604030504040204" pitchFamily="34" charset="0"/>
                <a:cs typeface="Verdana" panose="020B0604030504040204" pitchFamily="34" charset="0"/>
              </a:rPr>
              <a:t>Risk factors for youth violence and gang involvement</a:t>
            </a:r>
          </a:p>
        </p:txBody>
      </p:sp>
      <p:sp>
        <p:nvSpPr>
          <p:cNvPr id="14342" name="TextBox 6">
            <a:extLst>
              <a:ext uri="{FF2B5EF4-FFF2-40B4-BE49-F238E27FC236}">
                <a16:creationId xmlns:a16="http://schemas.microsoft.com/office/drawing/2014/main" id="{99EB7FE9-C087-EE91-3579-4A709E5CC915}"/>
              </a:ext>
            </a:extLst>
          </p:cNvPr>
          <p:cNvSpPr txBox="1">
            <a:spLocks noChangeArrowheads="1"/>
          </p:cNvSpPr>
          <p:nvPr/>
        </p:nvSpPr>
        <p:spPr bwMode="auto">
          <a:xfrm>
            <a:off x="119195" y="3779838"/>
            <a:ext cx="250145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9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Verdana" panose="020B0604030504040204" pitchFamily="34" charset="0"/>
              </a:defRPr>
            </a:lvl2pPr>
            <a:lvl3pPr marL="1143000" indent="-228600">
              <a:spcBef>
                <a:spcPct val="20000"/>
              </a:spcBef>
              <a:buChar char="•"/>
              <a:defRPr sz="10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buNone/>
            </a:pPr>
            <a:r>
              <a:rPr lang="en-GB" sz="700" dirty="0">
                <a:latin typeface="Verdana" panose="020B0604030504040204" pitchFamily="34" charset="0"/>
                <a:ea typeface="Verdana" panose="020B0604030504040204" pitchFamily="34" charset="0"/>
                <a:cs typeface="Verdana" panose="020B0604030504040204" pitchFamily="34" charset="0"/>
              </a:rPr>
              <a:t>Waddell S. Preventing gang and youth violence: Spotting signals of risk and supporting children and young people. Early Intervention Foundation; </a:t>
            </a:r>
            <a:r>
              <a:rPr lang="en-GB" sz="700" b="1" dirty="0">
                <a:latin typeface="Verdana" panose="020B0604030504040204" pitchFamily="34" charset="0"/>
                <a:ea typeface="Verdana" panose="020B0604030504040204" pitchFamily="34" charset="0"/>
                <a:cs typeface="Verdana" panose="020B0604030504040204" pitchFamily="34" charset="0"/>
              </a:rPr>
              <a:t>2015.</a:t>
            </a:r>
          </a:p>
          <a:p>
            <a:pPr eaLnBrk="1" hangingPunct="1">
              <a:spcBef>
                <a:spcPct val="0"/>
              </a:spcBef>
              <a:buFontTx/>
              <a:buNone/>
            </a:pPr>
            <a:endParaRPr lang="en-GB" altLang="en-US" sz="1000" dirty="0">
              <a:latin typeface="Verdana" panose="020B0604030504040204" pitchFamily="34" charset="0"/>
            </a:endParaRPr>
          </a:p>
        </p:txBody>
      </p:sp>
      <p:pic>
        <p:nvPicPr>
          <p:cNvPr id="7" name="Picture 6" descr="Text&#10;&#10;Description automatically generated">
            <a:extLst>
              <a:ext uri="{FF2B5EF4-FFF2-40B4-BE49-F238E27FC236}">
                <a16:creationId xmlns:a16="http://schemas.microsoft.com/office/drawing/2014/main" id="{932DDB2C-0067-1EF8-44E0-7CAFD1EB1860}"/>
              </a:ext>
            </a:extLst>
          </p:cNvPr>
          <p:cNvPicPr>
            <a:picLocks noChangeAspect="1"/>
          </p:cNvPicPr>
          <p:nvPr/>
        </p:nvPicPr>
        <p:blipFill>
          <a:blip r:embed="rId3"/>
          <a:stretch>
            <a:fillRect/>
          </a:stretch>
        </p:blipFill>
        <p:spPr>
          <a:xfrm>
            <a:off x="3091991" y="851647"/>
            <a:ext cx="4196222" cy="3021853"/>
          </a:xfrm>
          <a:prstGeom prst="rect">
            <a:avLst/>
          </a:prstGeom>
        </p:spPr>
      </p:pic>
    </p:spTree>
    <p:extLst>
      <p:ext uri="{BB962C8B-B14F-4D97-AF65-F5344CB8AC3E}">
        <p14:creationId xmlns:p14="http://schemas.microsoft.com/office/powerpoint/2010/main" val="1974383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551A729-49CF-2546-EBA3-C25B8DBAD8AA}"/>
              </a:ext>
            </a:extLst>
          </p:cNvPr>
          <p:cNvSpPr>
            <a:spLocks noGrp="1" noChangeArrowheads="1"/>
          </p:cNvSpPr>
          <p:nvPr>
            <p:ph type="title"/>
          </p:nvPr>
        </p:nvSpPr>
        <p:spPr>
          <a:xfrm>
            <a:off x="0" y="179388"/>
            <a:ext cx="4705350" cy="431800"/>
          </a:xfrm>
        </p:spPr>
        <p:txBody>
          <a:bodyPr/>
          <a:lstStyle/>
          <a:p>
            <a:pPr eaLnBrk="1" hangingPunct="1"/>
            <a:r>
              <a:rPr lang="en-GB" altLang="en-US" sz="1100">
                <a:latin typeface="Times New Roman" panose="02020603050405020304" pitchFamily="18" charset="0"/>
                <a:cs typeface="Times New Roman" panose="02020603050405020304" pitchFamily="18" charset="0"/>
              </a:rPr>
              <a:t>Page Type: Learning Objective 3 Presentation Page </a:t>
            </a:r>
            <a:br>
              <a:rPr lang="en-GB" altLang="en-US" sz="1100">
                <a:latin typeface="Times New Roman" panose="02020603050405020304" pitchFamily="18" charset="0"/>
                <a:cs typeface="Times New Roman" panose="02020603050405020304" pitchFamily="18" charset="0"/>
              </a:rPr>
            </a:br>
            <a:r>
              <a:rPr lang="en-GB" altLang="en-US" sz="1100">
                <a:solidFill>
                  <a:schemeClr val="accent2"/>
                </a:solidFill>
                <a:latin typeface="Times New Roman" panose="02020603050405020304" pitchFamily="18" charset="0"/>
                <a:cs typeface="Times New Roman" panose="02020603050405020304" pitchFamily="18" charset="0"/>
              </a:rPr>
              <a:t>Page Title:  Recognising signs and symptoms of abuse</a:t>
            </a:r>
            <a:endParaRPr lang="en-GB" altLang="en-US" sz="1100">
              <a:latin typeface="Times New Roman" panose="02020603050405020304" pitchFamily="18" charset="0"/>
              <a:cs typeface="Times New Roman" panose="02020603050405020304" pitchFamily="18" charset="0"/>
            </a:endParaRPr>
          </a:p>
        </p:txBody>
      </p:sp>
      <p:sp>
        <p:nvSpPr>
          <p:cNvPr id="14339" name="Rectangle 3">
            <a:extLst>
              <a:ext uri="{FF2B5EF4-FFF2-40B4-BE49-F238E27FC236}">
                <a16:creationId xmlns:a16="http://schemas.microsoft.com/office/drawing/2014/main" id="{8150E941-BFE2-32C8-DAB3-7A7E53FE494A}"/>
              </a:ext>
            </a:extLst>
          </p:cNvPr>
          <p:cNvSpPr>
            <a:spLocks noChangeArrowheads="1"/>
          </p:cNvSpPr>
          <p:nvPr/>
        </p:nvSpPr>
        <p:spPr bwMode="auto">
          <a:xfrm>
            <a:off x="88900" y="1060515"/>
            <a:ext cx="3384550" cy="309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a:spcBef>
                <a:spcPct val="20000"/>
              </a:spcBef>
              <a:buChar char="•"/>
              <a:defRPr sz="9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Verdana" panose="020B0604030504040204" pitchFamily="34" charset="0"/>
              </a:defRPr>
            </a:lvl2pPr>
            <a:lvl3pPr marL="1143000" indent="-228600">
              <a:spcBef>
                <a:spcPct val="20000"/>
              </a:spcBef>
              <a:buChar char="•"/>
              <a:defRPr sz="10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en-GB" altLang="en-US" sz="1000" dirty="0">
                <a:latin typeface="Verdana" panose="020B0604030504040204" pitchFamily="34" charset="0"/>
              </a:rPr>
              <a:t> </a:t>
            </a:r>
          </a:p>
          <a:p>
            <a:pPr eaLnBrk="1" hangingPunct="1">
              <a:spcBef>
                <a:spcPct val="0"/>
              </a:spcBef>
              <a:buFontTx/>
              <a:buNone/>
            </a:pPr>
            <a:r>
              <a:rPr lang="en-GB" sz="1000" dirty="0">
                <a:latin typeface="Verdana" panose="020B0604030504040204" pitchFamily="34" charset="0"/>
                <a:ea typeface="Verdana" panose="020B0604030504040204" pitchFamily="34" charset="0"/>
                <a:cs typeface="Verdana" panose="020B0604030504040204" pitchFamily="34" charset="0"/>
              </a:rPr>
              <a:t>Identifying behaviours and features of possible child criminal or sexual exploitation must always be at the forefront when evaluating traumatic injuries. Violent behaviour, criminal activity and weapon use are not always immediately obvious and not often revealed during a simple  exam and history. Therefore, following stabilisation it is imperative that we look outside of the initial injury and holistically assess the patient for other signs of abuse. </a:t>
            </a:r>
          </a:p>
          <a:p>
            <a:pPr eaLnBrk="1" hangingPunct="1">
              <a:spcBef>
                <a:spcPct val="0"/>
              </a:spcBef>
              <a:buNone/>
            </a:pPr>
            <a:r>
              <a:rPr lang="en-GB" sz="1000" dirty="0">
                <a:latin typeface="Verdana" panose="020B0604030504040204" pitchFamily="34" charset="0"/>
                <a:ea typeface="Verdana" panose="020B0604030504040204" pitchFamily="34" charset="0"/>
                <a:cs typeface="Verdana" panose="020B0604030504040204" pitchFamily="34" charset="0"/>
              </a:rPr>
              <a:t>Once specific concerns have been identified, clinicians must go on to explore these issues within the patient history without prejudice, assumptions, or bias. </a:t>
            </a:r>
          </a:p>
          <a:p>
            <a:pPr eaLnBrk="1" hangingPunct="1">
              <a:spcBef>
                <a:spcPct val="0"/>
              </a:spcBef>
              <a:buFontTx/>
              <a:buNone/>
            </a:pPr>
            <a:endParaRPr lang="en-GB" altLang="en-US" sz="1000" dirty="0">
              <a:latin typeface="Verdana" panose="020B0604030504040204" pitchFamily="34" charset="0"/>
            </a:endParaRPr>
          </a:p>
        </p:txBody>
      </p:sp>
      <p:pic>
        <p:nvPicPr>
          <p:cNvPr id="11266" name="Picture 2" descr="exploitation Archives - NHS North Yorkshire CCG">
            <a:extLst>
              <a:ext uri="{FF2B5EF4-FFF2-40B4-BE49-F238E27FC236}">
                <a16:creationId xmlns:a16="http://schemas.microsoft.com/office/drawing/2014/main" id="{DF1E59C7-2084-7326-4C29-A6769CF8D7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3450" y="1060515"/>
            <a:ext cx="3778485" cy="255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388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a:extLst>
              <a:ext uri="{FF2B5EF4-FFF2-40B4-BE49-F238E27FC236}">
                <a16:creationId xmlns:a16="http://schemas.microsoft.com/office/drawing/2014/main" id="{FAAA4D1A-71A9-F2CB-1685-46C5F1F0F0E2}"/>
              </a:ext>
            </a:extLst>
          </p:cNvPr>
          <p:cNvSpPr>
            <a:spLocks noGrp="1" noChangeArrowheads="1"/>
          </p:cNvSpPr>
          <p:nvPr>
            <p:ph type="body" idx="1"/>
          </p:nvPr>
        </p:nvSpPr>
        <p:spPr>
          <a:xfrm>
            <a:off x="38100" y="1403350"/>
            <a:ext cx="4298950" cy="1800225"/>
          </a:xfrm>
        </p:spPr>
        <p:txBody>
          <a:bodyPr/>
          <a:lstStyle/>
          <a:p>
            <a:pPr eaLnBrk="1" hangingPunct="1">
              <a:buFontTx/>
              <a:buNone/>
            </a:pPr>
            <a:r>
              <a:rPr lang="en-GB" altLang="en-US" sz="1300" i="1">
                <a:latin typeface="Georgia" panose="02040502050405020303" pitchFamily="18" charset="0"/>
              </a:rPr>
              <a:t>Session Title</a:t>
            </a:r>
          </a:p>
          <a:p>
            <a:pPr eaLnBrk="1" hangingPunct="1">
              <a:buFontTx/>
              <a:buNone/>
            </a:pPr>
            <a:endParaRPr lang="en-GB" altLang="en-US" sz="1300" i="1">
              <a:latin typeface="Georgia" panose="02040502050405020303" pitchFamily="18" charset="0"/>
            </a:endParaRPr>
          </a:p>
          <a:p>
            <a:pPr eaLnBrk="1" hangingPunct="1">
              <a:buFontTx/>
              <a:buNone/>
            </a:pPr>
            <a:endParaRPr lang="en-GB" altLang="en-US" sz="1300" i="1">
              <a:latin typeface="Georgia" panose="02040502050405020303" pitchFamily="18" charset="0"/>
            </a:endParaRPr>
          </a:p>
          <a:p>
            <a:pPr eaLnBrk="1" hangingPunct="1">
              <a:buFontTx/>
              <a:buNone/>
            </a:pPr>
            <a:endParaRPr lang="en-GB" altLang="en-US" sz="1300" i="1">
              <a:latin typeface="Georgia" panose="02040502050405020303" pitchFamily="18" charset="0"/>
            </a:endParaRPr>
          </a:p>
          <a:p>
            <a:pPr eaLnBrk="1" hangingPunct="1">
              <a:buFontTx/>
              <a:buNone/>
            </a:pPr>
            <a:endParaRPr lang="en-GB" altLang="en-US" sz="1300" i="1">
              <a:latin typeface="Georgia" panose="02040502050405020303" pitchFamily="18" charset="0"/>
            </a:endParaRPr>
          </a:p>
          <a:p>
            <a:pPr eaLnBrk="1" hangingPunct="1">
              <a:buFontTx/>
              <a:buNone/>
            </a:pPr>
            <a:r>
              <a:rPr lang="en-GB" altLang="en-US" sz="1000" b="1">
                <a:latin typeface="Verdana" panose="020B0604030504040204" pitchFamily="34" charset="0"/>
                <a:ea typeface="Verdana" panose="020B0604030504040204" pitchFamily="34" charset="0"/>
                <a:cs typeface="Verdana" panose="020B0604030504040204" pitchFamily="34" charset="0"/>
              </a:rPr>
              <a:t>Author	</a:t>
            </a:r>
            <a:r>
              <a:rPr lang="en-GB" altLang="en-US" sz="1000">
                <a:latin typeface="Verdana" panose="020B0604030504040204" pitchFamily="34" charset="0"/>
                <a:ea typeface="Verdana" panose="020B0604030504040204" pitchFamily="34" charset="0"/>
                <a:cs typeface="Verdana" panose="020B0604030504040204" pitchFamily="34" charset="0"/>
              </a:rPr>
              <a:t>Dr Declan Hughes	</a:t>
            </a:r>
            <a:endParaRPr lang="en-GB" altLang="en-US" sz="1000" b="1">
              <a:latin typeface="Verdana" panose="020B0604030504040204" pitchFamily="34" charset="0"/>
              <a:ea typeface="Verdana" panose="020B0604030504040204" pitchFamily="34" charset="0"/>
              <a:cs typeface="Verdana" panose="020B0604030504040204" pitchFamily="34" charset="0"/>
            </a:endParaRPr>
          </a:p>
          <a:p>
            <a:pPr eaLnBrk="1" hangingPunct="1">
              <a:buFontTx/>
              <a:buNone/>
            </a:pPr>
            <a:r>
              <a:rPr lang="en-GB" altLang="en-US" sz="1000" b="1">
                <a:latin typeface="Verdana" panose="020B0604030504040204" pitchFamily="34" charset="0"/>
                <a:ea typeface="Verdana" panose="020B0604030504040204" pitchFamily="34" charset="0"/>
                <a:cs typeface="Verdana" panose="020B0604030504040204" pitchFamily="34" charset="0"/>
              </a:rPr>
              <a:t>Duration	</a:t>
            </a:r>
            <a:r>
              <a:rPr lang="en-GB" altLang="en-US" sz="1000">
                <a:latin typeface="Verdana" panose="020B0604030504040204" pitchFamily="34" charset="0"/>
                <a:ea typeface="Verdana" panose="020B0604030504040204" pitchFamily="34" charset="0"/>
                <a:cs typeface="Verdana" panose="020B0604030504040204" pitchFamily="34" charset="0"/>
              </a:rPr>
              <a:t>20 minutes</a:t>
            </a:r>
            <a:endParaRPr lang="en-GB" altLang="en-US" sz="1000" b="1">
              <a:latin typeface="Verdana" panose="020B0604030504040204" pitchFamily="34" charset="0"/>
              <a:ea typeface="Verdana" panose="020B0604030504040204" pitchFamily="34" charset="0"/>
              <a:cs typeface="Verdana" panose="020B0604030504040204" pitchFamily="34" charset="0"/>
            </a:endParaRPr>
          </a:p>
        </p:txBody>
      </p:sp>
      <p:sp>
        <p:nvSpPr>
          <p:cNvPr id="3075" name="Rectangle 2">
            <a:extLst>
              <a:ext uri="{FF2B5EF4-FFF2-40B4-BE49-F238E27FC236}">
                <a16:creationId xmlns:a16="http://schemas.microsoft.com/office/drawing/2014/main" id="{A989B4A2-E67B-EA0C-84F0-7CE178F9EC35}"/>
              </a:ext>
            </a:extLst>
          </p:cNvPr>
          <p:cNvSpPr>
            <a:spLocks noChangeArrowheads="1"/>
          </p:cNvSpPr>
          <p:nvPr/>
        </p:nvSpPr>
        <p:spPr bwMode="auto">
          <a:xfrm>
            <a:off x="49213" y="0"/>
            <a:ext cx="47053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nchor="ctr"/>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endParaRPr lang="en-US" altLang="en-US" sz="1000" b="1">
              <a:solidFill>
                <a:schemeClr val="bg1"/>
              </a:solidFill>
              <a:latin typeface="Verdana" panose="020B0604030504040204" pitchFamily="34" charset="0"/>
            </a:endParaRPr>
          </a:p>
        </p:txBody>
      </p:sp>
      <p:sp>
        <p:nvSpPr>
          <p:cNvPr id="3076" name="Rectangle 14">
            <a:extLst>
              <a:ext uri="{FF2B5EF4-FFF2-40B4-BE49-F238E27FC236}">
                <a16:creationId xmlns:a16="http://schemas.microsoft.com/office/drawing/2014/main" id="{E64F1CB3-2B0C-34C6-D053-766700ED8181}"/>
              </a:ext>
            </a:extLst>
          </p:cNvPr>
          <p:cNvSpPr>
            <a:spLocks noChangeArrowheads="1"/>
          </p:cNvSpPr>
          <p:nvPr/>
        </p:nvSpPr>
        <p:spPr bwMode="auto">
          <a:xfrm>
            <a:off x="0" y="395288"/>
            <a:ext cx="4057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2009" tIns="36005" rIns="72009" bIns="36005">
            <a:spAutoFit/>
          </a:bodyPr>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buFontTx/>
              <a:buNone/>
            </a:pPr>
            <a:r>
              <a:rPr lang="en-GB" altLang="en-US" sz="1100" b="1">
                <a:solidFill>
                  <a:schemeClr val="accent2"/>
                </a:solidFill>
                <a:latin typeface="Times New Roman" panose="02020603050405020304" pitchFamily="18" charset="0"/>
                <a:ea typeface="Tahoma" panose="020B0604030504040204" pitchFamily="34" charset="0"/>
                <a:cs typeface="Times New Roman" panose="02020603050405020304" pitchFamily="18" charset="0"/>
              </a:rPr>
              <a:t>Session Overview (Page 1)</a:t>
            </a:r>
          </a:p>
        </p:txBody>
      </p:sp>
      <p:sp>
        <p:nvSpPr>
          <p:cNvPr id="9" name="Rectangle 3">
            <a:extLst>
              <a:ext uri="{FF2B5EF4-FFF2-40B4-BE49-F238E27FC236}">
                <a16:creationId xmlns:a16="http://schemas.microsoft.com/office/drawing/2014/main" id="{988FF208-20E1-3EDB-9636-E074326E8BCB}"/>
              </a:ext>
            </a:extLst>
          </p:cNvPr>
          <p:cNvSpPr txBox="1">
            <a:spLocks noChangeArrowheads="1"/>
          </p:cNvSpPr>
          <p:nvPr/>
        </p:nvSpPr>
        <p:spPr bwMode="auto">
          <a:xfrm>
            <a:off x="38100" y="1116013"/>
            <a:ext cx="4298950" cy="1367978"/>
          </a:xfrm>
          <a:prstGeom prst="rect">
            <a:avLst/>
          </a:prstGeom>
          <a:solidFill>
            <a:schemeClr val="bg1">
              <a:lumMod val="95000"/>
            </a:schemeClr>
          </a:solidFill>
          <a:ln w="9525">
            <a:noFill/>
            <a:miter lim="800000"/>
            <a:headEnd/>
            <a:tailEnd/>
          </a:ln>
        </p:spPr>
        <p:txBody>
          <a:bodyPr lIns="72009" tIns="36005" rIns="72009" bIns="36005"/>
          <a:lstStyle/>
          <a:p>
            <a:pPr marL="269875" indent="-269875" defTabSz="720725" eaLnBrk="1" hangingPunct="1">
              <a:spcBef>
                <a:spcPct val="20000"/>
              </a:spcBef>
              <a:defRPr/>
            </a:pPr>
            <a:r>
              <a:rPr lang="en-GB" b="1" kern="0" err="1">
                <a:solidFill>
                  <a:srgbClr val="FF6600"/>
                </a:solidFill>
                <a:ea typeface="Verdana" pitchFamily="34" charset="0"/>
                <a:cs typeface="Verdana" pitchFamily="34" charset="0"/>
              </a:rPr>
              <a:t>Description</a:t>
            </a:r>
            <a:endParaRPr lang="en-GB" b="1" kern="0">
              <a:solidFill>
                <a:srgbClr val="FF6600"/>
              </a:solidFill>
              <a:ea typeface="Verdana" pitchFamily="34" charset="0"/>
              <a:cs typeface="Verdana" pitchFamily="34" charset="0"/>
            </a:endParaRPr>
          </a:p>
          <a:p>
            <a:pPr marL="269875" indent="-269875" defTabSz="720725" eaLnBrk="1" hangingPunct="1">
              <a:spcBef>
                <a:spcPct val="20000"/>
              </a:spcBef>
              <a:defRPr/>
            </a:pPr>
            <a:r>
              <a:rPr lang="en-GB"/>
              <a:t>	This session defines what youth violence is, provides an overview of the scale of the issue, and explores why this topic has become such a public health challenge. Throughout this session we will explore identification of patients at risk, how to effectively communicate and how to collaborate with the wider team to provide holistic care and create longstanding change.</a:t>
            </a:r>
            <a:endParaRPr lang="en-GB" b="1" kern="0">
              <a:solidFill>
                <a:srgbClr val="FF6600"/>
              </a:solidFill>
              <a:ea typeface="Verdana" pitchFamily="34" charset="0"/>
              <a:cs typeface="Verdana" pitchFamily="34" charset="0"/>
            </a:endParaRPr>
          </a:p>
          <a:p>
            <a:pPr marL="269875" indent="-269875" defTabSz="720725" eaLnBrk="1" hangingPunct="1">
              <a:spcBef>
                <a:spcPct val="20000"/>
              </a:spcBef>
              <a:defRPr/>
            </a:pPr>
            <a:endParaRPr lang="en-GB" b="1" kern="0">
              <a:solidFill>
                <a:srgbClr val="FF6600"/>
              </a:solidFill>
              <a:ea typeface="Verdana" pitchFamily="34" charset="0"/>
              <a:cs typeface="Verdana" pitchFamily="34" charset="0"/>
            </a:endParaRPr>
          </a:p>
          <a:p>
            <a:pPr marL="269875" indent="-269875" defTabSz="720725" eaLnBrk="1" hangingPunct="1">
              <a:spcBef>
                <a:spcPct val="20000"/>
              </a:spcBef>
              <a:defRPr/>
            </a:pPr>
            <a:endParaRPr lang="en-GB" sz="1300" i="1" kern="0">
              <a:latin typeface="Georgia" pitchFamily="18" charset="0"/>
            </a:endParaRPr>
          </a:p>
        </p:txBody>
      </p:sp>
      <p:pic>
        <p:nvPicPr>
          <p:cNvPr id="3078" name="Picture 1">
            <a:extLst>
              <a:ext uri="{FF2B5EF4-FFF2-40B4-BE49-F238E27FC236}">
                <a16:creationId xmlns:a16="http://schemas.microsoft.com/office/drawing/2014/main" id="{44A97C97-0D29-10E7-4478-BA4873F19F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13313" y="1344613"/>
            <a:ext cx="189071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2">
            <a:extLst>
              <a:ext uri="{FF2B5EF4-FFF2-40B4-BE49-F238E27FC236}">
                <a16:creationId xmlns:a16="http://schemas.microsoft.com/office/drawing/2014/main" id="{C0F69258-D12E-07A6-B1E9-7661AA674E2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16488" y="3189288"/>
            <a:ext cx="1905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2B7B42A-9104-F156-CC6F-5ED48A2B5010}"/>
              </a:ext>
            </a:extLst>
          </p:cNvPr>
          <p:cNvSpPr>
            <a:spLocks noGrp="1" noChangeArrowheads="1"/>
          </p:cNvSpPr>
          <p:nvPr>
            <p:ph type="title"/>
          </p:nvPr>
        </p:nvSpPr>
        <p:spPr>
          <a:xfrm>
            <a:off x="0" y="179388"/>
            <a:ext cx="4705350" cy="431800"/>
          </a:xfrm>
        </p:spPr>
        <p:txBody>
          <a:bodyPr/>
          <a:lstStyle/>
          <a:p>
            <a:pPr eaLnBrk="1" hangingPunct="1"/>
            <a:r>
              <a:rPr lang="en-GB" altLang="en-US" sz="1100">
                <a:latin typeface="Times New Roman" panose="02020603050405020304" pitchFamily="18" charset="0"/>
                <a:cs typeface="Times New Roman" panose="02020603050405020304" pitchFamily="18" charset="0"/>
              </a:rPr>
              <a:t>Page Type: Learning Objective 4  Presentation Page </a:t>
            </a:r>
            <a:br>
              <a:rPr lang="en-GB" altLang="en-US" sz="1100">
                <a:latin typeface="Times New Roman" panose="02020603050405020304" pitchFamily="18" charset="0"/>
                <a:cs typeface="Times New Roman" panose="02020603050405020304" pitchFamily="18" charset="0"/>
              </a:rPr>
            </a:br>
            <a:r>
              <a:rPr lang="en-GB" altLang="en-US" sz="1100">
                <a:solidFill>
                  <a:schemeClr val="accent2"/>
                </a:solidFill>
                <a:latin typeface="Times New Roman" panose="02020603050405020304" pitchFamily="18" charset="0"/>
                <a:cs typeface="Times New Roman" panose="02020603050405020304" pitchFamily="18" charset="0"/>
              </a:rPr>
              <a:t>Page Title:  History-taking: Opening a dialogue</a:t>
            </a:r>
            <a:endParaRPr lang="en-GB" altLang="en-US" sz="1100">
              <a:latin typeface="Times New Roman" panose="02020603050405020304" pitchFamily="18" charset="0"/>
              <a:cs typeface="Times New Roman" panose="02020603050405020304" pitchFamily="18" charset="0"/>
            </a:endParaRPr>
          </a:p>
        </p:txBody>
      </p:sp>
      <p:sp>
        <p:nvSpPr>
          <p:cNvPr id="9219" name="Rectangle 3">
            <a:extLst>
              <a:ext uri="{FF2B5EF4-FFF2-40B4-BE49-F238E27FC236}">
                <a16:creationId xmlns:a16="http://schemas.microsoft.com/office/drawing/2014/main" id="{2EAE279D-5686-4E44-BB92-E32863E3B10B}"/>
              </a:ext>
            </a:extLst>
          </p:cNvPr>
          <p:cNvSpPr>
            <a:spLocks noChangeArrowheads="1"/>
          </p:cNvSpPr>
          <p:nvPr/>
        </p:nvSpPr>
        <p:spPr bwMode="auto">
          <a:xfrm>
            <a:off x="88900" y="908814"/>
            <a:ext cx="3887688" cy="308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marL="228600" lvl="0" defTabSz="914400" eaLnBrk="1" fontAlgn="auto" hangingPunct="1">
              <a:spcBef>
                <a:spcPts val="0"/>
              </a:spcBef>
              <a:spcAft>
                <a:spcPts val="0"/>
              </a:spcAft>
              <a:buClr>
                <a:srgbClr val="000000"/>
              </a:buClr>
              <a:buNone/>
            </a:pPr>
            <a:r>
              <a:rPr lang="en-US" altLang="en-US" sz="1000" dirty="0">
                <a:latin typeface="Verdana" panose="020B0604030504040204" pitchFamily="34" charset="0"/>
              </a:rPr>
              <a:t>Opening a non-judgmental bidirectional communication style which empowers the patient to give their story is key to exploring sensitive issues later on.</a:t>
            </a:r>
          </a:p>
          <a:p>
            <a:pPr marL="228600" lvl="0" defTabSz="914400" eaLnBrk="1" fontAlgn="auto" hangingPunct="1">
              <a:spcBef>
                <a:spcPts val="0"/>
              </a:spcBef>
              <a:spcAft>
                <a:spcPts val="0"/>
              </a:spcAft>
              <a:buClr>
                <a:srgbClr val="000000"/>
              </a:buClr>
              <a:buNone/>
            </a:pPr>
            <a:endParaRPr lang="en-US" altLang="en-US" sz="1000" dirty="0">
              <a:latin typeface="Verdana" panose="020B0604030504040204" pitchFamily="34" charset="0"/>
            </a:endParaRPr>
          </a:p>
          <a:p>
            <a:pPr marL="228600" lvl="0" defTabSz="914400" eaLnBrk="1" fontAlgn="auto" hangingPunct="1">
              <a:spcBef>
                <a:spcPts val="0"/>
              </a:spcBef>
              <a:spcAft>
                <a:spcPts val="0"/>
              </a:spcAft>
              <a:buClr>
                <a:srgbClr val="000000"/>
              </a:buClr>
              <a:buNone/>
            </a:pPr>
            <a:r>
              <a:rPr lang="en-US" sz="10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Using simple techniques such as open-ended questions and pausing after statements to encourage further disclosures are incredibly valuable. </a:t>
            </a:r>
          </a:p>
          <a:p>
            <a:pPr marL="228600" lvl="0" defTabSz="914400" eaLnBrk="1" fontAlgn="auto" hangingPunct="1">
              <a:spcBef>
                <a:spcPts val="0"/>
              </a:spcBef>
              <a:spcAft>
                <a:spcPts val="0"/>
              </a:spcAft>
              <a:buClr>
                <a:srgbClr val="000000"/>
              </a:buClr>
              <a:buNone/>
            </a:pPr>
            <a:br>
              <a:rPr lang="en-US" sz="10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br>
            <a:r>
              <a:rPr lang="en-US" sz="10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Avoid pitfalls such as victim blaming or making assumptions about the patient. Maintain patient trust by involving them in all discussions and care planning.</a:t>
            </a:r>
          </a:p>
          <a:p>
            <a:pPr marL="228600" lvl="0" defTabSz="914400" eaLnBrk="1" fontAlgn="auto" hangingPunct="1">
              <a:spcBef>
                <a:spcPts val="0"/>
              </a:spcBef>
              <a:spcAft>
                <a:spcPts val="0"/>
              </a:spcAft>
              <a:buClr>
                <a:srgbClr val="000000"/>
              </a:buClr>
              <a:buNone/>
            </a:pPr>
            <a:r>
              <a:rPr lang="en-US" sz="10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 </a:t>
            </a:r>
          </a:p>
          <a:p>
            <a:pPr marL="228600" lvl="0" defTabSz="914400" eaLnBrk="1" fontAlgn="auto" hangingPunct="1">
              <a:spcBef>
                <a:spcPts val="0"/>
              </a:spcBef>
              <a:spcAft>
                <a:spcPts val="0"/>
              </a:spcAft>
              <a:buClr>
                <a:srgbClr val="000000"/>
              </a:buClr>
              <a:buNone/>
            </a:pPr>
            <a:r>
              <a:rPr lang="en-US" sz="10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Let them know you are concerned:</a:t>
            </a:r>
          </a:p>
          <a:p>
            <a:pPr marL="400050" indent="-171450" defTabSz="914400" eaLnBrk="1" fontAlgn="auto" hangingPunct="1">
              <a:spcBef>
                <a:spcPts val="0"/>
              </a:spcBef>
              <a:spcAft>
                <a:spcPts val="0"/>
              </a:spcAft>
              <a:buClr>
                <a:srgbClr val="000000"/>
              </a:buClr>
            </a:pPr>
            <a:r>
              <a:rPr lang="en-US" sz="10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What has happened is not ok.</a:t>
            </a:r>
          </a:p>
          <a:p>
            <a:pPr marL="400050" indent="-171450" defTabSz="914400" eaLnBrk="1" fontAlgn="auto" hangingPunct="1">
              <a:spcBef>
                <a:spcPts val="0"/>
              </a:spcBef>
              <a:spcAft>
                <a:spcPts val="0"/>
              </a:spcAft>
              <a:buClr>
                <a:srgbClr val="000000"/>
              </a:buClr>
            </a:pPr>
            <a:r>
              <a:rPr lang="en-US" sz="10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I am worried about you.</a:t>
            </a:r>
          </a:p>
          <a:p>
            <a:pPr marL="228600" lvl="0" defTabSz="914400" eaLnBrk="1" fontAlgn="auto" hangingPunct="1">
              <a:spcBef>
                <a:spcPts val="0"/>
              </a:spcBef>
              <a:spcAft>
                <a:spcPts val="0"/>
              </a:spcAft>
              <a:buClr>
                <a:srgbClr val="000000"/>
              </a:buClr>
              <a:buNone/>
            </a:pPr>
            <a:endParaRPr lang="en-US" sz="10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a:p>
            <a:pPr>
              <a:buNone/>
            </a:pPr>
            <a:r>
              <a:rPr lang="en-US" altLang="en-US" sz="1000" dirty="0">
                <a:latin typeface="Verdana" panose="020B0604030504040204" pitchFamily="34" charset="0"/>
              </a:rPr>
              <a:t> </a:t>
            </a:r>
          </a:p>
          <a:p>
            <a:pPr>
              <a:buNone/>
            </a:pPr>
            <a:endParaRPr lang="en-US" altLang="en-US" sz="1000" dirty="0">
              <a:latin typeface="Verdana" panose="020B0604030504040204" pitchFamily="34" charset="0"/>
            </a:endParaRPr>
          </a:p>
          <a:p>
            <a:pPr>
              <a:buNone/>
            </a:pPr>
            <a:endParaRPr lang="en-US" altLang="en-US" sz="1000" dirty="0">
              <a:latin typeface="Verdana" panose="020B0604030504040204" pitchFamily="34" charset="0"/>
            </a:endParaRPr>
          </a:p>
          <a:p>
            <a:pPr>
              <a:buNone/>
            </a:pPr>
            <a:endParaRPr lang="en-US" altLang="en-US" sz="700" i="1" dirty="0">
              <a:latin typeface="Verdana" panose="020B0604030504040204" pitchFamily="34" charset="0"/>
              <a:ea typeface="Verdana" panose="020B0604030504040204" pitchFamily="34" charset="0"/>
              <a:cs typeface="Verdana" panose="020B0604030504040204" pitchFamily="34" charset="0"/>
            </a:endParaRPr>
          </a:p>
        </p:txBody>
      </p:sp>
      <p:sp>
        <p:nvSpPr>
          <p:cNvPr id="9221" name="Text Box 9">
            <a:extLst>
              <a:ext uri="{FF2B5EF4-FFF2-40B4-BE49-F238E27FC236}">
                <a16:creationId xmlns:a16="http://schemas.microsoft.com/office/drawing/2014/main" id="{7737A7A3-4FA8-5842-4FC3-94EE70FF0F5E}"/>
              </a:ext>
            </a:extLst>
          </p:cNvPr>
          <p:cNvSpPr txBox="1">
            <a:spLocks noChangeArrowheads="1"/>
          </p:cNvSpPr>
          <p:nvPr/>
        </p:nvSpPr>
        <p:spPr bwMode="auto">
          <a:xfrm>
            <a:off x="4427303" y="3852863"/>
            <a:ext cx="26642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FontTx/>
              <a:buNone/>
            </a:pPr>
            <a:r>
              <a:rPr lang="en-US" altLang="en-US" sz="800" b="1" dirty="0">
                <a:latin typeface="Verdana" panose="020B0604030504040204" pitchFamily="34" charset="0"/>
                <a:ea typeface="Verdana" panose="020B0604030504040204" pitchFamily="34" charset="0"/>
                <a:cs typeface="Verdana" panose="020B0604030504040204" pitchFamily="34" charset="0"/>
              </a:rPr>
              <a:t>Fig. 1 </a:t>
            </a:r>
            <a:r>
              <a:rPr lang="en-US" altLang="en-US" sz="800" dirty="0">
                <a:latin typeface="Verdana" panose="020B0604030504040204" pitchFamily="34" charset="0"/>
                <a:ea typeface="Verdana" panose="020B0604030504040204" pitchFamily="34" charset="0"/>
                <a:cs typeface="Verdana" panose="020B0604030504040204" pitchFamily="34" charset="0"/>
              </a:rPr>
              <a:t>Examples of good open questions to facilitate communication</a:t>
            </a:r>
          </a:p>
        </p:txBody>
      </p:sp>
      <p:sp>
        <p:nvSpPr>
          <p:cNvPr id="3" name="TextBox 2">
            <a:extLst>
              <a:ext uri="{FF2B5EF4-FFF2-40B4-BE49-F238E27FC236}">
                <a16:creationId xmlns:a16="http://schemas.microsoft.com/office/drawing/2014/main" id="{568DB044-EF9D-F6F9-D6EB-10773D36E8D9}"/>
              </a:ext>
            </a:extLst>
          </p:cNvPr>
          <p:cNvSpPr txBox="1"/>
          <p:nvPr/>
        </p:nvSpPr>
        <p:spPr>
          <a:xfrm>
            <a:off x="4427302" y="908814"/>
            <a:ext cx="2664296" cy="2862322"/>
          </a:xfrm>
          <a:prstGeom prst="rect">
            <a:avLst/>
          </a:prstGeom>
          <a:solidFill>
            <a:schemeClr val="accent5"/>
          </a:solidFill>
        </p:spPr>
        <p:txBody>
          <a:bodyPr wrap="square" rtlCol="0">
            <a:spAutoFit/>
          </a:bodyPr>
          <a:lstStyle/>
          <a:p>
            <a:pPr marL="228600" lvl="0" defTabSz="914400" eaLnBrk="1" fontAlgn="auto" hangingPunct="1">
              <a:spcBef>
                <a:spcPts val="0"/>
              </a:spcBef>
              <a:spcAft>
                <a:spcPts val="0"/>
              </a:spcAft>
              <a:buClr>
                <a:srgbClr val="000000"/>
              </a:buClr>
              <a:buNone/>
            </a:pPr>
            <a:r>
              <a:rPr lang="en-GB" kern="0" dirty="0">
                <a:solidFill>
                  <a:srgbClr val="000000"/>
                </a:solidFill>
                <a:ea typeface="Verdana" panose="020B0604030504040204" pitchFamily="34" charset="0"/>
                <a:cs typeface="Verdana" panose="020B0604030504040204" pitchFamily="34" charset="0"/>
                <a:sym typeface="Arial"/>
              </a:rPr>
              <a:t>How are you feeling?</a:t>
            </a:r>
          </a:p>
          <a:p>
            <a:pPr marL="228600" lvl="0" defTabSz="914400" eaLnBrk="1" fontAlgn="auto" hangingPunct="1">
              <a:spcBef>
                <a:spcPts val="0"/>
              </a:spcBef>
              <a:spcAft>
                <a:spcPts val="0"/>
              </a:spcAft>
              <a:buClr>
                <a:srgbClr val="000000"/>
              </a:buClr>
              <a:buNone/>
            </a:pPr>
            <a:endParaRPr lang="en-GB" kern="0" dirty="0">
              <a:solidFill>
                <a:srgbClr val="000000"/>
              </a:solidFill>
              <a:ea typeface="Verdana" panose="020B0604030504040204" pitchFamily="34" charset="0"/>
              <a:cs typeface="Verdana" panose="020B0604030504040204" pitchFamily="34" charset="0"/>
              <a:sym typeface="Arial"/>
            </a:endParaRPr>
          </a:p>
          <a:p>
            <a:pPr marL="228600" lvl="0" defTabSz="914400" eaLnBrk="1" fontAlgn="auto" hangingPunct="1">
              <a:spcBef>
                <a:spcPts val="0"/>
              </a:spcBef>
              <a:spcAft>
                <a:spcPts val="0"/>
              </a:spcAft>
              <a:buClr>
                <a:srgbClr val="000000"/>
              </a:buClr>
              <a:buNone/>
            </a:pPr>
            <a:r>
              <a:rPr lang="en-GB" kern="0" dirty="0">
                <a:solidFill>
                  <a:srgbClr val="000000"/>
                </a:solidFill>
                <a:ea typeface="Verdana" panose="020B0604030504040204" pitchFamily="34" charset="0"/>
                <a:cs typeface="Verdana" panose="020B0604030504040204" pitchFamily="34" charset="0"/>
                <a:sym typeface="Arial"/>
              </a:rPr>
              <a:t>Who do you live with? Do you have somewhere safe to go when you leave the hospital?</a:t>
            </a:r>
          </a:p>
          <a:p>
            <a:pPr marL="228600" lvl="0" defTabSz="914400" eaLnBrk="1" fontAlgn="auto" hangingPunct="1">
              <a:spcBef>
                <a:spcPts val="0"/>
              </a:spcBef>
              <a:spcAft>
                <a:spcPts val="0"/>
              </a:spcAft>
              <a:buClr>
                <a:srgbClr val="000000"/>
              </a:buClr>
              <a:buNone/>
            </a:pPr>
            <a:endParaRPr lang="en-GB" kern="0" dirty="0">
              <a:solidFill>
                <a:srgbClr val="000000"/>
              </a:solidFill>
              <a:ea typeface="Verdana" panose="020B0604030504040204" pitchFamily="34" charset="0"/>
              <a:cs typeface="Verdana" panose="020B0604030504040204" pitchFamily="34" charset="0"/>
              <a:sym typeface="Arial"/>
            </a:endParaRPr>
          </a:p>
          <a:p>
            <a:pPr marL="228600" lvl="0" defTabSz="914400" eaLnBrk="1" fontAlgn="auto" hangingPunct="1">
              <a:spcBef>
                <a:spcPts val="0"/>
              </a:spcBef>
              <a:spcAft>
                <a:spcPts val="0"/>
              </a:spcAft>
              <a:buClr>
                <a:srgbClr val="000000"/>
              </a:buClr>
              <a:buNone/>
            </a:pPr>
            <a:r>
              <a:rPr lang="en-GB" kern="0" dirty="0">
                <a:solidFill>
                  <a:srgbClr val="000000"/>
                </a:solidFill>
                <a:ea typeface="Verdana" panose="020B0604030504040204" pitchFamily="34" charset="0"/>
                <a:cs typeface="Verdana" panose="020B0604030504040204" pitchFamily="34" charset="0"/>
                <a:sym typeface="Arial"/>
              </a:rPr>
              <a:t>Is there anybody or place that makes you feels unsafe? </a:t>
            </a:r>
          </a:p>
          <a:p>
            <a:pPr marL="228600" lvl="0" defTabSz="914400" eaLnBrk="1" fontAlgn="auto" hangingPunct="1">
              <a:spcBef>
                <a:spcPts val="0"/>
              </a:spcBef>
              <a:spcAft>
                <a:spcPts val="0"/>
              </a:spcAft>
              <a:buClr>
                <a:srgbClr val="000000"/>
              </a:buClr>
              <a:buNone/>
            </a:pPr>
            <a:endParaRPr lang="en-GB" kern="0" dirty="0">
              <a:solidFill>
                <a:srgbClr val="000000"/>
              </a:solidFill>
              <a:ea typeface="Verdana" panose="020B0604030504040204" pitchFamily="34" charset="0"/>
              <a:cs typeface="Verdana" panose="020B0604030504040204" pitchFamily="34" charset="0"/>
              <a:sym typeface="Arial"/>
            </a:endParaRPr>
          </a:p>
          <a:p>
            <a:pPr marL="228600" lvl="0" defTabSz="914400" eaLnBrk="1" fontAlgn="auto" hangingPunct="1">
              <a:spcBef>
                <a:spcPts val="0"/>
              </a:spcBef>
              <a:spcAft>
                <a:spcPts val="0"/>
              </a:spcAft>
              <a:buClr>
                <a:srgbClr val="000000"/>
              </a:buClr>
              <a:buNone/>
            </a:pPr>
            <a:r>
              <a:rPr lang="en-GB" kern="0" dirty="0">
                <a:solidFill>
                  <a:srgbClr val="000000"/>
                </a:solidFill>
                <a:ea typeface="Verdana" panose="020B0604030504040204" pitchFamily="34" charset="0"/>
                <a:cs typeface="Verdana" panose="020B0604030504040204" pitchFamily="34" charset="0"/>
                <a:sym typeface="Arial"/>
              </a:rPr>
              <a:t>Do you feel safe in your area/at home/at school?</a:t>
            </a:r>
          </a:p>
          <a:p>
            <a:pPr marL="228600" lvl="0" defTabSz="914400" eaLnBrk="1" fontAlgn="auto" hangingPunct="1">
              <a:spcBef>
                <a:spcPts val="0"/>
              </a:spcBef>
              <a:spcAft>
                <a:spcPts val="0"/>
              </a:spcAft>
              <a:buClr>
                <a:srgbClr val="000000"/>
              </a:buClr>
              <a:buNone/>
            </a:pPr>
            <a:endParaRPr lang="en-GB" kern="0" dirty="0">
              <a:solidFill>
                <a:srgbClr val="000000"/>
              </a:solidFill>
              <a:ea typeface="Verdana" panose="020B0604030504040204" pitchFamily="34" charset="0"/>
              <a:cs typeface="Verdana" panose="020B0604030504040204" pitchFamily="34" charset="0"/>
              <a:sym typeface="Arial"/>
            </a:endParaRPr>
          </a:p>
          <a:p>
            <a:pPr marL="228600" lvl="0" defTabSz="914400" eaLnBrk="1" fontAlgn="auto" hangingPunct="1">
              <a:spcBef>
                <a:spcPts val="0"/>
              </a:spcBef>
              <a:spcAft>
                <a:spcPts val="0"/>
              </a:spcAft>
              <a:buClr>
                <a:srgbClr val="000000"/>
              </a:buClr>
              <a:buNone/>
            </a:pPr>
            <a:r>
              <a:rPr lang="en-GB" kern="0" dirty="0">
                <a:solidFill>
                  <a:srgbClr val="000000"/>
                </a:solidFill>
                <a:ea typeface="Verdana" panose="020B0604030504040204" pitchFamily="34" charset="0"/>
                <a:cs typeface="Verdana" panose="020B0604030504040204" pitchFamily="34" charset="0"/>
                <a:sym typeface="Arial"/>
              </a:rPr>
              <a:t>Have you ever felt pressure to do things that you didn’t want to do?</a:t>
            </a:r>
          </a:p>
          <a:p>
            <a:pPr marL="228600" lvl="0" defTabSz="914400" eaLnBrk="1" fontAlgn="auto" hangingPunct="1">
              <a:spcBef>
                <a:spcPts val="0"/>
              </a:spcBef>
              <a:spcAft>
                <a:spcPts val="0"/>
              </a:spcAft>
              <a:buClr>
                <a:srgbClr val="000000"/>
              </a:buClr>
              <a:buNone/>
            </a:pPr>
            <a:endParaRPr lang="en-GB" kern="0" dirty="0">
              <a:solidFill>
                <a:srgbClr val="000000"/>
              </a:solidFill>
              <a:ea typeface="Verdana" panose="020B0604030504040204" pitchFamily="34" charset="0"/>
              <a:cs typeface="Verdana" panose="020B0604030504040204" pitchFamily="34" charset="0"/>
              <a:sym typeface="Arial"/>
            </a:endParaRPr>
          </a:p>
          <a:p>
            <a:pPr marL="228600" lvl="0" defTabSz="914400" eaLnBrk="1" fontAlgn="auto" hangingPunct="1">
              <a:spcBef>
                <a:spcPts val="0"/>
              </a:spcBef>
              <a:spcAft>
                <a:spcPts val="0"/>
              </a:spcAft>
              <a:buClr>
                <a:srgbClr val="000000"/>
              </a:buClr>
              <a:buNone/>
            </a:pPr>
            <a:r>
              <a:rPr lang="en-GB" kern="0" dirty="0">
                <a:solidFill>
                  <a:srgbClr val="000000"/>
                </a:solidFill>
                <a:ea typeface="Verdana" panose="020B0604030504040204" pitchFamily="34" charset="0"/>
                <a:cs typeface="Verdana" panose="020B0604030504040204" pitchFamily="34" charset="0"/>
                <a:sym typeface="Arial"/>
              </a:rPr>
              <a:t>Have you been hurt or threatened?</a:t>
            </a:r>
          </a:p>
          <a:p>
            <a:endParaRPr lang="en-US" dirty="0"/>
          </a:p>
        </p:txBody>
      </p:sp>
    </p:spTree>
    <p:extLst>
      <p:ext uri="{BB962C8B-B14F-4D97-AF65-F5344CB8AC3E}">
        <p14:creationId xmlns:p14="http://schemas.microsoft.com/office/powerpoint/2010/main" val="3483314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2B7B42A-9104-F156-CC6F-5ED48A2B5010}"/>
              </a:ext>
            </a:extLst>
          </p:cNvPr>
          <p:cNvSpPr>
            <a:spLocks noGrp="1" noChangeArrowheads="1"/>
          </p:cNvSpPr>
          <p:nvPr>
            <p:ph type="title"/>
          </p:nvPr>
        </p:nvSpPr>
        <p:spPr>
          <a:xfrm>
            <a:off x="0" y="179388"/>
            <a:ext cx="4705350" cy="431800"/>
          </a:xfrm>
        </p:spPr>
        <p:txBody>
          <a:bodyPr/>
          <a:lstStyle/>
          <a:p>
            <a:pPr eaLnBrk="1" hangingPunct="1"/>
            <a:r>
              <a:rPr lang="en-GB" altLang="en-US" sz="1100">
                <a:latin typeface="Times New Roman" panose="02020603050405020304" pitchFamily="18" charset="0"/>
                <a:cs typeface="Times New Roman" panose="02020603050405020304" pitchFamily="18" charset="0"/>
              </a:rPr>
              <a:t>Page Type: Learning Objective 4  Presentation Page </a:t>
            </a:r>
            <a:br>
              <a:rPr lang="en-GB" altLang="en-US" sz="1100">
                <a:latin typeface="Times New Roman" panose="02020603050405020304" pitchFamily="18" charset="0"/>
                <a:cs typeface="Times New Roman" panose="02020603050405020304" pitchFamily="18" charset="0"/>
              </a:rPr>
            </a:br>
            <a:r>
              <a:rPr lang="en-GB" altLang="en-US" sz="1100">
                <a:solidFill>
                  <a:schemeClr val="accent2"/>
                </a:solidFill>
                <a:latin typeface="Times New Roman" panose="02020603050405020304" pitchFamily="18" charset="0"/>
                <a:cs typeface="Times New Roman" panose="02020603050405020304" pitchFamily="18" charset="0"/>
              </a:rPr>
              <a:t>Page Title:  HEADSSS psychosocial interview framework</a:t>
            </a:r>
            <a:endParaRPr lang="en-GB" altLang="en-US" sz="1100">
              <a:latin typeface="Times New Roman" panose="02020603050405020304" pitchFamily="18" charset="0"/>
              <a:cs typeface="Times New Roman" panose="02020603050405020304" pitchFamily="18" charset="0"/>
            </a:endParaRPr>
          </a:p>
        </p:txBody>
      </p:sp>
      <p:sp>
        <p:nvSpPr>
          <p:cNvPr id="9219" name="Rectangle 3">
            <a:extLst>
              <a:ext uri="{FF2B5EF4-FFF2-40B4-BE49-F238E27FC236}">
                <a16:creationId xmlns:a16="http://schemas.microsoft.com/office/drawing/2014/main" id="{2EAE279D-5686-4E44-BB92-E32863E3B10B}"/>
              </a:ext>
            </a:extLst>
          </p:cNvPr>
          <p:cNvSpPr>
            <a:spLocks noChangeArrowheads="1"/>
          </p:cNvSpPr>
          <p:nvPr/>
        </p:nvSpPr>
        <p:spPr bwMode="auto">
          <a:xfrm>
            <a:off x="88900" y="908814"/>
            <a:ext cx="3384550" cy="308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a:lnSpc>
                <a:spcPct val="114000"/>
              </a:lnSpc>
              <a:spcAft>
                <a:spcPts val="900"/>
              </a:spcAft>
              <a:buNone/>
            </a:pPr>
            <a:r>
              <a:rPr lang="en-GB" sz="1000" dirty="0">
                <a:latin typeface="Verdana" panose="020B0604030504040204" pitchFamily="34" charset="0"/>
                <a:ea typeface="Verdana" panose="020B0604030504040204" pitchFamily="34" charset="0"/>
                <a:cs typeface="Verdana" panose="020B0604030504040204" pitchFamily="34" charset="0"/>
              </a:rPr>
              <a:t>Recording a standard history is likely to miss out on many key issues pertinent to youth violence. Use of a HEADSSS structure can ensure key topics are covered while using a reliable structure to facilitate communication in a respectful manner. </a:t>
            </a:r>
            <a:br>
              <a:rPr lang="en-GB" sz="1000" dirty="0">
                <a:latin typeface="Verdana" panose="020B0604030504040204" pitchFamily="34" charset="0"/>
                <a:ea typeface="Verdana" panose="020B0604030504040204" pitchFamily="34" charset="0"/>
                <a:cs typeface="Verdana" panose="020B0604030504040204" pitchFamily="34" charset="0"/>
              </a:rPr>
            </a:br>
            <a:r>
              <a:rPr lang="en-GB" sz="1000" dirty="0">
                <a:latin typeface="Verdana" panose="020B0604030504040204" pitchFamily="34" charset="0"/>
                <a:ea typeface="Verdana" panose="020B0604030504040204" pitchFamily="34" charset="0"/>
                <a:cs typeface="Verdana" panose="020B0604030504040204" pitchFamily="34" charset="0"/>
              </a:rPr>
              <a:t>Many threats to health occurring during adolescence are related to physical and social exploration. Utilising a psychosocial interview framework allows clinicians to more effectively assess for risk factors which may contribute to youth violence. </a:t>
            </a:r>
            <a:br>
              <a:rPr lang="en-GB" sz="1000" dirty="0">
                <a:latin typeface="Verdana" panose="020B0604030504040204" pitchFamily="34" charset="0"/>
                <a:ea typeface="Verdana" panose="020B0604030504040204" pitchFamily="34" charset="0"/>
                <a:cs typeface="Verdana" panose="020B0604030504040204" pitchFamily="34" charset="0"/>
              </a:rPr>
            </a:br>
            <a:endParaRPr lang="en-GB" sz="1000" dirty="0">
              <a:latin typeface="Verdana" panose="020B0604030504040204" pitchFamily="34" charset="0"/>
              <a:ea typeface="Verdana" panose="020B0604030504040204" pitchFamily="34" charset="0"/>
              <a:cs typeface="Verdana" panose="020B0604030504040204" pitchFamily="34" charset="0"/>
            </a:endParaRPr>
          </a:p>
          <a:p>
            <a:pPr>
              <a:buNone/>
            </a:pPr>
            <a:endParaRPr lang="en-GB" altLang="en-US" sz="1000" dirty="0">
              <a:latin typeface="Verdana" panose="020B0604030504040204" pitchFamily="34" charset="0"/>
              <a:ea typeface="Verdana" panose="020B0604030504040204" pitchFamily="34" charset="0"/>
              <a:cs typeface="Verdana" panose="020B0604030504040204" pitchFamily="34" charset="0"/>
            </a:endParaRPr>
          </a:p>
          <a:p>
            <a:pPr>
              <a:buNone/>
            </a:pPr>
            <a:endParaRPr lang="en-US" altLang="en-US" sz="700" dirty="0">
              <a:latin typeface="Verdana" panose="020B0604030504040204" pitchFamily="34" charset="0"/>
              <a:ea typeface="Verdana" panose="020B0604030504040204" pitchFamily="34" charset="0"/>
              <a:cs typeface="Verdana" panose="020B0604030504040204" pitchFamily="34" charset="0"/>
            </a:endParaRPr>
          </a:p>
          <a:p>
            <a:pPr>
              <a:buNone/>
            </a:pPr>
            <a:endParaRPr lang="en-US" altLang="en-US" sz="700" dirty="0">
              <a:latin typeface="Verdana" panose="020B0604030504040204" pitchFamily="34" charset="0"/>
              <a:ea typeface="Verdana" panose="020B0604030504040204" pitchFamily="34" charset="0"/>
              <a:cs typeface="Verdana" panose="020B0604030504040204" pitchFamily="34" charset="0"/>
            </a:endParaRPr>
          </a:p>
          <a:p>
            <a:pPr>
              <a:buNone/>
            </a:pPr>
            <a:endParaRPr lang="en-US" altLang="en-US" sz="700" dirty="0">
              <a:latin typeface="Verdana" panose="020B0604030504040204" pitchFamily="34" charset="0"/>
              <a:ea typeface="Verdana" panose="020B0604030504040204" pitchFamily="34" charset="0"/>
              <a:cs typeface="Verdana" panose="020B0604030504040204" pitchFamily="34" charset="0"/>
            </a:endParaRPr>
          </a:p>
          <a:p>
            <a:pPr>
              <a:buNone/>
            </a:pPr>
            <a:r>
              <a:rPr lang="en-GB" altLang="en-US" sz="700" baseline="30000" dirty="0">
                <a:latin typeface="Verdana" panose="020B0604030504040204" pitchFamily="34" charset="0"/>
                <a:ea typeface="Verdana" panose="020B0604030504040204" pitchFamily="34" charset="0"/>
                <a:cs typeface="Verdana" panose="020B0604030504040204" pitchFamily="34" charset="0"/>
              </a:rPr>
              <a:t>1 </a:t>
            </a:r>
            <a:r>
              <a:rPr lang="en-GB" sz="700" dirty="0">
                <a:solidFill>
                  <a:srgbClr val="222222"/>
                </a:solidFill>
                <a:latin typeface="Verdana" panose="020B0604030504040204" pitchFamily="34" charset="0"/>
                <a:ea typeface="Verdana" panose="020B0604030504040204" pitchFamily="34" charset="0"/>
                <a:cs typeface="Verdana" panose="020B0604030504040204" pitchFamily="34" charset="0"/>
              </a:rPr>
              <a:t>Klein DA, </a:t>
            </a:r>
            <a:r>
              <a:rPr lang="en-GB" sz="700" dirty="0" err="1">
                <a:solidFill>
                  <a:srgbClr val="222222"/>
                </a:solidFill>
                <a:latin typeface="Verdana" panose="020B0604030504040204" pitchFamily="34" charset="0"/>
                <a:ea typeface="Verdana" panose="020B0604030504040204" pitchFamily="34" charset="0"/>
                <a:cs typeface="Verdana" panose="020B0604030504040204" pitchFamily="34" charset="0"/>
              </a:rPr>
              <a:t>Goldenring</a:t>
            </a:r>
            <a:r>
              <a:rPr lang="en-GB" sz="700" dirty="0">
                <a:solidFill>
                  <a:srgbClr val="222222"/>
                </a:solidFill>
                <a:latin typeface="Verdana" panose="020B0604030504040204" pitchFamily="34" charset="0"/>
                <a:ea typeface="Verdana" panose="020B0604030504040204" pitchFamily="34" charset="0"/>
                <a:cs typeface="Verdana" panose="020B0604030504040204" pitchFamily="34" charset="0"/>
              </a:rPr>
              <a:t> JM, Adelman WP. HEEADSSS 3.0: the psychosocial interview for adolescents updated for a new century </a:t>
            </a:r>
            <a:r>
              <a:rPr lang="en-GB" sz="700" dirty="0" err="1">
                <a:solidFill>
                  <a:srgbClr val="222222"/>
                </a:solidFill>
                <a:latin typeface="Verdana" panose="020B0604030504040204" pitchFamily="34" charset="0"/>
                <a:ea typeface="Verdana" panose="020B0604030504040204" pitchFamily="34" charset="0"/>
                <a:cs typeface="Verdana" panose="020B0604030504040204" pitchFamily="34" charset="0"/>
              </a:rPr>
              <a:t>fueled</a:t>
            </a:r>
            <a:r>
              <a:rPr lang="en-GB" sz="700" dirty="0">
                <a:solidFill>
                  <a:srgbClr val="222222"/>
                </a:solidFill>
                <a:latin typeface="Verdana" panose="020B0604030504040204" pitchFamily="34" charset="0"/>
                <a:ea typeface="Verdana" panose="020B0604030504040204" pitchFamily="34" charset="0"/>
                <a:cs typeface="Verdana" panose="020B0604030504040204" pitchFamily="34" charset="0"/>
              </a:rPr>
              <a:t> by media.</a:t>
            </a:r>
            <a:endParaRPr lang="en-US" altLang="en-US" sz="700" i="1" dirty="0">
              <a:latin typeface="Verdana" panose="020B0604030504040204" pitchFamily="34" charset="0"/>
              <a:ea typeface="Verdana" panose="020B0604030504040204" pitchFamily="34" charset="0"/>
              <a:cs typeface="Verdana" panose="020B0604030504040204" pitchFamily="34" charset="0"/>
            </a:endParaRPr>
          </a:p>
        </p:txBody>
      </p:sp>
      <p:sp>
        <p:nvSpPr>
          <p:cNvPr id="9221" name="Text Box 9">
            <a:extLst>
              <a:ext uri="{FF2B5EF4-FFF2-40B4-BE49-F238E27FC236}">
                <a16:creationId xmlns:a16="http://schemas.microsoft.com/office/drawing/2014/main" id="{7737A7A3-4FA8-5842-4FC3-94EE70FF0F5E}"/>
              </a:ext>
            </a:extLst>
          </p:cNvPr>
          <p:cNvSpPr txBox="1">
            <a:spLocks noChangeArrowheads="1"/>
          </p:cNvSpPr>
          <p:nvPr/>
        </p:nvSpPr>
        <p:spPr bwMode="auto">
          <a:xfrm>
            <a:off x="3473451" y="2856640"/>
            <a:ext cx="36181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FontTx/>
              <a:buNone/>
            </a:pPr>
            <a:r>
              <a:rPr lang="en-US" altLang="en-US" sz="800" b="1" dirty="0">
                <a:latin typeface="Verdana" panose="020B0604030504040204" pitchFamily="34" charset="0"/>
                <a:ea typeface="Verdana" panose="020B0604030504040204" pitchFamily="34" charset="0"/>
                <a:cs typeface="Verdana" panose="020B0604030504040204" pitchFamily="34" charset="0"/>
              </a:rPr>
              <a:t>Fig 1</a:t>
            </a:r>
            <a:r>
              <a:rPr lang="en-US" altLang="en-US" sz="800" dirty="0">
                <a:latin typeface="Verdana" panose="020B0604030504040204" pitchFamily="34" charset="0"/>
                <a:ea typeface="Verdana" panose="020B0604030504040204" pitchFamily="34" charset="0"/>
                <a:cs typeface="Verdana" panose="020B0604030504040204" pitchFamily="34" charset="0"/>
              </a:rPr>
              <a:t> Explaining components of the HEADSSS psychosocial interview framework</a:t>
            </a:r>
          </a:p>
        </p:txBody>
      </p:sp>
      <p:sp>
        <p:nvSpPr>
          <p:cNvPr id="8" name="TextBox 7">
            <a:extLst>
              <a:ext uri="{FF2B5EF4-FFF2-40B4-BE49-F238E27FC236}">
                <a16:creationId xmlns:a16="http://schemas.microsoft.com/office/drawing/2014/main" id="{4D8A13BA-9344-CE1C-AA10-DF8B84CDB2C5}"/>
              </a:ext>
            </a:extLst>
          </p:cNvPr>
          <p:cNvSpPr txBox="1"/>
          <p:nvPr/>
        </p:nvSpPr>
        <p:spPr>
          <a:xfrm>
            <a:off x="3473450" y="908814"/>
            <a:ext cx="3618148" cy="1908215"/>
          </a:xfrm>
          <a:prstGeom prst="rect">
            <a:avLst/>
          </a:prstGeom>
          <a:solidFill>
            <a:schemeClr val="accent5"/>
          </a:solidFill>
        </p:spPr>
        <p:txBody>
          <a:bodyPr wrap="square" rtlCol="0">
            <a:spAutoFit/>
          </a:bodyPr>
          <a:lstStyle/>
          <a:p>
            <a:pPr marL="228600" lvl="0" defTabSz="914400" eaLnBrk="1" fontAlgn="auto" hangingPunct="1">
              <a:spcBef>
                <a:spcPts val="0"/>
              </a:spcBef>
              <a:spcAft>
                <a:spcPts val="0"/>
              </a:spcAft>
              <a:buClr>
                <a:srgbClr val="000000"/>
              </a:buClr>
              <a:buNone/>
            </a:pPr>
            <a:r>
              <a:rPr lang="en-GB" sz="1400" kern="0">
                <a:solidFill>
                  <a:srgbClr val="FF0000"/>
                </a:solidFill>
                <a:ea typeface="Verdana" panose="020B0604030504040204" pitchFamily="34" charset="0"/>
                <a:cs typeface="Verdana" panose="020B0604030504040204" pitchFamily="34" charset="0"/>
                <a:sym typeface="Arial"/>
              </a:rPr>
              <a:t>H</a:t>
            </a:r>
            <a:r>
              <a:rPr lang="en-GB" sz="1400" kern="0">
                <a:solidFill>
                  <a:schemeClr val="accent6"/>
                </a:solidFill>
                <a:ea typeface="Verdana" panose="020B0604030504040204" pitchFamily="34" charset="0"/>
                <a:cs typeface="Verdana" panose="020B0604030504040204" pitchFamily="34" charset="0"/>
                <a:sym typeface="Arial"/>
              </a:rPr>
              <a:t>ome</a:t>
            </a:r>
            <a:br>
              <a:rPr lang="en-GB" sz="1400" kern="0">
                <a:solidFill>
                  <a:srgbClr val="FF0000"/>
                </a:solidFill>
                <a:ea typeface="Verdana" panose="020B0604030504040204" pitchFamily="34" charset="0"/>
                <a:cs typeface="Verdana" panose="020B0604030504040204" pitchFamily="34" charset="0"/>
                <a:sym typeface="Arial"/>
              </a:rPr>
            </a:br>
            <a:r>
              <a:rPr lang="en-GB" sz="1400" kern="0">
                <a:solidFill>
                  <a:srgbClr val="FF0000"/>
                </a:solidFill>
                <a:ea typeface="Verdana" panose="020B0604030504040204" pitchFamily="34" charset="0"/>
                <a:cs typeface="Verdana" panose="020B0604030504040204" pitchFamily="34" charset="0"/>
                <a:sym typeface="Arial"/>
              </a:rPr>
              <a:t>E</a:t>
            </a:r>
            <a:r>
              <a:rPr lang="en-GB" sz="1400" kern="0">
                <a:solidFill>
                  <a:schemeClr val="accent6"/>
                </a:solidFill>
                <a:ea typeface="Verdana" panose="020B0604030504040204" pitchFamily="34" charset="0"/>
                <a:cs typeface="Verdana" panose="020B0604030504040204" pitchFamily="34" charset="0"/>
                <a:sym typeface="Arial"/>
              </a:rPr>
              <a:t>ducation, </a:t>
            </a:r>
            <a:r>
              <a:rPr lang="en-GB" sz="1400" kern="0">
                <a:solidFill>
                  <a:srgbClr val="FF0000"/>
                </a:solidFill>
                <a:ea typeface="Verdana" panose="020B0604030504040204" pitchFamily="34" charset="0"/>
                <a:cs typeface="Verdana" panose="020B0604030504040204" pitchFamily="34" charset="0"/>
                <a:sym typeface="Arial"/>
              </a:rPr>
              <a:t>E</a:t>
            </a:r>
            <a:r>
              <a:rPr lang="en-GB" sz="1400" kern="0">
                <a:solidFill>
                  <a:schemeClr val="accent6"/>
                </a:solidFill>
                <a:ea typeface="Verdana" panose="020B0604030504040204" pitchFamily="34" charset="0"/>
                <a:cs typeface="Verdana" panose="020B0604030504040204" pitchFamily="34" charset="0"/>
                <a:sym typeface="Arial"/>
              </a:rPr>
              <a:t>mployment, </a:t>
            </a:r>
            <a:r>
              <a:rPr lang="en-GB" sz="1400" kern="0">
                <a:solidFill>
                  <a:srgbClr val="FF0000"/>
                </a:solidFill>
                <a:ea typeface="Verdana" panose="020B0604030504040204" pitchFamily="34" charset="0"/>
                <a:cs typeface="Verdana" panose="020B0604030504040204" pitchFamily="34" charset="0"/>
                <a:sym typeface="Arial"/>
              </a:rPr>
              <a:t>E</a:t>
            </a:r>
            <a:r>
              <a:rPr lang="en-GB" sz="1400" kern="0">
                <a:solidFill>
                  <a:schemeClr val="accent6"/>
                </a:solidFill>
                <a:ea typeface="Verdana" panose="020B0604030504040204" pitchFamily="34" charset="0"/>
                <a:cs typeface="Verdana" panose="020B0604030504040204" pitchFamily="34" charset="0"/>
                <a:sym typeface="Arial"/>
              </a:rPr>
              <a:t>ating </a:t>
            </a:r>
            <a:endParaRPr lang="en-GB" sz="1400" kern="0">
              <a:solidFill>
                <a:srgbClr val="FF0000"/>
              </a:solidFill>
              <a:ea typeface="Verdana" panose="020B0604030504040204" pitchFamily="34" charset="0"/>
              <a:cs typeface="Verdana" panose="020B0604030504040204" pitchFamily="34" charset="0"/>
              <a:sym typeface="Arial"/>
            </a:endParaRPr>
          </a:p>
          <a:p>
            <a:pPr marL="228600" lvl="0" defTabSz="914400" eaLnBrk="1" fontAlgn="auto" hangingPunct="1">
              <a:spcBef>
                <a:spcPts val="0"/>
              </a:spcBef>
              <a:spcAft>
                <a:spcPts val="0"/>
              </a:spcAft>
              <a:buClr>
                <a:srgbClr val="000000"/>
              </a:buClr>
              <a:buNone/>
            </a:pPr>
            <a:r>
              <a:rPr lang="en-GB" sz="1400" kern="0">
                <a:solidFill>
                  <a:srgbClr val="FF0000"/>
                </a:solidFill>
                <a:ea typeface="Verdana" panose="020B0604030504040204" pitchFamily="34" charset="0"/>
                <a:cs typeface="Verdana" panose="020B0604030504040204" pitchFamily="34" charset="0"/>
                <a:sym typeface="Arial"/>
              </a:rPr>
              <a:t>A</a:t>
            </a:r>
            <a:r>
              <a:rPr lang="en-GB" sz="1400" kern="0">
                <a:solidFill>
                  <a:schemeClr val="accent6"/>
                </a:solidFill>
                <a:ea typeface="Verdana" panose="020B0604030504040204" pitchFamily="34" charset="0"/>
                <a:cs typeface="Verdana" panose="020B0604030504040204" pitchFamily="34" charset="0"/>
                <a:sym typeface="Arial"/>
              </a:rPr>
              <a:t>ctivities</a:t>
            </a:r>
            <a:br>
              <a:rPr lang="en-GB" sz="1400" kern="0">
                <a:solidFill>
                  <a:srgbClr val="FF0000"/>
                </a:solidFill>
                <a:ea typeface="Verdana" panose="020B0604030504040204" pitchFamily="34" charset="0"/>
                <a:cs typeface="Verdana" panose="020B0604030504040204" pitchFamily="34" charset="0"/>
                <a:sym typeface="Arial"/>
              </a:rPr>
            </a:br>
            <a:r>
              <a:rPr lang="en-GB" sz="1400" kern="0">
                <a:solidFill>
                  <a:srgbClr val="FF0000"/>
                </a:solidFill>
                <a:ea typeface="Verdana" panose="020B0604030504040204" pitchFamily="34" charset="0"/>
                <a:cs typeface="Verdana" panose="020B0604030504040204" pitchFamily="34" charset="0"/>
                <a:sym typeface="Arial"/>
              </a:rPr>
              <a:t>D</a:t>
            </a:r>
            <a:r>
              <a:rPr lang="en-GB" sz="1400" kern="0">
                <a:solidFill>
                  <a:schemeClr val="accent6"/>
                </a:solidFill>
                <a:ea typeface="Verdana" panose="020B0604030504040204" pitchFamily="34" charset="0"/>
                <a:cs typeface="Verdana" panose="020B0604030504040204" pitchFamily="34" charset="0"/>
                <a:sym typeface="Arial"/>
              </a:rPr>
              <a:t>rugs</a:t>
            </a:r>
            <a:endParaRPr lang="en-GB" sz="1400" kern="0">
              <a:solidFill>
                <a:srgbClr val="FF0000"/>
              </a:solidFill>
              <a:ea typeface="Verdana" panose="020B0604030504040204" pitchFamily="34" charset="0"/>
              <a:cs typeface="Verdana" panose="020B0604030504040204" pitchFamily="34" charset="0"/>
              <a:sym typeface="Arial"/>
            </a:endParaRPr>
          </a:p>
          <a:p>
            <a:pPr marL="228600" lvl="0" defTabSz="914400" eaLnBrk="1" fontAlgn="auto" hangingPunct="1">
              <a:spcBef>
                <a:spcPts val="0"/>
              </a:spcBef>
              <a:spcAft>
                <a:spcPts val="0"/>
              </a:spcAft>
              <a:buClr>
                <a:srgbClr val="000000"/>
              </a:buClr>
              <a:buNone/>
            </a:pPr>
            <a:r>
              <a:rPr lang="en-GB" sz="1400" kern="0">
                <a:solidFill>
                  <a:srgbClr val="FF0000"/>
                </a:solidFill>
                <a:ea typeface="Verdana" panose="020B0604030504040204" pitchFamily="34" charset="0"/>
                <a:cs typeface="Verdana" panose="020B0604030504040204" pitchFamily="34" charset="0"/>
                <a:sym typeface="Arial"/>
              </a:rPr>
              <a:t>S</a:t>
            </a:r>
            <a:r>
              <a:rPr lang="en-GB" sz="1400" kern="0">
                <a:solidFill>
                  <a:schemeClr val="accent6"/>
                </a:solidFill>
                <a:ea typeface="Verdana" panose="020B0604030504040204" pitchFamily="34" charset="0"/>
                <a:cs typeface="Verdana" panose="020B0604030504040204" pitchFamily="34" charset="0"/>
                <a:sym typeface="Arial"/>
              </a:rPr>
              <a:t>exuality</a:t>
            </a:r>
            <a:endParaRPr lang="en-GB" sz="1400" kern="0">
              <a:solidFill>
                <a:srgbClr val="FF0000"/>
              </a:solidFill>
              <a:ea typeface="Verdana" panose="020B0604030504040204" pitchFamily="34" charset="0"/>
              <a:cs typeface="Verdana" panose="020B0604030504040204" pitchFamily="34" charset="0"/>
              <a:sym typeface="Arial"/>
            </a:endParaRPr>
          </a:p>
          <a:p>
            <a:pPr marL="228600" lvl="0" defTabSz="914400" eaLnBrk="1" fontAlgn="auto" hangingPunct="1">
              <a:spcBef>
                <a:spcPts val="0"/>
              </a:spcBef>
              <a:spcAft>
                <a:spcPts val="0"/>
              </a:spcAft>
              <a:buClr>
                <a:srgbClr val="000000"/>
              </a:buClr>
              <a:buNone/>
            </a:pPr>
            <a:r>
              <a:rPr lang="en-GB" sz="1400" kern="0">
                <a:solidFill>
                  <a:srgbClr val="FF0000"/>
                </a:solidFill>
                <a:ea typeface="Verdana" panose="020B0604030504040204" pitchFamily="34" charset="0"/>
                <a:cs typeface="Verdana" panose="020B0604030504040204" pitchFamily="34" charset="0"/>
                <a:sym typeface="Arial"/>
              </a:rPr>
              <a:t>S</a:t>
            </a:r>
            <a:r>
              <a:rPr lang="en-GB" sz="1400" kern="0">
                <a:solidFill>
                  <a:schemeClr val="accent6"/>
                </a:solidFill>
                <a:ea typeface="Verdana" panose="020B0604030504040204" pitchFamily="34" charset="0"/>
                <a:cs typeface="Verdana" panose="020B0604030504040204" pitchFamily="34" charset="0"/>
                <a:sym typeface="Arial"/>
              </a:rPr>
              <a:t>uicide</a:t>
            </a:r>
            <a:endParaRPr lang="en-GB" sz="1400" kern="0">
              <a:solidFill>
                <a:srgbClr val="FF0000"/>
              </a:solidFill>
              <a:ea typeface="Verdana" panose="020B0604030504040204" pitchFamily="34" charset="0"/>
              <a:cs typeface="Verdana" panose="020B0604030504040204" pitchFamily="34" charset="0"/>
              <a:sym typeface="Arial"/>
            </a:endParaRPr>
          </a:p>
          <a:p>
            <a:pPr marL="228600" lvl="0" defTabSz="914400" eaLnBrk="1" fontAlgn="auto" hangingPunct="1">
              <a:spcBef>
                <a:spcPts val="0"/>
              </a:spcBef>
              <a:spcAft>
                <a:spcPts val="0"/>
              </a:spcAft>
              <a:buClr>
                <a:srgbClr val="000000"/>
              </a:buClr>
              <a:buNone/>
            </a:pPr>
            <a:r>
              <a:rPr lang="en-GB" sz="1400" kern="0">
                <a:solidFill>
                  <a:srgbClr val="FF0000"/>
                </a:solidFill>
                <a:ea typeface="Verdana" panose="020B0604030504040204" pitchFamily="34" charset="0"/>
                <a:cs typeface="Verdana" panose="020B0604030504040204" pitchFamily="34" charset="0"/>
                <a:sym typeface="Arial"/>
              </a:rPr>
              <a:t>S</a:t>
            </a:r>
            <a:r>
              <a:rPr lang="en-GB" sz="1400" kern="0">
                <a:solidFill>
                  <a:schemeClr val="accent6"/>
                </a:solidFill>
                <a:ea typeface="Verdana" panose="020B0604030504040204" pitchFamily="34" charset="0"/>
                <a:cs typeface="Verdana" panose="020B0604030504040204" pitchFamily="34" charset="0"/>
                <a:sym typeface="Arial"/>
              </a:rPr>
              <a:t>afety</a:t>
            </a:r>
            <a:endParaRPr lang="en-GB" sz="1400" kern="0">
              <a:solidFill>
                <a:srgbClr val="FF0000"/>
              </a:solidFill>
              <a:ea typeface="Verdana" panose="020B0604030504040204" pitchFamily="34" charset="0"/>
              <a:cs typeface="Verdana" panose="020B0604030504040204" pitchFamily="34" charset="0"/>
              <a:sym typeface="Arial"/>
            </a:endParaRPr>
          </a:p>
          <a:p>
            <a:pPr marL="228600" lvl="0" defTabSz="914400" eaLnBrk="1" fontAlgn="auto" hangingPunct="1">
              <a:spcBef>
                <a:spcPts val="0"/>
              </a:spcBef>
              <a:spcAft>
                <a:spcPts val="0"/>
              </a:spcAft>
              <a:buClr>
                <a:srgbClr val="000000"/>
              </a:buClr>
              <a:buNone/>
            </a:pPr>
            <a:endParaRPr lang="en-GB" kern="0">
              <a:solidFill>
                <a:srgbClr val="000000"/>
              </a:solidFill>
              <a:ea typeface="Verdana" panose="020B0604030504040204" pitchFamily="34" charset="0"/>
              <a:cs typeface="Verdana" panose="020B0604030504040204" pitchFamily="34" charset="0"/>
              <a:sym typeface="Arial"/>
            </a:endParaRPr>
          </a:p>
          <a:p>
            <a:endParaRPr lang="en-US"/>
          </a:p>
        </p:txBody>
      </p:sp>
    </p:spTree>
    <p:extLst>
      <p:ext uri="{BB962C8B-B14F-4D97-AF65-F5344CB8AC3E}">
        <p14:creationId xmlns:p14="http://schemas.microsoft.com/office/powerpoint/2010/main" val="2058433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2B7B42A-9104-F156-CC6F-5ED48A2B5010}"/>
              </a:ext>
            </a:extLst>
          </p:cNvPr>
          <p:cNvSpPr>
            <a:spLocks noGrp="1" noChangeArrowheads="1"/>
          </p:cNvSpPr>
          <p:nvPr>
            <p:ph type="title"/>
          </p:nvPr>
        </p:nvSpPr>
        <p:spPr>
          <a:xfrm>
            <a:off x="0" y="179388"/>
            <a:ext cx="4705350" cy="431800"/>
          </a:xfrm>
        </p:spPr>
        <p:txBody>
          <a:bodyPr/>
          <a:lstStyle/>
          <a:p>
            <a:pPr eaLnBrk="1" hangingPunct="1"/>
            <a:r>
              <a:rPr lang="en-GB" altLang="en-US" sz="1100">
                <a:latin typeface="Times New Roman" panose="02020603050405020304" pitchFamily="18" charset="0"/>
                <a:cs typeface="Times New Roman" panose="02020603050405020304" pitchFamily="18" charset="0"/>
              </a:rPr>
              <a:t>Page Type: Learning Objective 4  Presentation Page </a:t>
            </a:r>
            <a:br>
              <a:rPr lang="en-GB" altLang="en-US" sz="1100">
                <a:latin typeface="Times New Roman" panose="02020603050405020304" pitchFamily="18" charset="0"/>
                <a:cs typeface="Times New Roman" panose="02020603050405020304" pitchFamily="18" charset="0"/>
              </a:rPr>
            </a:br>
            <a:r>
              <a:rPr lang="en-GB" altLang="en-US" sz="1100">
                <a:solidFill>
                  <a:schemeClr val="accent2"/>
                </a:solidFill>
                <a:latin typeface="Times New Roman" panose="02020603050405020304" pitchFamily="18" charset="0"/>
                <a:cs typeface="Times New Roman" panose="02020603050405020304" pitchFamily="18" charset="0"/>
              </a:rPr>
              <a:t>Page Title:  Being curious – asking questions?</a:t>
            </a:r>
            <a:endParaRPr lang="en-GB" altLang="en-US" sz="1100">
              <a:latin typeface="Times New Roman" panose="02020603050405020304" pitchFamily="18" charset="0"/>
              <a:cs typeface="Times New Roman" panose="02020603050405020304" pitchFamily="18" charset="0"/>
            </a:endParaRPr>
          </a:p>
        </p:txBody>
      </p:sp>
      <p:sp>
        <p:nvSpPr>
          <p:cNvPr id="9219" name="Rectangle 3">
            <a:extLst>
              <a:ext uri="{FF2B5EF4-FFF2-40B4-BE49-F238E27FC236}">
                <a16:creationId xmlns:a16="http://schemas.microsoft.com/office/drawing/2014/main" id="{2EAE279D-5686-4E44-BB92-E32863E3B10B}"/>
              </a:ext>
            </a:extLst>
          </p:cNvPr>
          <p:cNvSpPr>
            <a:spLocks noChangeArrowheads="1"/>
          </p:cNvSpPr>
          <p:nvPr/>
        </p:nvSpPr>
        <p:spPr bwMode="auto">
          <a:xfrm>
            <a:off x="88900" y="755650"/>
            <a:ext cx="1943472"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a:lnSpc>
                <a:spcPct val="114000"/>
              </a:lnSpc>
              <a:spcAft>
                <a:spcPts val="900"/>
              </a:spcAft>
              <a:buNone/>
            </a:pPr>
            <a:r>
              <a:rPr lang="en-GB" sz="1000" dirty="0">
                <a:latin typeface="Verdana" panose="020B0604030504040204" pitchFamily="34" charset="0"/>
                <a:ea typeface="Verdana" panose="020B0604030504040204" pitchFamily="34" charset="0"/>
                <a:cs typeface="Verdana" panose="020B0604030504040204" pitchFamily="34" charset="0"/>
              </a:rPr>
              <a:t>Recording a universal adolescent history must be uniquely adapted for each individual case based on the individual and circumstances. Easing patients into questions via an indirect route can reduce judgment, stigma and anxiety.</a:t>
            </a:r>
          </a:p>
          <a:p>
            <a:pPr>
              <a:lnSpc>
                <a:spcPct val="114000"/>
              </a:lnSpc>
              <a:spcAft>
                <a:spcPts val="900"/>
              </a:spcAft>
              <a:buNone/>
            </a:pPr>
            <a:endParaRPr lang="en-GB" sz="1000" dirty="0">
              <a:latin typeface="Verdana" panose="020B0604030504040204" pitchFamily="34" charset="0"/>
              <a:ea typeface="Verdana" panose="020B0604030504040204" pitchFamily="34" charset="0"/>
              <a:cs typeface="Verdana" panose="020B0604030504040204" pitchFamily="34" charset="0"/>
            </a:endParaRPr>
          </a:p>
          <a:p>
            <a:pPr>
              <a:lnSpc>
                <a:spcPct val="114000"/>
              </a:lnSpc>
              <a:spcAft>
                <a:spcPts val="900"/>
              </a:spcAft>
              <a:buNone/>
            </a:pPr>
            <a:endParaRPr lang="en-US" altLang="en-US" sz="700" dirty="0">
              <a:latin typeface="Verdana" panose="020B0604030504040204" pitchFamily="34" charset="0"/>
              <a:ea typeface="Verdana" panose="020B0604030504040204" pitchFamily="34" charset="0"/>
              <a:cs typeface="Verdana" panose="020B0604030504040204" pitchFamily="34" charset="0"/>
            </a:endParaRPr>
          </a:p>
          <a:p>
            <a:pPr>
              <a:buNone/>
            </a:pPr>
            <a:endParaRPr lang="en-US" altLang="en-US" sz="700" dirty="0">
              <a:latin typeface="Verdana" panose="020B0604030504040204" pitchFamily="34" charset="0"/>
              <a:ea typeface="Verdana" panose="020B0604030504040204" pitchFamily="34" charset="0"/>
              <a:cs typeface="Verdana" panose="020B0604030504040204" pitchFamily="34" charset="0"/>
            </a:endParaRPr>
          </a:p>
          <a:p>
            <a:pPr>
              <a:buNone/>
            </a:pPr>
            <a:endParaRPr lang="en-US" altLang="en-US" sz="700" dirty="0">
              <a:latin typeface="Verdana" panose="020B0604030504040204" pitchFamily="34" charset="0"/>
              <a:ea typeface="Verdana" panose="020B0604030504040204" pitchFamily="34" charset="0"/>
              <a:cs typeface="Verdana" panose="020B0604030504040204" pitchFamily="34" charset="0"/>
            </a:endParaRPr>
          </a:p>
          <a:p>
            <a:pPr>
              <a:buNone/>
            </a:pPr>
            <a:endParaRPr lang="en-US" altLang="en-US" sz="700" dirty="0">
              <a:latin typeface="Verdana" panose="020B0604030504040204" pitchFamily="34" charset="0"/>
              <a:ea typeface="Verdana" panose="020B0604030504040204" pitchFamily="34" charset="0"/>
              <a:cs typeface="Verdana" panose="020B0604030504040204" pitchFamily="34" charset="0"/>
            </a:endParaRPr>
          </a:p>
        </p:txBody>
      </p:sp>
      <p:sp>
        <p:nvSpPr>
          <p:cNvPr id="9221" name="Text Box 9">
            <a:extLst>
              <a:ext uri="{FF2B5EF4-FFF2-40B4-BE49-F238E27FC236}">
                <a16:creationId xmlns:a16="http://schemas.microsoft.com/office/drawing/2014/main" id="{7737A7A3-4FA8-5842-4FC3-94EE70FF0F5E}"/>
              </a:ext>
            </a:extLst>
          </p:cNvPr>
          <p:cNvSpPr txBox="1">
            <a:spLocks noChangeArrowheads="1"/>
          </p:cNvSpPr>
          <p:nvPr/>
        </p:nvSpPr>
        <p:spPr bwMode="auto">
          <a:xfrm>
            <a:off x="3015454" y="3943251"/>
            <a:ext cx="32353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FontTx/>
              <a:buNone/>
            </a:pPr>
            <a:r>
              <a:rPr lang="en-US" altLang="en-US" sz="800" b="1" dirty="0">
                <a:latin typeface="Verdana" panose="020B0604030504040204" pitchFamily="34" charset="0"/>
                <a:ea typeface="Verdana" panose="020B0604030504040204" pitchFamily="34" charset="0"/>
                <a:cs typeface="Verdana" panose="020B0604030504040204" pitchFamily="34" charset="0"/>
              </a:rPr>
              <a:t>Fig 1</a:t>
            </a:r>
            <a:r>
              <a:rPr lang="en-US" altLang="en-US" sz="800" dirty="0">
                <a:latin typeface="Verdana" panose="020B0604030504040204" pitchFamily="34" charset="0"/>
                <a:ea typeface="Verdana" panose="020B0604030504040204" pitchFamily="34" charset="0"/>
                <a:cs typeface="Verdana" panose="020B0604030504040204" pitchFamily="34" charset="0"/>
              </a:rPr>
              <a:t> Examples of poor and improved opening questions</a:t>
            </a:r>
          </a:p>
        </p:txBody>
      </p:sp>
      <p:graphicFrame>
        <p:nvGraphicFramePr>
          <p:cNvPr id="2" name="Table 2">
            <a:extLst>
              <a:ext uri="{FF2B5EF4-FFF2-40B4-BE49-F238E27FC236}">
                <a16:creationId xmlns:a16="http://schemas.microsoft.com/office/drawing/2014/main" id="{C3CDDA60-141F-2691-5E2F-594102673908}"/>
              </a:ext>
            </a:extLst>
          </p:cNvPr>
          <p:cNvGraphicFramePr>
            <a:graphicFrameLocks noGrp="1"/>
          </p:cNvGraphicFramePr>
          <p:nvPr>
            <p:extLst>
              <p:ext uri="{D42A27DB-BD31-4B8C-83A1-F6EECF244321}">
                <p14:modId xmlns:p14="http://schemas.microsoft.com/office/powerpoint/2010/main" val="3977790898"/>
              </p:ext>
            </p:extLst>
          </p:nvPr>
        </p:nvGraphicFramePr>
        <p:xfrm>
          <a:off x="2041117" y="755975"/>
          <a:ext cx="5175831" cy="3019768"/>
        </p:xfrm>
        <a:graphic>
          <a:graphicData uri="http://schemas.openxmlformats.org/drawingml/2006/table">
            <a:tbl>
              <a:tblPr firstRow="1" bandRow="1">
                <a:tableStyleId>{5A111915-BE36-4E01-A7E5-04B1672EAD32}</a:tableStyleId>
              </a:tblPr>
              <a:tblGrid>
                <a:gridCol w="1439767">
                  <a:extLst>
                    <a:ext uri="{9D8B030D-6E8A-4147-A177-3AD203B41FA5}">
                      <a16:colId xmlns:a16="http://schemas.microsoft.com/office/drawing/2014/main" val="3297472991"/>
                    </a:ext>
                  </a:extLst>
                </a:gridCol>
                <a:gridCol w="3736064">
                  <a:extLst>
                    <a:ext uri="{9D8B030D-6E8A-4147-A177-3AD203B41FA5}">
                      <a16:colId xmlns:a16="http://schemas.microsoft.com/office/drawing/2014/main" val="3626837982"/>
                    </a:ext>
                  </a:extLst>
                </a:gridCol>
              </a:tblGrid>
              <a:tr h="215848">
                <a:tc gridSpan="2">
                  <a:txBody>
                    <a:bodyPr/>
                    <a:lstStyle/>
                    <a:p>
                      <a:pPr algn="ctr"/>
                      <a:r>
                        <a:rPr lang="en-US" sz="800">
                          <a:solidFill>
                            <a:schemeClr val="accent6"/>
                          </a:solidFill>
                          <a:latin typeface="Verdana" panose="020B0604030504040204" pitchFamily="34" charset="0"/>
                          <a:ea typeface="Verdana" panose="020B0604030504040204" pitchFamily="34" charset="0"/>
                          <a:cs typeface="Verdana" panose="020B0604030504040204" pitchFamily="34" charset="0"/>
                        </a:rPr>
                        <a:t>Improving opening questions</a:t>
                      </a:r>
                    </a:p>
                  </a:txBody>
                  <a:tcPr anchor="ctr"/>
                </a:tc>
                <a:tc hMerge="1">
                  <a:txBody>
                    <a:bodyPr/>
                    <a:lstStyle/>
                    <a:p>
                      <a:endParaRPr lang="en-US"/>
                    </a:p>
                  </a:txBody>
                  <a:tcPr/>
                </a:tc>
                <a:extLst>
                  <a:ext uri="{0D108BD9-81ED-4DB2-BD59-A6C34878D82A}">
                    <a16:rowId xmlns:a16="http://schemas.microsoft.com/office/drawing/2014/main" val="2640266504"/>
                  </a:ext>
                </a:extLst>
              </a:tr>
              <a:tr h="396000">
                <a:tc>
                  <a:txBody>
                    <a:bodyPr/>
                    <a:lstStyle/>
                    <a:p>
                      <a:r>
                        <a:rPr lang="en-US" sz="800">
                          <a:latin typeface="Verdana" panose="020B0604030504040204" pitchFamily="34" charset="0"/>
                          <a:ea typeface="Verdana" panose="020B0604030504040204" pitchFamily="34" charset="0"/>
                          <a:cs typeface="Verdana" panose="020B0604030504040204" pitchFamily="34" charset="0"/>
                        </a:rPr>
                        <a:t>Are things ok with Mum and Dad at home?</a:t>
                      </a:r>
                    </a:p>
                  </a:txBody>
                  <a:tcPr/>
                </a:tc>
                <a:tc>
                  <a:txBody>
                    <a:bodyPr/>
                    <a:lstStyle/>
                    <a:p>
                      <a:r>
                        <a:rPr lang="en-US" sz="800">
                          <a:latin typeface="Verdana" panose="020B0604030504040204" pitchFamily="34" charset="0"/>
                          <a:ea typeface="Verdana" panose="020B0604030504040204" pitchFamily="34" charset="0"/>
                          <a:cs typeface="Verdana" panose="020B0604030504040204" pitchFamily="34" charset="0"/>
                        </a:rPr>
                        <a:t>Where do you stay, who else lives there?</a:t>
                      </a:r>
                      <a:br>
                        <a:rPr lang="en-US" sz="800">
                          <a:latin typeface="Verdana" panose="020B0604030504040204" pitchFamily="34" charset="0"/>
                          <a:ea typeface="Verdana" panose="020B0604030504040204" pitchFamily="34" charset="0"/>
                          <a:cs typeface="Verdana" panose="020B0604030504040204" pitchFamily="34" charset="0"/>
                        </a:rPr>
                      </a:br>
                      <a:r>
                        <a:rPr lang="en-US" sz="800">
                          <a:latin typeface="Verdana" panose="020B0604030504040204" pitchFamily="34" charset="0"/>
                          <a:ea typeface="Verdana" panose="020B0604030504040204" pitchFamily="34" charset="0"/>
                          <a:cs typeface="Verdana" panose="020B0604030504040204" pitchFamily="34" charset="0"/>
                        </a:rPr>
                        <a:t>(Avoids assumptions)</a:t>
                      </a:r>
                    </a:p>
                  </a:txBody>
                  <a:tcPr/>
                </a:tc>
                <a:extLst>
                  <a:ext uri="{0D108BD9-81ED-4DB2-BD59-A6C34878D82A}">
                    <a16:rowId xmlns:a16="http://schemas.microsoft.com/office/drawing/2014/main" val="1098122998"/>
                  </a:ext>
                </a:extLst>
              </a:tr>
              <a:tr h="396000">
                <a:tc>
                  <a:txBody>
                    <a:bodyPr/>
                    <a:lstStyle/>
                    <a:p>
                      <a:r>
                        <a:rPr lang="en-US" sz="800">
                          <a:latin typeface="Verdana" panose="020B0604030504040204" pitchFamily="34" charset="0"/>
                          <a:ea typeface="Verdana" panose="020B0604030504040204" pitchFamily="34" charset="0"/>
                          <a:cs typeface="Verdana" panose="020B0604030504040204" pitchFamily="34" charset="0"/>
                        </a:rPr>
                        <a:t>Do you do any activities? </a:t>
                      </a:r>
                    </a:p>
                  </a:txBody>
                  <a:tcPr/>
                </a:tc>
                <a:tc>
                  <a:txBody>
                    <a:bodyPr/>
                    <a:lstStyle/>
                    <a:p>
                      <a:r>
                        <a:rPr lang="en-US" sz="800">
                          <a:latin typeface="Verdana" panose="020B0604030504040204" pitchFamily="34" charset="0"/>
                          <a:ea typeface="Verdana" panose="020B0604030504040204" pitchFamily="34" charset="0"/>
                          <a:cs typeface="Verdana" panose="020B0604030504040204" pitchFamily="34" charset="0"/>
                        </a:rPr>
                        <a:t>What do you and your friends do for fun? Do you practice any spiritual activities? </a:t>
                      </a:r>
                    </a:p>
                    <a:p>
                      <a:r>
                        <a:rPr lang="en-US" sz="800">
                          <a:latin typeface="Verdana" panose="020B0604030504040204" pitchFamily="34" charset="0"/>
                          <a:ea typeface="Verdana" panose="020B0604030504040204" pitchFamily="34" charset="0"/>
                          <a:cs typeface="Verdana" panose="020B0604030504040204" pitchFamily="34" charset="0"/>
                        </a:rPr>
                        <a:t>(Open-ended, develops dialogue, understand value system)</a:t>
                      </a:r>
                    </a:p>
                  </a:txBody>
                  <a:tcPr/>
                </a:tc>
                <a:extLst>
                  <a:ext uri="{0D108BD9-81ED-4DB2-BD59-A6C34878D82A}">
                    <a16:rowId xmlns:a16="http://schemas.microsoft.com/office/drawing/2014/main" val="3012228790"/>
                  </a:ext>
                </a:extLst>
              </a:tr>
              <a:tr h="396000">
                <a:tc>
                  <a:txBody>
                    <a:bodyPr/>
                    <a:lstStyle/>
                    <a:p>
                      <a:r>
                        <a:rPr lang="en-US" sz="800">
                          <a:latin typeface="Verdana" panose="020B0604030504040204" pitchFamily="34" charset="0"/>
                          <a:ea typeface="Verdana" panose="020B0604030504040204" pitchFamily="34" charset="0"/>
                          <a:cs typeface="Verdana" panose="020B0604030504040204" pitchFamily="34" charset="0"/>
                        </a:rPr>
                        <a:t>Do you use drugs or alcohol?</a:t>
                      </a:r>
                    </a:p>
                  </a:txBody>
                  <a:tcPr/>
                </a:tc>
                <a:tc>
                  <a:txBody>
                    <a:bodyPr/>
                    <a:lstStyle/>
                    <a:p>
                      <a:r>
                        <a:rPr lang="en-US" sz="800">
                          <a:latin typeface="Verdana" panose="020B0604030504040204" pitchFamily="34" charset="0"/>
                          <a:ea typeface="Verdana" panose="020B0604030504040204" pitchFamily="34" charset="0"/>
                          <a:cs typeface="Verdana" panose="020B0604030504040204" pitchFamily="34" charset="0"/>
                        </a:rPr>
                        <a:t>Do many people you know use drugs or alcohol for fun? Do you ever try these things? </a:t>
                      </a:r>
                    </a:p>
                    <a:p>
                      <a:r>
                        <a:rPr lang="en-US" sz="800">
                          <a:latin typeface="Verdana" panose="020B0604030504040204" pitchFamily="34" charset="0"/>
                          <a:ea typeface="Verdana" panose="020B0604030504040204" pitchFamily="34" charset="0"/>
                          <a:cs typeface="Verdana" panose="020B0604030504040204" pitchFamily="34" charset="0"/>
                        </a:rPr>
                        <a:t>(Less personal, ease into discussion)</a:t>
                      </a:r>
                    </a:p>
                  </a:txBody>
                  <a:tcPr/>
                </a:tc>
                <a:extLst>
                  <a:ext uri="{0D108BD9-81ED-4DB2-BD59-A6C34878D82A}">
                    <a16:rowId xmlns:a16="http://schemas.microsoft.com/office/drawing/2014/main" val="896710775"/>
                  </a:ext>
                </a:extLst>
              </a:tr>
              <a:tr h="396000">
                <a:tc>
                  <a:txBody>
                    <a:bodyPr/>
                    <a:lstStyle/>
                    <a:p>
                      <a:r>
                        <a:rPr lang="en-US" sz="800">
                          <a:latin typeface="Verdana" panose="020B0604030504040204" pitchFamily="34" charset="0"/>
                          <a:ea typeface="Verdana" panose="020B0604030504040204" pitchFamily="34" charset="0"/>
                          <a:cs typeface="Verdana" panose="020B0604030504040204" pitchFamily="34" charset="0"/>
                        </a:rPr>
                        <a:t>Do you have sex?</a:t>
                      </a:r>
                    </a:p>
                  </a:txBody>
                  <a:tcPr/>
                </a:tc>
                <a:tc>
                  <a:txBody>
                    <a:bodyPr/>
                    <a:lstStyle/>
                    <a:p>
                      <a:r>
                        <a:rPr lang="en-US" sz="800">
                          <a:latin typeface="Verdana" panose="020B0604030504040204" pitchFamily="34" charset="0"/>
                          <a:ea typeface="Verdana" panose="020B0604030504040204" pitchFamily="34" charset="0"/>
                          <a:cs typeface="Verdana" panose="020B0604030504040204" pitchFamily="34" charset="0"/>
                        </a:rPr>
                        <a:t>Have you ever been in a romantic relationship? Was that something positive or did you ever feel pressured?</a:t>
                      </a:r>
                      <a:br>
                        <a:rPr lang="en-US" sz="800">
                          <a:latin typeface="Verdana" panose="020B0604030504040204" pitchFamily="34" charset="0"/>
                          <a:ea typeface="Verdana" panose="020B0604030504040204" pitchFamily="34" charset="0"/>
                          <a:cs typeface="Verdana" panose="020B0604030504040204" pitchFamily="34" charset="0"/>
                        </a:rPr>
                      </a:br>
                      <a:r>
                        <a:rPr lang="en-US" sz="800">
                          <a:latin typeface="Verdana" panose="020B0604030504040204" pitchFamily="34" charset="0"/>
                          <a:ea typeface="Verdana" panose="020B0604030504040204" pitchFamily="34" charset="0"/>
                          <a:cs typeface="Verdana" panose="020B0604030504040204" pitchFamily="34" charset="0"/>
                        </a:rPr>
                        <a:t>(Less intrusive, explores exploitation)</a:t>
                      </a:r>
                    </a:p>
                  </a:txBody>
                  <a:tcPr/>
                </a:tc>
                <a:extLst>
                  <a:ext uri="{0D108BD9-81ED-4DB2-BD59-A6C34878D82A}">
                    <a16:rowId xmlns:a16="http://schemas.microsoft.com/office/drawing/2014/main" val="2354107344"/>
                  </a:ext>
                </a:extLst>
              </a:tr>
              <a:tr h="396000">
                <a:tc>
                  <a:txBody>
                    <a:bodyPr/>
                    <a:lstStyle/>
                    <a:p>
                      <a:r>
                        <a:rPr lang="en-US" sz="800">
                          <a:latin typeface="Verdana" panose="020B0604030504040204" pitchFamily="34" charset="0"/>
                          <a:ea typeface="Verdana" panose="020B0604030504040204" pitchFamily="34" charset="0"/>
                          <a:cs typeface="Verdana" panose="020B0604030504040204" pitchFamily="34" charset="0"/>
                        </a:rPr>
                        <a:t>Are you in a gang?</a:t>
                      </a:r>
                    </a:p>
                  </a:txBody>
                  <a:tcPr/>
                </a:tc>
                <a:tc>
                  <a:txBody>
                    <a:bodyPr/>
                    <a:lstStyle/>
                    <a:p>
                      <a:r>
                        <a:rPr lang="en-US" sz="800">
                          <a:latin typeface="Verdana" panose="020B0604030504040204" pitchFamily="34" charset="0"/>
                          <a:ea typeface="Verdana" panose="020B0604030504040204" pitchFamily="34" charset="0"/>
                          <a:cs typeface="Verdana" panose="020B0604030504040204" pitchFamily="34" charset="0"/>
                        </a:rPr>
                        <a:t>Do you feel safe in your area? Are there neighborhoods you avoid? Why?</a:t>
                      </a:r>
                      <a:br>
                        <a:rPr lang="en-US" sz="800">
                          <a:latin typeface="Verdana" panose="020B0604030504040204" pitchFamily="34" charset="0"/>
                          <a:ea typeface="Verdana" panose="020B0604030504040204" pitchFamily="34" charset="0"/>
                          <a:cs typeface="Verdana" panose="020B0604030504040204" pitchFamily="34" charset="0"/>
                        </a:rPr>
                      </a:br>
                      <a:r>
                        <a:rPr lang="en-US" sz="800">
                          <a:latin typeface="Verdana" panose="020B0604030504040204" pitchFamily="34" charset="0"/>
                          <a:ea typeface="Verdana" panose="020B0604030504040204" pitchFamily="34" charset="0"/>
                          <a:cs typeface="Verdana" panose="020B0604030504040204" pitchFamily="34" charset="0"/>
                        </a:rPr>
                        <a:t>(Less intrusive, empowers individual to disclose)</a:t>
                      </a:r>
                    </a:p>
                  </a:txBody>
                  <a:tcPr/>
                </a:tc>
                <a:extLst>
                  <a:ext uri="{0D108BD9-81ED-4DB2-BD59-A6C34878D82A}">
                    <a16:rowId xmlns:a16="http://schemas.microsoft.com/office/drawing/2014/main" val="2139390638"/>
                  </a:ext>
                </a:extLst>
              </a:tr>
              <a:tr h="396000">
                <a:tc>
                  <a:txBody>
                    <a:bodyPr/>
                    <a:lstStyle/>
                    <a:p>
                      <a:r>
                        <a:rPr lang="en-US" sz="800">
                          <a:latin typeface="Verdana" panose="020B0604030504040204" pitchFamily="34" charset="0"/>
                          <a:ea typeface="Verdana" panose="020B0604030504040204" pitchFamily="34" charset="0"/>
                          <a:cs typeface="Verdana" panose="020B0604030504040204" pitchFamily="34" charset="0"/>
                        </a:rPr>
                        <a:t>Have you ever been assaulted?</a:t>
                      </a:r>
                    </a:p>
                  </a:txBody>
                  <a:tcPr/>
                </a:tc>
                <a:tc>
                  <a:txBody>
                    <a:bodyPr/>
                    <a:lstStyle/>
                    <a:p>
                      <a:r>
                        <a:rPr lang="en-US" sz="800">
                          <a:latin typeface="Verdana" panose="020B0604030504040204" pitchFamily="34" charset="0"/>
                          <a:ea typeface="Verdana" panose="020B0604030504040204" pitchFamily="34" charset="0"/>
                          <a:cs typeface="Verdana" panose="020B0604030504040204" pitchFamily="34" charset="0"/>
                        </a:rPr>
                        <a:t>Is there a lot of violence in your neighborhood? Have you ever been seriously injured? Have you ever felt the need to carry something for protection?</a:t>
                      </a:r>
                      <a:br>
                        <a:rPr lang="en-US" sz="800">
                          <a:latin typeface="Verdana" panose="020B0604030504040204" pitchFamily="34" charset="0"/>
                          <a:ea typeface="Verdana" panose="020B0604030504040204" pitchFamily="34" charset="0"/>
                          <a:cs typeface="Verdana" panose="020B0604030504040204" pitchFamily="34" charset="0"/>
                        </a:rPr>
                      </a:br>
                      <a:r>
                        <a:rPr lang="en-US" sz="800">
                          <a:latin typeface="Verdana" panose="020B0604030504040204" pitchFamily="34" charset="0"/>
                          <a:ea typeface="Verdana" panose="020B0604030504040204" pitchFamily="34" charset="0"/>
                          <a:cs typeface="Verdana" panose="020B0604030504040204" pitchFamily="34" charset="0"/>
                        </a:rPr>
                        <a:t>(Explore </a:t>
                      </a:r>
                    </a:p>
                  </a:txBody>
                  <a:tcPr/>
                </a:tc>
                <a:extLst>
                  <a:ext uri="{0D108BD9-81ED-4DB2-BD59-A6C34878D82A}">
                    <a16:rowId xmlns:a16="http://schemas.microsoft.com/office/drawing/2014/main" val="4009996449"/>
                  </a:ext>
                </a:extLst>
              </a:tr>
            </a:tbl>
          </a:graphicData>
        </a:graphic>
      </p:graphicFrame>
    </p:spTree>
    <p:extLst>
      <p:ext uri="{BB962C8B-B14F-4D97-AF65-F5344CB8AC3E}">
        <p14:creationId xmlns:p14="http://schemas.microsoft.com/office/powerpoint/2010/main" val="2598586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2B7B42A-9104-F156-CC6F-5ED48A2B5010}"/>
              </a:ext>
            </a:extLst>
          </p:cNvPr>
          <p:cNvSpPr>
            <a:spLocks noGrp="1" noChangeArrowheads="1"/>
          </p:cNvSpPr>
          <p:nvPr>
            <p:ph type="title"/>
          </p:nvPr>
        </p:nvSpPr>
        <p:spPr>
          <a:xfrm>
            <a:off x="0" y="179388"/>
            <a:ext cx="4705350" cy="431800"/>
          </a:xfrm>
        </p:spPr>
        <p:txBody>
          <a:bodyPr/>
          <a:lstStyle/>
          <a:p>
            <a:pPr eaLnBrk="1" hangingPunct="1"/>
            <a:r>
              <a:rPr lang="en-GB" altLang="en-US" sz="1100">
                <a:latin typeface="Times New Roman" panose="02020603050405020304" pitchFamily="18" charset="0"/>
                <a:cs typeface="Times New Roman" panose="02020603050405020304" pitchFamily="18" charset="0"/>
              </a:rPr>
              <a:t>Page Type: Learning Objective 4  Presentation Page </a:t>
            </a:r>
            <a:br>
              <a:rPr lang="en-GB" altLang="en-US" sz="1100">
                <a:latin typeface="Times New Roman" panose="02020603050405020304" pitchFamily="18" charset="0"/>
                <a:cs typeface="Times New Roman" panose="02020603050405020304" pitchFamily="18" charset="0"/>
              </a:rPr>
            </a:br>
            <a:r>
              <a:rPr lang="en-GB" altLang="en-US" sz="1100">
                <a:solidFill>
                  <a:schemeClr val="accent2"/>
                </a:solidFill>
                <a:latin typeface="Times New Roman" panose="02020603050405020304" pitchFamily="18" charset="0"/>
                <a:cs typeface="Times New Roman" panose="02020603050405020304" pitchFamily="18" charset="0"/>
              </a:rPr>
              <a:t>Page Title:  Trauma informed care</a:t>
            </a:r>
            <a:endParaRPr lang="en-GB" altLang="en-US" sz="1100">
              <a:latin typeface="Times New Roman" panose="02020603050405020304" pitchFamily="18" charset="0"/>
              <a:cs typeface="Times New Roman" panose="02020603050405020304" pitchFamily="18" charset="0"/>
            </a:endParaRPr>
          </a:p>
        </p:txBody>
      </p:sp>
      <p:sp>
        <p:nvSpPr>
          <p:cNvPr id="9219" name="Rectangle 3">
            <a:extLst>
              <a:ext uri="{FF2B5EF4-FFF2-40B4-BE49-F238E27FC236}">
                <a16:creationId xmlns:a16="http://schemas.microsoft.com/office/drawing/2014/main" id="{2EAE279D-5686-4E44-BB92-E32863E3B10B}"/>
              </a:ext>
            </a:extLst>
          </p:cNvPr>
          <p:cNvSpPr>
            <a:spLocks noChangeArrowheads="1"/>
          </p:cNvSpPr>
          <p:nvPr/>
        </p:nvSpPr>
        <p:spPr bwMode="auto">
          <a:xfrm>
            <a:off x="88900" y="755650"/>
            <a:ext cx="3599656"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a:buNone/>
            </a:pPr>
            <a:r>
              <a:rPr lang="en-GB" altLang="en-US" sz="1000" dirty="0">
                <a:latin typeface="Verdana" panose="020B0604030504040204" pitchFamily="34" charset="0"/>
                <a:ea typeface="Verdana" panose="020B0604030504040204" pitchFamily="34" charset="0"/>
                <a:cs typeface="Verdana" panose="020B0604030504040204" pitchFamily="34" charset="0"/>
              </a:rPr>
              <a:t>Trauma informed care aims to provide healthcare where the patient feels safe, empowered and trusting of the professionals collaborating in their care</a:t>
            </a:r>
            <a:r>
              <a:rPr lang="en-GB" altLang="en-US" sz="1000" baseline="30000" dirty="0">
                <a:latin typeface="Verdana" panose="020B0604030504040204" pitchFamily="34" charset="0"/>
                <a:ea typeface="Verdana" panose="020B0604030504040204" pitchFamily="34" charset="0"/>
                <a:cs typeface="Verdana" panose="020B0604030504040204" pitchFamily="34" charset="0"/>
              </a:rPr>
              <a:t>1</a:t>
            </a:r>
            <a:r>
              <a:rPr lang="en-GB" altLang="en-US" sz="1000" dirty="0">
                <a:latin typeface="Verdana" panose="020B0604030504040204" pitchFamily="34" charset="0"/>
                <a:ea typeface="Verdana" panose="020B0604030504040204" pitchFamily="34" charset="0"/>
                <a:cs typeface="Verdana" panose="020B0604030504040204" pitchFamily="34" charset="0"/>
              </a:rPr>
              <a:t>. Good practice avoids behaviours or dynamics which are reminiscent of the original abuse such as: shaming, belittling, criminalisation, manipulation, victim-blaming  etc. </a:t>
            </a:r>
          </a:p>
          <a:p>
            <a:pPr>
              <a:buNone/>
            </a:pPr>
            <a:endParaRPr lang="en-GB" altLang="en-US" sz="1000" dirty="0">
              <a:latin typeface="Verdana" panose="020B0604030504040204" pitchFamily="34" charset="0"/>
              <a:ea typeface="Verdana" panose="020B0604030504040204" pitchFamily="34" charset="0"/>
              <a:cs typeface="Verdana" panose="020B0604030504040204" pitchFamily="34" charset="0"/>
            </a:endParaRPr>
          </a:p>
          <a:p>
            <a:pPr>
              <a:buNone/>
            </a:pPr>
            <a:r>
              <a:rPr lang="en-GB" altLang="en-US" sz="1000" dirty="0">
                <a:latin typeface="Verdana" panose="020B0604030504040204" pitchFamily="34" charset="0"/>
                <a:ea typeface="Verdana" panose="020B0604030504040204" pitchFamily="34" charset="0"/>
                <a:cs typeface="Verdana" panose="020B0604030504040204" pitchFamily="34" charset="0"/>
              </a:rPr>
              <a:t>Traumatic experiences induce acute stress responses inhibiting our ability to provide an accurate history, communicate or work with healthcare professionals. Healthcare professionals should be able to identify possible sources of institutional trauma, and work with survivors collaboratively to avoid power imbalances or any potentials trauma triggers. </a:t>
            </a:r>
          </a:p>
          <a:p>
            <a:pPr>
              <a:buNone/>
            </a:pPr>
            <a:endParaRPr lang="en-GB" altLang="en-US" sz="1000" dirty="0">
              <a:latin typeface="Verdana" panose="020B0604030504040204" pitchFamily="34" charset="0"/>
              <a:ea typeface="Verdana" panose="020B0604030504040204" pitchFamily="34" charset="0"/>
              <a:cs typeface="Verdana" panose="020B0604030504040204" pitchFamily="34" charset="0"/>
            </a:endParaRPr>
          </a:p>
          <a:p>
            <a:pPr>
              <a:buNone/>
            </a:pPr>
            <a:r>
              <a:rPr lang="en-GB" altLang="en-US" sz="1000" dirty="0">
                <a:latin typeface="Verdana" panose="020B0604030504040204" pitchFamily="34" charset="0"/>
                <a:ea typeface="Verdana" panose="020B0604030504040204" pitchFamily="34" charset="0"/>
                <a:cs typeface="Verdana" panose="020B0604030504040204" pitchFamily="34" charset="0"/>
              </a:rPr>
              <a:t>Through respectful practice and a trauma-led approach we can support victims to create persistent and positive change. </a:t>
            </a:r>
          </a:p>
          <a:p>
            <a:pPr>
              <a:buNone/>
            </a:pPr>
            <a:endParaRPr lang="en-US" altLang="en-US" sz="700" dirty="0">
              <a:latin typeface="Verdana" panose="020B0604030504040204" pitchFamily="34" charset="0"/>
              <a:ea typeface="Verdana" panose="020B0604030504040204" pitchFamily="34" charset="0"/>
              <a:cs typeface="Verdana" panose="020B0604030504040204" pitchFamily="34" charset="0"/>
            </a:endParaRPr>
          </a:p>
          <a:p>
            <a:pPr>
              <a:buNone/>
            </a:pPr>
            <a:r>
              <a:rPr lang="en-GB" altLang="en-US" sz="700" baseline="30000" dirty="0">
                <a:latin typeface="Verdana" panose="020B0604030504040204" pitchFamily="34" charset="0"/>
                <a:ea typeface="Verdana" panose="020B0604030504040204" pitchFamily="34" charset="0"/>
                <a:cs typeface="Verdana" panose="020B0604030504040204" pitchFamily="34" charset="0"/>
              </a:rPr>
              <a:t>1 </a:t>
            </a:r>
            <a:r>
              <a:rPr lang="en-GB" sz="700" b="0" i="0" dirty="0">
                <a:solidFill>
                  <a:srgbClr val="222222"/>
                </a:solidFill>
                <a:effectLst/>
                <a:latin typeface="Verdana" panose="020B0604030504040204" pitchFamily="34" charset="0"/>
                <a:ea typeface="Verdana" panose="020B0604030504040204" pitchFamily="34" charset="0"/>
              </a:rPr>
              <a:t>Sweeney A, Clement S, </a:t>
            </a:r>
            <a:r>
              <a:rPr lang="en-GB" sz="700" b="0" i="0" dirty="0" err="1">
                <a:solidFill>
                  <a:srgbClr val="222222"/>
                </a:solidFill>
                <a:effectLst/>
                <a:latin typeface="Verdana" panose="020B0604030504040204" pitchFamily="34" charset="0"/>
                <a:ea typeface="Verdana" panose="020B0604030504040204" pitchFamily="34" charset="0"/>
              </a:rPr>
              <a:t>Filson</a:t>
            </a:r>
            <a:r>
              <a:rPr lang="en-GB" sz="700" b="0" i="0" dirty="0">
                <a:solidFill>
                  <a:srgbClr val="222222"/>
                </a:solidFill>
                <a:effectLst/>
                <a:latin typeface="Verdana" panose="020B0604030504040204" pitchFamily="34" charset="0"/>
                <a:ea typeface="Verdana" panose="020B0604030504040204" pitchFamily="34" charset="0"/>
              </a:rPr>
              <a:t> B, Kennedy A. Trauma-informed mental healthcare in the UK: what is it and how can we further its development?. Mental Health Review Journal. 2016 Sep 12.</a:t>
            </a:r>
            <a:endParaRPr lang="en-US" altLang="en-US" sz="700" i="1" dirty="0">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descr="Young nurse listening to a teenage girls... | Stock Video | Pond5">
            <a:extLst>
              <a:ext uri="{FF2B5EF4-FFF2-40B4-BE49-F238E27FC236}">
                <a16:creationId xmlns:a16="http://schemas.microsoft.com/office/drawing/2014/main" id="{FB119AAB-6C60-B2A6-E069-EF73731A1D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0256"/>
          <a:stretch/>
        </p:blipFill>
        <p:spPr bwMode="auto">
          <a:xfrm>
            <a:off x="3846927" y="891286"/>
            <a:ext cx="3441286" cy="324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311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2B7B42A-9104-F156-CC6F-5ED48A2B5010}"/>
              </a:ext>
            </a:extLst>
          </p:cNvPr>
          <p:cNvSpPr>
            <a:spLocks noGrp="1" noChangeArrowheads="1"/>
          </p:cNvSpPr>
          <p:nvPr>
            <p:ph type="title"/>
          </p:nvPr>
        </p:nvSpPr>
        <p:spPr>
          <a:xfrm>
            <a:off x="0" y="179388"/>
            <a:ext cx="4705350" cy="431800"/>
          </a:xfrm>
        </p:spPr>
        <p:txBody>
          <a:bodyPr/>
          <a:lstStyle/>
          <a:p>
            <a:pPr eaLnBrk="1" hangingPunct="1"/>
            <a:r>
              <a:rPr lang="en-GB" altLang="en-US" sz="1100" dirty="0">
                <a:latin typeface="Times New Roman" panose="02020603050405020304" pitchFamily="18" charset="0"/>
                <a:cs typeface="Times New Roman" panose="02020603050405020304" pitchFamily="18" charset="0"/>
              </a:rPr>
              <a:t>Page Type: Learning Objective 4  Presentation Page </a:t>
            </a:r>
            <a:br>
              <a:rPr lang="en-GB" altLang="en-US" sz="1100" dirty="0">
                <a:latin typeface="Times New Roman" panose="02020603050405020304" pitchFamily="18" charset="0"/>
                <a:cs typeface="Times New Roman" panose="02020603050405020304" pitchFamily="18" charset="0"/>
              </a:rPr>
            </a:br>
            <a:r>
              <a:rPr lang="en-GB" altLang="en-US" sz="1100" dirty="0">
                <a:solidFill>
                  <a:schemeClr val="accent2"/>
                </a:solidFill>
                <a:latin typeface="Times New Roman" panose="02020603050405020304" pitchFamily="18" charset="0"/>
                <a:cs typeface="Times New Roman" panose="02020603050405020304" pitchFamily="18" charset="0"/>
              </a:rPr>
              <a:t>Page Title:  Power of Language</a:t>
            </a:r>
            <a:endParaRPr lang="en-GB" altLang="en-US" sz="1100" dirty="0">
              <a:latin typeface="Times New Roman" panose="02020603050405020304" pitchFamily="18" charset="0"/>
              <a:cs typeface="Times New Roman" panose="02020603050405020304" pitchFamily="18" charset="0"/>
            </a:endParaRPr>
          </a:p>
        </p:txBody>
      </p:sp>
      <p:sp>
        <p:nvSpPr>
          <p:cNvPr id="9219" name="Rectangle 3">
            <a:extLst>
              <a:ext uri="{FF2B5EF4-FFF2-40B4-BE49-F238E27FC236}">
                <a16:creationId xmlns:a16="http://schemas.microsoft.com/office/drawing/2014/main" id="{2EAE279D-5686-4E44-BB92-E32863E3B10B}"/>
              </a:ext>
            </a:extLst>
          </p:cNvPr>
          <p:cNvSpPr>
            <a:spLocks noChangeArrowheads="1"/>
          </p:cNvSpPr>
          <p:nvPr/>
        </p:nvSpPr>
        <p:spPr bwMode="auto">
          <a:xfrm>
            <a:off x="88900" y="908814"/>
            <a:ext cx="3887688" cy="308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marL="228600" lvl="0" defTabSz="914400" eaLnBrk="1" fontAlgn="auto" hangingPunct="1">
              <a:spcBef>
                <a:spcPts val="0"/>
              </a:spcBef>
              <a:spcAft>
                <a:spcPts val="0"/>
              </a:spcAft>
              <a:buClr>
                <a:srgbClr val="000000"/>
              </a:buClr>
              <a:buNone/>
            </a:pPr>
            <a:endParaRPr lang="en-US" sz="10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a:p>
            <a:pPr>
              <a:buNone/>
            </a:pPr>
            <a:r>
              <a:rPr lang="en-US" altLang="en-US" sz="1000" dirty="0">
                <a:latin typeface="Verdana" panose="020B0604030504040204" pitchFamily="34" charset="0"/>
              </a:rPr>
              <a:t> </a:t>
            </a:r>
          </a:p>
          <a:p>
            <a:pPr>
              <a:buNone/>
            </a:pPr>
            <a:endParaRPr lang="en-US" altLang="en-US" sz="1000" dirty="0">
              <a:latin typeface="Verdana" panose="020B0604030504040204" pitchFamily="34" charset="0"/>
            </a:endParaRPr>
          </a:p>
          <a:p>
            <a:pPr>
              <a:buNone/>
            </a:pPr>
            <a:endParaRPr lang="en-US" altLang="en-US" sz="1000" dirty="0">
              <a:latin typeface="Verdana" panose="020B0604030504040204" pitchFamily="34" charset="0"/>
            </a:endParaRPr>
          </a:p>
          <a:p>
            <a:pPr>
              <a:buNone/>
            </a:pPr>
            <a:endParaRPr lang="en-US" altLang="en-US" sz="700" i="1"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AD39AF12-5823-B02A-69DF-725EF8A5656A}"/>
              </a:ext>
            </a:extLst>
          </p:cNvPr>
          <p:cNvSpPr txBox="1"/>
          <p:nvPr/>
        </p:nvSpPr>
        <p:spPr>
          <a:xfrm>
            <a:off x="88900" y="754697"/>
            <a:ext cx="4190492" cy="3477875"/>
          </a:xfrm>
          <a:prstGeom prst="rect">
            <a:avLst/>
          </a:prstGeom>
          <a:noFill/>
        </p:spPr>
        <p:txBody>
          <a:bodyPr wrap="square">
            <a:spAutoFit/>
          </a:bodyPr>
          <a:lstStyle/>
          <a:p>
            <a:pPr marL="0" indent="0">
              <a:buNone/>
            </a:pPr>
            <a:r>
              <a:rPr lang="en-US" sz="1000" dirty="0"/>
              <a:t>Language is an extremely powerful tool or barrier in providing care to victims of abuse. </a:t>
            </a:r>
          </a:p>
          <a:p>
            <a:pPr marL="0" indent="0">
              <a:buNone/>
            </a:pPr>
            <a:endParaRPr lang="en-US" dirty="0"/>
          </a:p>
          <a:p>
            <a:pPr marL="0" indent="0">
              <a:buNone/>
            </a:pPr>
            <a:r>
              <a:rPr lang="en-US" sz="1000" b="1" dirty="0"/>
              <a:t>Clinician to clinician</a:t>
            </a:r>
          </a:p>
          <a:p>
            <a:pPr marL="0" indent="0">
              <a:buNone/>
            </a:pPr>
            <a:r>
              <a:rPr lang="en-GB" altLang="en-US" sz="1000" dirty="0">
                <a:latin typeface="Verdana" panose="020B0604030504040204" pitchFamily="34" charset="0"/>
                <a:ea typeface="Verdana" panose="020B0604030504040204" pitchFamily="34" charset="0"/>
                <a:cs typeface="Verdana" panose="020B0604030504040204" pitchFamily="34" charset="0"/>
              </a:rPr>
              <a:t>As healthcare professionals we must recognise this and avoid creating barriers which may bias other professionals or disenfranchise victims from our service. Labels such as “aggressive”, “resilient” or “promiscuous” follow patients create a narrative with consequences for the care they receive going forward. We must also be aware that many cases of youth violence may involve criminal prosecution with patients seeking access to medical notes.</a:t>
            </a:r>
          </a:p>
          <a:p>
            <a:pPr marL="0" indent="0">
              <a:buNone/>
            </a:pPr>
            <a:endParaRPr lang="en-GB" altLang="en-US" b="1" dirty="0">
              <a:ea typeface="Verdana" panose="020B0604030504040204" pitchFamily="34" charset="0"/>
              <a:cs typeface="Verdana" panose="020B0604030504040204" pitchFamily="34" charset="0"/>
            </a:endParaRPr>
          </a:p>
          <a:p>
            <a:pPr marL="0" indent="0">
              <a:buNone/>
            </a:pPr>
            <a:r>
              <a:rPr lang="en-GB" altLang="en-US" sz="1000" b="1" dirty="0">
                <a:latin typeface="Verdana" panose="020B0604030504040204" pitchFamily="34" charset="0"/>
                <a:ea typeface="Verdana" panose="020B0604030504040204" pitchFamily="34" charset="0"/>
                <a:cs typeface="Verdana" panose="020B0604030504040204" pitchFamily="34" charset="0"/>
              </a:rPr>
              <a:t>Clinician to victim </a:t>
            </a:r>
          </a:p>
          <a:p>
            <a:r>
              <a:rPr lang="en-GB" dirty="0">
                <a:ea typeface="Verdana" panose="020B0604030504040204" pitchFamily="34" charset="0"/>
                <a:cs typeface="Verdana" panose="020B0604030504040204" pitchFamily="34" charset="0"/>
              </a:rPr>
              <a:t>In order to support and empower victims we must first create trusting relationships with patients at first contact. Language </a:t>
            </a:r>
            <a:r>
              <a:rPr lang="en-GB" b="0" i="0" u="none" strike="noStrike" dirty="0">
                <a:solidFill>
                  <a:srgbClr val="000000"/>
                </a:solidFill>
                <a:effectLst/>
                <a:ea typeface="Verdana" panose="020B0604030504040204" pitchFamily="34" charset="0"/>
                <a:cs typeface="Verdana" panose="020B0604030504040204" pitchFamily="34" charset="0"/>
              </a:rPr>
              <a:t>should be clear, accessible, and age-appropriate to avoid confusion or mistrust. The language used by professionals can often impact the way the victim feels about themselves. Therefore, it is important professionals avoid victim blaming and reframe language to support and empower patients so that they may have a positive experience of our service.  </a:t>
            </a:r>
            <a:endParaRPr lang="en-US" sz="1000" dirty="0">
              <a:ea typeface="Verdana" panose="020B0604030504040204" pitchFamily="34" charset="0"/>
              <a:cs typeface="Verdana" panose="020B0604030504040204" pitchFamily="34" charset="0"/>
            </a:endParaRPr>
          </a:p>
        </p:txBody>
      </p:sp>
      <p:sp>
        <p:nvSpPr>
          <p:cNvPr id="7" name="Text Box 9">
            <a:extLst>
              <a:ext uri="{FF2B5EF4-FFF2-40B4-BE49-F238E27FC236}">
                <a16:creationId xmlns:a16="http://schemas.microsoft.com/office/drawing/2014/main" id="{2EE3244D-46F5-D349-F59B-46261AF7CD6B}"/>
              </a:ext>
            </a:extLst>
          </p:cNvPr>
          <p:cNvSpPr txBox="1">
            <a:spLocks noChangeArrowheads="1"/>
          </p:cNvSpPr>
          <p:nvPr/>
        </p:nvSpPr>
        <p:spPr bwMode="auto">
          <a:xfrm>
            <a:off x="4480644" y="3204070"/>
            <a:ext cx="2736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FontTx/>
              <a:buNone/>
            </a:pPr>
            <a:r>
              <a:rPr lang="en-US" altLang="en-US" sz="800" b="1" dirty="0">
                <a:solidFill>
                  <a:srgbClr val="FF0000"/>
                </a:solidFill>
                <a:latin typeface="Verdana" panose="020B0604030504040204" pitchFamily="34" charset="0"/>
                <a:ea typeface="Verdana" panose="020B0604030504040204" pitchFamily="34" charset="0"/>
                <a:cs typeface="Verdana" panose="020B0604030504040204" pitchFamily="34" charset="0"/>
              </a:rPr>
              <a:t>Fig 1</a:t>
            </a:r>
            <a:r>
              <a:rPr lang="en-US" altLang="en-US" sz="800" dirty="0">
                <a:solidFill>
                  <a:srgbClr val="FF0000"/>
                </a:solidFill>
                <a:latin typeface="Verdana" panose="020B0604030504040204" pitchFamily="34" charset="0"/>
                <a:ea typeface="Verdana" panose="020B0604030504040204" pitchFamily="34" charset="0"/>
                <a:cs typeface="Verdana" panose="020B0604030504040204" pitchFamily="34" charset="0"/>
              </a:rPr>
              <a:t> Examples of harmful statements reframed which can affect relationships and perception of the victim</a:t>
            </a:r>
          </a:p>
        </p:txBody>
      </p:sp>
      <p:graphicFrame>
        <p:nvGraphicFramePr>
          <p:cNvPr id="8" name="Table 2">
            <a:extLst>
              <a:ext uri="{FF2B5EF4-FFF2-40B4-BE49-F238E27FC236}">
                <a16:creationId xmlns:a16="http://schemas.microsoft.com/office/drawing/2014/main" id="{047372A8-657B-2975-DA84-DE7C1282E29B}"/>
              </a:ext>
            </a:extLst>
          </p:cNvPr>
          <p:cNvGraphicFramePr>
            <a:graphicFrameLocks noGrp="1"/>
          </p:cNvGraphicFramePr>
          <p:nvPr>
            <p:extLst>
              <p:ext uri="{D42A27DB-BD31-4B8C-83A1-F6EECF244321}">
                <p14:modId xmlns:p14="http://schemas.microsoft.com/office/powerpoint/2010/main" val="1318887592"/>
              </p:ext>
            </p:extLst>
          </p:nvPr>
        </p:nvGraphicFramePr>
        <p:xfrm>
          <a:off x="4480644" y="755976"/>
          <a:ext cx="2736304" cy="2448094"/>
        </p:xfrm>
        <a:graphic>
          <a:graphicData uri="http://schemas.openxmlformats.org/drawingml/2006/table">
            <a:tbl>
              <a:tblPr firstRow="1" bandRow="1">
                <a:tableStyleId>{5A111915-BE36-4E01-A7E5-04B1672EAD32}</a:tableStyleId>
              </a:tblPr>
              <a:tblGrid>
                <a:gridCol w="1080120">
                  <a:extLst>
                    <a:ext uri="{9D8B030D-6E8A-4147-A177-3AD203B41FA5}">
                      <a16:colId xmlns:a16="http://schemas.microsoft.com/office/drawing/2014/main" val="3297472991"/>
                    </a:ext>
                  </a:extLst>
                </a:gridCol>
                <a:gridCol w="1656184">
                  <a:extLst>
                    <a:ext uri="{9D8B030D-6E8A-4147-A177-3AD203B41FA5}">
                      <a16:colId xmlns:a16="http://schemas.microsoft.com/office/drawing/2014/main" val="3626837982"/>
                    </a:ext>
                  </a:extLst>
                </a:gridCol>
              </a:tblGrid>
              <a:tr h="266414">
                <a:tc gridSpan="2">
                  <a:txBody>
                    <a:bodyPr/>
                    <a:lstStyle/>
                    <a:p>
                      <a:pPr algn="ctr"/>
                      <a:r>
                        <a:rPr lang="en-US" sz="800" dirty="0">
                          <a:solidFill>
                            <a:schemeClr val="accent6"/>
                          </a:solidFill>
                          <a:latin typeface="Verdana" panose="020B0604030504040204" pitchFamily="34" charset="0"/>
                          <a:ea typeface="Verdana" panose="020B0604030504040204" pitchFamily="34" charset="0"/>
                          <a:cs typeface="Verdana" panose="020B0604030504040204" pitchFamily="34" charset="0"/>
                        </a:rPr>
                        <a:t>Trauma informed language</a:t>
                      </a:r>
                    </a:p>
                  </a:txBody>
                  <a:tcPr anchor="ctr"/>
                </a:tc>
                <a:tc hMerge="1">
                  <a:txBody>
                    <a:bodyPr/>
                    <a:lstStyle/>
                    <a:p>
                      <a:endParaRPr lang="en-US"/>
                    </a:p>
                  </a:txBody>
                  <a:tcPr/>
                </a:tc>
                <a:extLst>
                  <a:ext uri="{0D108BD9-81ED-4DB2-BD59-A6C34878D82A}">
                    <a16:rowId xmlns:a16="http://schemas.microsoft.com/office/drawing/2014/main" val="2640266504"/>
                  </a:ext>
                </a:extLst>
              </a:tr>
              <a:tr h="488768">
                <a:tc>
                  <a:txBody>
                    <a:bodyPr/>
                    <a:lstStyle/>
                    <a:p>
                      <a:r>
                        <a:rPr lang="en-US" sz="800">
                          <a:latin typeface="Verdana" panose="020B0604030504040204" pitchFamily="34" charset="0"/>
                          <a:ea typeface="Verdana" panose="020B0604030504040204" pitchFamily="34" charset="0"/>
                          <a:cs typeface="Verdana" panose="020B0604030504040204" pitchFamily="34" charset="0"/>
                        </a:rPr>
                        <a:t>What’s wrong with you?</a:t>
                      </a:r>
                    </a:p>
                  </a:txBody>
                  <a:tcPr/>
                </a:tc>
                <a:tc>
                  <a:txBody>
                    <a:bodyPr/>
                    <a:lstStyle/>
                    <a:p>
                      <a:r>
                        <a:rPr lang="en-US" sz="800">
                          <a:latin typeface="Verdana" panose="020B0604030504040204" pitchFamily="34" charset="0"/>
                          <a:ea typeface="Verdana" panose="020B0604030504040204" pitchFamily="34" charset="0"/>
                          <a:cs typeface="Verdana" panose="020B0604030504040204" pitchFamily="34" charset="0"/>
                        </a:rPr>
                        <a:t>What happened to you? </a:t>
                      </a:r>
                    </a:p>
                  </a:txBody>
                  <a:tcPr/>
                </a:tc>
                <a:extLst>
                  <a:ext uri="{0D108BD9-81ED-4DB2-BD59-A6C34878D82A}">
                    <a16:rowId xmlns:a16="http://schemas.microsoft.com/office/drawing/2014/main" val="1098122998"/>
                  </a:ext>
                </a:extLst>
              </a:tr>
              <a:tr h="564304">
                <a:tc>
                  <a:txBody>
                    <a:bodyPr/>
                    <a:lstStyle/>
                    <a:p>
                      <a:r>
                        <a:rPr lang="en-US" sz="800">
                          <a:latin typeface="Verdana" panose="020B0604030504040204" pitchFamily="34" charset="0"/>
                          <a:ea typeface="Verdana" panose="020B0604030504040204" pitchFamily="34" charset="0"/>
                          <a:cs typeface="Verdana" panose="020B0604030504040204" pitchFamily="34" charset="0"/>
                        </a:rPr>
                        <a:t>You should be over this by now!</a:t>
                      </a:r>
                    </a:p>
                  </a:txBody>
                  <a:tcPr/>
                </a:tc>
                <a:tc>
                  <a:txBody>
                    <a:bodyPr/>
                    <a:lstStyle/>
                    <a:p>
                      <a:r>
                        <a:rPr lang="en-US" sz="800" dirty="0">
                          <a:latin typeface="Verdana" panose="020B0604030504040204" pitchFamily="34" charset="0"/>
                          <a:ea typeface="Verdana" panose="020B0604030504040204" pitchFamily="34" charset="0"/>
                          <a:cs typeface="Verdana" panose="020B0604030504040204" pitchFamily="34" charset="0"/>
                        </a:rPr>
                        <a:t>It’s ok to feel these feelings. If you’re ready, we can talk about ways I can help you?</a:t>
                      </a:r>
                    </a:p>
                  </a:txBody>
                  <a:tcPr/>
                </a:tc>
                <a:extLst>
                  <a:ext uri="{0D108BD9-81ED-4DB2-BD59-A6C34878D82A}">
                    <a16:rowId xmlns:a16="http://schemas.microsoft.com/office/drawing/2014/main" val="3012228790"/>
                  </a:ext>
                </a:extLst>
              </a:tr>
              <a:tr h="564304">
                <a:tc>
                  <a:txBody>
                    <a:bodyPr/>
                    <a:lstStyle/>
                    <a:p>
                      <a:r>
                        <a:rPr lang="en-US" sz="800" dirty="0">
                          <a:latin typeface="Verdana" panose="020B0604030504040204" pitchFamily="34" charset="0"/>
                          <a:ea typeface="Verdana" panose="020B0604030504040204" pitchFamily="34" charset="0"/>
                          <a:cs typeface="Verdana" panose="020B0604030504040204" pitchFamily="34" charset="0"/>
                        </a:rPr>
                        <a:t>“Difficult to engage” or “poor historian”</a:t>
                      </a:r>
                    </a:p>
                  </a:txBody>
                  <a:tcPr/>
                </a:tc>
                <a:tc>
                  <a:txBody>
                    <a:bodyPr/>
                    <a:lstStyle/>
                    <a:p>
                      <a:r>
                        <a:rPr lang="en-US" sz="800" dirty="0">
                          <a:latin typeface="Verdana" panose="020B0604030504040204" pitchFamily="34" charset="0"/>
                          <a:ea typeface="Verdana" panose="020B0604030504040204" pitchFamily="34" charset="0"/>
                          <a:cs typeface="Verdana" panose="020B0604030504040204" pitchFamily="34" charset="0"/>
                        </a:rPr>
                        <a:t>I was not able to engage them</a:t>
                      </a:r>
                    </a:p>
                  </a:txBody>
                  <a:tcPr/>
                </a:tc>
                <a:extLst>
                  <a:ext uri="{0D108BD9-81ED-4DB2-BD59-A6C34878D82A}">
                    <a16:rowId xmlns:a16="http://schemas.microsoft.com/office/drawing/2014/main" val="896710775"/>
                  </a:ext>
                </a:extLst>
              </a:tr>
              <a:tr h="564304">
                <a:tc>
                  <a:txBody>
                    <a:bodyPr/>
                    <a:lstStyle/>
                    <a:p>
                      <a:r>
                        <a:rPr lang="en-US" sz="800">
                          <a:latin typeface="Verdana" panose="020B0604030504040204" pitchFamily="34" charset="0"/>
                          <a:ea typeface="Verdana" panose="020B0604030504040204" pitchFamily="34" charset="0"/>
                          <a:cs typeface="Verdana" panose="020B0604030504040204" pitchFamily="34" charset="0"/>
                        </a:rPr>
                        <a:t>Putting themselves at risk</a:t>
                      </a:r>
                    </a:p>
                  </a:txBody>
                  <a:tcPr/>
                </a:tc>
                <a:tc>
                  <a:txBody>
                    <a:bodyPr/>
                    <a:lstStyle/>
                    <a:p>
                      <a:r>
                        <a:rPr lang="en-US" sz="800" dirty="0">
                          <a:latin typeface="Verdana" panose="020B0604030504040204" pitchFamily="34" charset="0"/>
                          <a:ea typeface="Verdana" panose="020B0604030504040204" pitchFamily="34" charset="0"/>
                          <a:cs typeface="Verdana" panose="020B0604030504040204" pitchFamily="34" charset="0"/>
                        </a:rPr>
                        <a:t>Vulnerable patient susceptible to exploitation, harm and abuse</a:t>
                      </a:r>
                    </a:p>
                  </a:txBody>
                  <a:tcPr/>
                </a:tc>
                <a:extLst>
                  <a:ext uri="{0D108BD9-81ED-4DB2-BD59-A6C34878D82A}">
                    <a16:rowId xmlns:a16="http://schemas.microsoft.com/office/drawing/2014/main" val="2354107344"/>
                  </a:ext>
                </a:extLst>
              </a:tr>
            </a:tbl>
          </a:graphicData>
        </a:graphic>
      </p:graphicFrame>
    </p:spTree>
    <p:extLst>
      <p:ext uri="{BB962C8B-B14F-4D97-AF65-F5344CB8AC3E}">
        <p14:creationId xmlns:p14="http://schemas.microsoft.com/office/powerpoint/2010/main" val="803587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2B7B42A-9104-F156-CC6F-5ED48A2B5010}"/>
              </a:ext>
            </a:extLst>
          </p:cNvPr>
          <p:cNvSpPr>
            <a:spLocks noGrp="1" noChangeArrowheads="1"/>
          </p:cNvSpPr>
          <p:nvPr>
            <p:ph type="title"/>
          </p:nvPr>
        </p:nvSpPr>
        <p:spPr>
          <a:xfrm>
            <a:off x="0" y="179388"/>
            <a:ext cx="4705350" cy="431800"/>
          </a:xfrm>
        </p:spPr>
        <p:txBody>
          <a:bodyPr/>
          <a:lstStyle/>
          <a:p>
            <a:pPr eaLnBrk="1" hangingPunct="1"/>
            <a:r>
              <a:rPr lang="en-GB" altLang="en-US" sz="1100">
                <a:latin typeface="Times New Roman" panose="02020603050405020304" pitchFamily="18" charset="0"/>
                <a:cs typeface="Times New Roman" panose="02020603050405020304" pitchFamily="18" charset="0"/>
              </a:rPr>
              <a:t>Page Type: Learning Objective 4  Presentation Page </a:t>
            </a:r>
            <a:br>
              <a:rPr lang="en-GB" altLang="en-US" sz="1100">
                <a:latin typeface="Times New Roman" panose="02020603050405020304" pitchFamily="18" charset="0"/>
                <a:cs typeface="Times New Roman" panose="02020603050405020304" pitchFamily="18" charset="0"/>
              </a:rPr>
            </a:br>
            <a:r>
              <a:rPr lang="en-GB" altLang="en-US" sz="1100">
                <a:solidFill>
                  <a:schemeClr val="accent2"/>
                </a:solidFill>
                <a:latin typeface="Times New Roman" panose="02020603050405020304" pitchFamily="18" charset="0"/>
                <a:cs typeface="Times New Roman" panose="02020603050405020304" pitchFamily="18" charset="0"/>
              </a:rPr>
              <a:t>Page Title:  Teachable moments</a:t>
            </a:r>
            <a:endParaRPr lang="en-GB" altLang="en-US" sz="1100">
              <a:latin typeface="Times New Roman" panose="02020603050405020304" pitchFamily="18" charset="0"/>
              <a:cs typeface="Times New Roman" panose="02020603050405020304" pitchFamily="18" charset="0"/>
            </a:endParaRPr>
          </a:p>
        </p:txBody>
      </p:sp>
      <p:sp>
        <p:nvSpPr>
          <p:cNvPr id="9219" name="Rectangle 3">
            <a:extLst>
              <a:ext uri="{FF2B5EF4-FFF2-40B4-BE49-F238E27FC236}">
                <a16:creationId xmlns:a16="http://schemas.microsoft.com/office/drawing/2014/main" id="{2EAE279D-5686-4E44-BB92-E32863E3B10B}"/>
              </a:ext>
            </a:extLst>
          </p:cNvPr>
          <p:cNvSpPr>
            <a:spLocks noChangeArrowheads="1"/>
          </p:cNvSpPr>
          <p:nvPr/>
        </p:nvSpPr>
        <p:spPr bwMode="auto">
          <a:xfrm>
            <a:off x="88900" y="755650"/>
            <a:ext cx="33845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a:buNone/>
            </a:pPr>
            <a:r>
              <a:rPr lang="en-GB" altLang="en-US" sz="1000" dirty="0">
                <a:latin typeface="Verdana" panose="020B0604030504040204" pitchFamily="34" charset="0"/>
                <a:ea typeface="Verdana" panose="020B0604030504040204" pitchFamily="34" charset="0"/>
                <a:cs typeface="Verdana" panose="020B0604030504040204" pitchFamily="34" charset="0"/>
              </a:rPr>
              <a:t>Following a traumatic event, there is a window of opportunity whereby initiating change becomes most possible. This moment of crisis and introspection allows healthcare professionals and youth workers to employ a technique known as “teachable moments”. </a:t>
            </a:r>
            <a:br>
              <a:rPr lang="en-GB" altLang="en-US" sz="1000" dirty="0">
                <a:latin typeface="Verdana" panose="020B0604030504040204" pitchFamily="34" charset="0"/>
                <a:ea typeface="Verdana" panose="020B0604030504040204" pitchFamily="34" charset="0"/>
                <a:cs typeface="Verdana" panose="020B0604030504040204" pitchFamily="34" charset="0"/>
              </a:rPr>
            </a:br>
            <a:r>
              <a:rPr lang="en-GB" altLang="en-US" sz="1000" dirty="0">
                <a:latin typeface="Verdana" panose="020B0604030504040204" pitchFamily="34" charset="0"/>
                <a:ea typeface="Verdana" panose="020B0604030504040204" pitchFamily="34" charset="0"/>
                <a:cs typeface="Verdana" panose="020B0604030504040204" pitchFamily="34" charset="0"/>
              </a:rPr>
              <a:t>In the aftermath of a violent event professionals initiate a dialogue with the victims while they are still present in A&amp;E. During this interaction they go through events and wider determinants of health to establish goals and develop an action plan with the support of local services. </a:t>
            </a:r>
          </a:p>
          <a:p>
            <a:pPr>
              <a:buNone/>
            </a:pPr>
            <a:r>
              <a:rPr lang="en-GB" altLang="en-US" sz="1000" dirty="0">
                <a:latin typeface="Verdana" panose="020B0604030504040204" pitchFamily="34" charset="0"/>
                <a:ea typeface="Verdana" panose="020B0604030504040204" pitchFamily="34" charset="0"/>
                <a:cs typeface="Verdana" panose="020B0604030504040204" pitchFamily="34" charset="0"/>
              </a:rPr>
              <a:t>Through integration with the wider team and support from youth workers we can address risk factors, envision a better future and create the change necessary for a life free from trauma, </a:t>
            </a:r>
            <a:endParaRPr lang="en-US" altLang="en-US" sz="700" dirty="0">
              <a:latin typeface="Verdana" panose="020B0604030504040204" pitchFamily="34" charset="0"/>
              <a:ea typeface="Verdana" panose="020B0604030504040204" pitchFamily="34" charset="0"/>
              <a:cs typeface="Verdana" panose="020B0604030504040204" pitchFamily="34" charset="0"/>
            </a:endParaRPr>
          </a:p>
          <a:p>
            <a:pPr>
              <a:buNone/>
            </a:pPr>
            <a:endParaRPr lang="en-US" altLang="en-US" sz="700" dirty="0">
              <a:latin typeface="Verdana" panose="020B0604030504040204" pitchFamily="34" charset="0"/>
              <a:ea typeface="Verdana" panose="020B0604030504040204" pitchFamily="34" charset="0"/>
              <a:cs typeface="Verdana" panose="020B0604030504040204" pitchFamily="34" charset="0"/>
            </a:endParaRPr>
          </a:p>
          <a:p>
            <a:pPr>
              <a:buNone/>
            </a:pPr>
            <a:endParaRPr lang="en-US" altLang="en-US" sz="700" dirty="0">
              <a:latin typeface="Verdana" panose="020B0604030504040204" pitchFamily="34" charset="0"/>
              <a:ea typeface="Verdana" panose="020B0604030504040204" pitchFamily="34" charset="0"/>
              <a:cs typeface="Verdana" panose="020B0604030504040204" pitchFamily="34" charset="0"/>
            </a:endParaRPr>
          </a:p>
          <a:p>
            <a:pPr>
              <a:buNone/>
            </a:pPr>
            <a:endParaRPr lang="en-US" altLang="en-US" sz="700" dirty="0">
              <a:latin typeface="Verdana" panose="020B0604030504040204" pitchFamily="34" charset="0"/>
              <a:ea typeface="Verdana" panose="020B0604030504040204" pitchFamily="34" charset="0"/>
              <a:cs typeface="Verdana" panose="020B0604030504040204" pitchFamily="34" charset="0"/>
            </a:endParaRPr>
          </a:p>
          <a:p>
            <a:pPr>
              <a:buNone/>
            </a:pPr>
            <a:r>
              <a:rPr lang="en-GB" altLang="en-US" sz="700" baseline="30000" dirty="0">
                <a:latin typeface="Verdana" panose="020B0604030504040204" pitchFamily="34" charset="0"/>
                <a:ea typeface="Verdana" panose="020B0604030504040204" pitchFamily="34" charset="0"/>
                <a:cs typeface="Verdana" panose="020B0604030504040204" pitchFamily="34" charset="0"/>
              </a:rPr>
              <a:t>1 </a:t>
            </a:r>
            <a:r>
              <a:rPr lang="en-GB" sz="700" b="0" i="0" dirty="0">
                <a:solidFill>
                  <a:srgbClr val="222222"/>
                </a:solidFill>
                <a:effectLst/>
                <a:latin typeface="Verdana" panose="020B0604030504040204" pitchFamily="34" charset="0"/>
                <a:ea typeface="Verdana" panose="020B0604030504040204" pitchFamily="34" charset="0"/>
              </a:rPr>
              <a:t>Wortley E, </a:t>
            </a:r>
            <a:r>
              <a:rPr lang="en-GB" sz="700" b="0" i="0" dirty="0" err="1">
                <a:solidFill>
                  <a:srgbClr val="222222"/>
                </a:solidFill>
                <a:effectLst/>
                <a:latin typeface="Verdana" panose="020B0604030504040204" pitchFamily="34" charset="0"/>
                <a:ea typeface="Verdana" panose="020B0604030504040204" pitchFamily="34" charset="0"/>
              </a:rPr>
              <a:t>Hagell</a:t>
            </a:r>
            <a:r>
              <a:rPr lang="en-GB" sz="700" b="0" i="0" dirty="0">
                <a:solidFill>
                  <a:srgbClr val="222222"/>
                </a:solidFill>
                <a:effectLst/>
                <a:latin typeface="Verdana" panose="020B0604030504040204" pitchFamily="34" charset="0"/>
                <a:ea typeface="Verdana" panose="020B0604030504040204" pitchFamily="34" charset="0"/>
              </a:rPr>
              <a:t> A. Young victims of youth violence: using youth workers in the emergency department to facilitate ‘teachable moments’ and to improve access to services. Archives of Disease in Childhood-Education and Practice. 2021 Feb 1;106(1):53-9.</a:t>
            </a:r>
            <a:endParaRPr lang="en-US" altLang="en-US" sz="700" i="1" dirty="0">
              <a:latin typeface="Verdana" panose="020B0604030504040204" pitchFamily="34" charset="0"/>
              <a:ea typeface="Verdana" panose="020B0604030504040204" pitchFamily="34" charset="0"/>
              <a:cs typeface="Verdana" panose="020B0604030504040204" pitchFamily="34" charset="0"/>
            </a:endParaRPr>
          </a:p>
        </p:txBody>
      </p:sp>
      <p:sp>
        <p:nvSpPr>
          <p:cNvPr id="9221" name="Text Box 9">
            <a:extLst>
              <a:ext uri="{FF2B5EF4-FFF2-40B4-BE49-F238E27FC236}">
                <a16:creationId xmlns:a16="http://schemas.microsoft.com/office/drawing/2014/main" id="{7737A7A3-4FA8-5842-4FC3-94EE70FF0F5E}"/>
              </a:ext>
            </a:extLst>
          </p:cNvPr>
          <p:cNvSpPr txBox="1">
            <a:spLocks noChangeArrowheads="1"/>
          </p:cNvSpPr>
          <p:nvPr/>
        </p:nvSpPr>
        <p:spPr bwMode="auto">
          <a:xfrm>
            <a:off x="4141788" y="3852863"/>
            <a:ext cx="3235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FontTx/>
              <a:buNone/>
            </a:pPr>
            <a:r>
              <a:rPr lang="en-US" altLang="en-US" sz="800" b="1">
                <a:solidFill>
                  <a:srgbClr val="FF0000"/>
                </a:solidFill>
                <a:latin typeface="Verdana" panose="020B0604030504040204" pitchFamily="34" charset="0"/>
                <a:ea typeface="Verdana" panose="020B0604030504040204" pitchFamily="34" charset="0"/>
                <a:cs typeface="Verdana" panose="020B0604030504040204" pitchFamily="34" charset="0"/>
              </a:rPr>
              <a:t>Fig 1</a:t>
            </a:r>
            <a:r>
              <a:rPr lang="en-US" altLang="en-US" sz="80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altLang="en-US" sz="800" dirty="0">
                <a:solidFill>
                  <a:srgbClr val="FF0000"/>
                </a:solidFill>
                <a:latin typeface="Verdana" panose="020B0604030504040204" pitchFamily="34" charset="0"/>
                <a:ea typeface="Verdana" panose="020B0604030504040204" pitchFamily="34" charset="0"/>
                <a:cs typeface="Verdana" panose="020B0604030504040204" pitchFamily="34" charset="0"/>
              </a:rPr>
              <a:t>Employment of teachable moments in transtheoretical model of change</a:t>
            </a:r>
            <a:endParaRPr lang="en-US" altLang="en-US" sz="80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Diagram 1">
            <a:extLst>
              <a:ext uri="{FF2B5EF4-FFF2-40B4-BE49-F238E27FC236}">
                <a16:creationId xmlns:a16="http://schemas.microsoft.com/office/drawing/2014/main" id="{F9706B0F-F4F2-40FA-AB9C-7D49857A7B73}"/>
              </a:ext>
            </a:extLst>
          </p:cNvPr>
          <p:cNvGraphicFramePr/>
          <p:nvPr>
            <p:extLst>
              <p:ext uri="{D42A27DB-BD31-4B8C-83A1-F6EECF244321}">
                <p14:modId xmlns:p14="http://schemas.microsoft.com/office/powerpoint/2010/main" val="3067782544"/>
              </p:ext>
            </p:extLst>
          </p:nvPr>
        </p:nvGraphicFramePr>
        <p:xfrm>
          <a:off x="4048597" y="764274"/>
          <a:ext cx="3120392" cy="3159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lowchart: Alternate Process 5">
            <a:extLst>
              <a:ext uri="{FF2B5EF4-FFF2-40B4-BE49-F238E27FC236}">
                <a16:creationId xmlns:a16="http://schemas.microsoft.com/office/drawing/2014/main" id="{941258E3-6C40-49F4-A1DC-3F69AB6109BF}"/>
              </a:ext>
            </a:extLst>
          </p:cNvPr>
          <p:cNvSpPr/>
          <p:nvPr/>
        </p:nvSpPr>
        <p:spPr bwMode="auto">
          <a:xfrm>
            <a:off x="4768676" y="1259855"/>
            <a:ext cx="2376264" cy="214312"/>
          </a:xfrm>
          <a:prstGeom prst="flowChartAlternateProcess">
            <a:avLst/>
          </a:prstGeom>
          <a:solidFill>
            <a:schemeClr val="accent1">
              <a:lumMod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20725"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C5303C7F-0741-4B8C-8B7E-E06404B759BD}"/>
              </a:ext>
            </a:extLst>
          </p:cNvPr>
          <p:cNvSpPr txBox="1"/>
          <p:nvPr/>
        </p:nvSpPr>
        <p:spPr>
          <a:xfrm>
            <a:off x="4768676" y="1259855"/>
            <a:ext cx="2376264" cy="200055"/>
          </a:xfrm>
          <a:prstGeom prst="rect">
            <a:avLst/>
          </a:prstGeom>
          <a:noFill/>
        </p:spPr>
        <p:txBody>
          <a:bodyPr wrap="square" rtlCol="0">
            <a:spAutoFit/>
          </a:bodyPr>
          <a:lstStyle/>
          <a:p>
            <a:r>
              <a:rPr lang="en-GB" sz="700" dirty="0">
                <a:solidFill>
                  <a:schemeClr val="bg1"/>
                </a:solidFill>
              </a:rPr>
              <a:t>Violent incident – Attendance at trauma centre</a:t>
            </a:r>
          </a:p>
        </p:txBody>
      </p:sp>
    </p:spTree>
    <p:extLst>
      <p:ext uri="{BB962C8B-B14F-4D97-AF65-F5344CB8AC3E}">
        <p14:creationId xmlns:p14="http://schemas.microsoft.com/office/powerpoint/2010/main" val="4054694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2B7B42A-9104-F156-CC6F-5ED48A2B5010}"/>
              </a:ext>
            </a:extLst>
          </p:cNvPr>
          <p:cNvSpPr>
            <a:spLocks noGrp="1" noChangeArrowheads="1"/>
          </p:cNvSpPr>
          <p:nvPr>
            <p:ph type="title"/>
          </p:nvPr>
        </p:nvSpPr>
        <p:spPr>
          <a:xfrm>
            <a:off x="0" y="179388"/>
            <a:ext cx="4705350" cy="431800"/>
          </a:xfrm>
        </p:spPr>
        <p:txBody>
          <a:bodyPr/>
          <a:lstStyle/>
          <a:p>
            <a:pPr eaLnBrk="1" hangingPunct="1"/>
            <a:r>
              <a:rPr lang="en-GB" altLang="en-US" sz="1100" dirty="0">
                <a:latin typeface="Times New Roman" panose="02020603050405020304" pitchFamily="18" charset="0"/>
                <a:cs typeface="Times New Roman" panose="02020603050405020304" pitchFamily="18" charset="0"/>
              </a:rPr>
              <a:t>Page Type: Learning Objective 4  Presentation Page </a:t>
            </a:r>
            <a:br>
              <a:rPr lang="en-GB" altLang="en-US" sz="1100" dirty="0">
                <a:latin typeface="Times New Roman" panose="02020603050405020304" pitchFamily="18" charset="0"/>
                <a:cs typeface="Times New Roman" panose="02020603050405020304" pitchFamily="18" charset="0"/>
              </a:rPr>
            </a:br>
            <a:r>
              <a:rPr lang="en-GB" altLang="en-US" sz="1100" dirty="0">
                <a:solidFill>
                  <a:schemeClr val="accent2"/>
                </a:solidFill>
                <a:latin typeface="Times New Roman" panose="02020603050405020304" pitchFamily="18" charset="0"/>
                <a:cs typeface="Times New Roman" panose="02020603050405020304" pitchFamily="18" charset="0"/>
              </a:rPr>
              <a:t>Page Title:  Involving the wider team</a:t>
            </a:r>
            <a:endParaRPr lang="en-GB" altLang="en-US" sz="1100" dirty="0">
              <a:latin typeface="Times New Roman" panose="02020603050405020304" pitchFamily="18" charset="0"/>
              <a:cs typeface="Times New Roman" panose="02020603050405020304" pitchFamily="18" charset="0"/>
            </a:endParaRPr>
          </a:p>
        </p:txBody>
      </p:sp>
      <p:sp>
        <p:nvSpPr>
          <p:cNvPr id="9219" name="Rectangle 3">
            <a:extLst>
              <a:ext uri="{FF2B5EF4-FFF2-40B4-BE49-F238E27FC236}">
                <a16:creationId xmlns:a16="http://schemas.microsoft.com/office/drawing/2014/main" id="{2EAE279D-5686-4E44-BB92-E32863E3B10B}"/>
              </a:ext>
            </a:extLst>
          </p:cNvPr>
          <p:cNvSpPr>
            <a:spLocks noChangeArrowheads="1"/>
          </p:cNvSpPr>
          <p:nvPr/>
        </p:nvSpPr>
        <p:spPr bwMode="auto">
          <a:xfrm>
            <a:off x="88900" y="755650"/>
            <a:ext cx="33845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a:lnSpc>
                <a:spcPct val="114000"/>
              </a:lnSpc>
              <a:spcAft>
                <a:spcPts val="900"/>
              </a:spcAft>
              <a:buNone/>
            </a:pPr>
            <a:r>
              <a:rPr lang="en-GB" altLang="en-US" sz="1000" dirty="0">
                <a:latin typeface="Verdana" panose="020B0604030504040204" pitchFamily="34" charset="0"/>
                <a:ea typeface="Verdana" panose="020B0604030504040204" pitchFamily="34" charset="0"/>
                <a:cs typeface="Verdana" panose="020B0604030504040204" pitchFamily="34" charset="0"/>
              </a:rPr>
              <a:t>Once youth violence concerns have been identified and raised. Information must be shared with local services, consent should be sought, but this may be overridden if there is safeguarding concerns. </a:t>
            </a:r>
          </a:p>
          <a:p>
            <a:pPr>
              <a:lnSpc>
                <a:spcPct val="114000"/>
              </a:lnSpc>
              <a:spcAft>
                <a:spcPts val="900"/>
              </a:spcAft>
              <a:buNone/>
            </a:pPr>
            <a:r>
              <a:rPr lang="en-GB" sz="1000" dirty="0">
                <a:latin typeface="Verdana" panose="020B0604030504040204" pitchFamily="34" charset="0"/>
                <a:ea typeface="Verdana" panose="020B0604030504040204" pitchFamily="34" charset="0"/>
                <a:cs typeface="Verdana" panose="020B0604030504040204" pitchFamily="34" charset="0"/>
              </a:rPr>
              <a:t>Dealing with complex social issues such as youth violence requires multidisciplinary input from both health and care services. A combined multi-agency approach is required to improve wellbeing, prevent further harm and tackle inequalities. </a:t>
            </a:r>
            <a:r>
              <a:rPr lang="en-GB" altLang="en-US" sz="1000" dirty="0">
                <a:latin typeface="Verdana" panose="020B0604030504040204" pitchFamily="34" charset="0"/>
                <a:ea typeface="Verdana" panose="020B0604030504040204" pitchFamily="34" charset="0"/>
                <a:cs typeface="Verdana" panose="020B0604030504040204" pitchFamily="34" charset="0"/>
              </a:rPr>
              <a:t>Local services, resources and policies will be different between departments, hospitals and trusts so healthcare professionals must be aware of their local procedures. </a:t>
            </a:r>
            <a:endParaRPr lang="en-US" altLang="en-US" sz="700" dirty="0">
              <a:latin typeface="Verdana" panose="020B0604030504040204" pitchFamily="34" charset="0"/>
              <a:ea typeface="Verdana" panose="020B0604030504040204" pitchFamily="34" charset="0"/>
              <a:cs typeface="Verdana" panose="020B0604030504040204" pitchFamily="34" charset="0"/>
            </a:endParaRPr>
          </a:p>
          <a:p>
            <a:pPr>
              <a:buNone/>
            </a:pPr>
            <a:endParaRPr lang="en-US" altLang="en-US" sz="700" dirty="0">
              <a:latin typeface="Verdana" panose="020B0604030504040204" pitchFamily="34" charset="0"/>
              <a:ea typeface="Verdana" panose="020B0604030504040204" pitchFamily="34" charset="0"/>
              <a:cs typeface="Verdana" panose="020B0604030504040204" pitchFamily="34" charset="0"/>
            </a:endParaRPr>
          </a:p>
          <a:p>
            <a:pPr>
              <a:buNone/>
            </a:pPr>
            <a:endParaRPr lang="en-US" altLang="en-US" sz="700" dirty="0">
              <a:latin typeface="Verdana" panose="020B0604030504040204" pitchFamily="34" charset="0"/>
              <a:ea typeface="Verdana" panose="020B0604030504040204" pitchFamily="34" charset="0"/>
              <a:cs typeface="Verdana" panose="020B0604030504040204" pitchFamily="34" charset="0"/>
            </a:endParaRPr>
          </a:p>
          <a:p>
            <a:pPr>
              <a:buNone/>
            </a:pPr>
            <a:r>
              <a:rPr lang="en-GB" altLang="en-US" sz="700" baseline="30000" dirty="0">
                <a:latin typeface="Verdana" panose="020B0604030504040204" pitchFamily="34" charset="0"/>
                <a:ea typeface="Verdana" panose="020B0604030504040204" pitchFamily="34" charset="0"/>
                <a:cs typeface="Verdana" panose="020B0604030504040204" pitchFamily="34" charset="0"/>
              </a:rPr>
              <a:t>1 </a:t>
            </a:r>
            <a:r>
              <a:rPr lang="en-GB" sz="700" dirty="0">
                <a:latin typeface="Verdana" panose="020B0604030504040204" pitchFamily="34" charset="0"/>
                <a:ea typeface="Verdana" panose="020B0604030504040204" pitchFamily="34" charset="0"/>
                <a:cs typeface="Verdana" panose="020B0604030504040204" pitchFamily="34" charset="0"/>
              </a:rPr>
              <a:t>Blackburn S, </a:t>
            </a:r>
            <a:r>
              <a:rPr lang="en-GB" sz="700" dirty="0" err="1">
                <a:latin typeface="Verdana" panose="020B0604030504040204" pitchFamily="34" charset="0"/>
                <a:ea typeface="Verdana" panose="020B0604030504040204" pitchFamily="34" charset="0"/>
                <a:cs typeface="Verdana" panose="020B0604030504040204" pitchFamily="34" charset="0"/>
              </a:rPr>
              <a:t>Hudspeth</a:t>
            </a:r>
            <a:r>
              <a:rPr lang="en-GB" sz="700" dirty="0">
                <a:latin typeface="Verdana" panose="020B0604030504040204" pitchFamily="34" charset="0"/>
                <a:ea typeface="Verdana" panose="020B0604030504040204" pitchFamily="34" charset="0"/>
                <a:cs typeface="Verdana" panose="020B0604030504040204" pitchFamily="34" charset="0"/>
              </a:rPr>
              <a:t> I, Bramble A. Breaking the cycle of youth violence. In: Association LG, editor. London. 2019. </a:t>
            </a:r>
            <a:endParaRPr lang="en-US" altLang="en-US" sz="700" i="1" dirty="0">
              <a:latin typeface="Verdana" panose="020B0604030504040204" pitchFamily="34" charset="0"/>
              <a:ea typeface="Verdana" panose="020B0604030504040204" pitchFamily="34" charset="0"/>
              <a:cs typeface="Verdana" panose="020B0604030504040204" pitchFamily="34" charset="0"/>
            </a:endParaRPr>
          </a:p>
        </p:txBody>
      </p:sp>
      <p:pic>
        <p:nvPicPr>
          <p:cNvPr id="9220" name="Picture 27" descr="Contentplanimageplaceholder">
            <a:extLst>
              <a:ext uri="{FF2B5EF4-FFF2-40B4-BE49-F238E27FC236}">
                <a16:creationId xmlns:a16="http://schemas.microsoft.com/office/drawing/2014/main" id="{A2129028-B3FD-426A-E1F0-847755A96F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025" y="684213"/>
            <a:ext cx="294957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9">
            <a:extLst>
              <a:ext uri="{FF2B5EF4-FFF2-40B4-BE49-F238E27FC236}">
                <a16:creationId xmlns:a16="http://schemas.microsoft.com/office/drawing/2014/main" id="{7737A7A3-4FA8-5842-4FC3-94EE70FF0F5E}"/>
              </a:ext>
            </a:extLst>
          </p:cNvPr>
          <p:cNvSpPr txBox="1">
            <a:spLocks noChangeArrowheads="1"/>
          </p:cNvSpPr>
          <p:nvPr/>
        </p:nvSpPr>
        <p:spPr bwMode="auto">
          <a:xfrm>
            <a:off x="4141788" y="3852863"/>
            <a:ext cx="32353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FontTx/>
              <a:buNone/>
            </a:pPr>
            <a:r>
              <a:rPr lang="en-US" altLang="en-US" sz="800" b="1" dirty="0">
                <a:solidFill>
                  <a:srgbClr val="FF0000"/>
                </a:solidFill>
                <a:latin typeface="Verdana" panose="020B0604030504040204" pitchFamily="34" charset="0"/>
                <a:ea typeface="Verdana" panose="020B0604030504040204" pitchFamily="34" charset="0"/>
                <a:cs typeface="Verdana" panose="020B0604030504040204" pitchFamily="34" charset="0"/>
              </a:rPr>
              <a:t>Fig 1</a:t>
            </a:r>
            <a:r>
              <a:rPr lang="en-US" altLang="en-US" sz="800" dirty="0">
                <a:solidFill>
                  <a:srgbClr val="FF0000"/>
                </a:solidFill>
                <a:latin typeface="Verdana" panose="020B0604030504040204" pitchFamily="34" charset="0"/>
                <a:ea typeface="Verdana" panose="020B0604030504040204" pitchFamily="34" charset="0"/>
                <a:cs typeface="Verdana" panose="020B0604030504040204" pitchFamily="34" charset="0"/>
              </a:rPr>
              <a:t> Picture of teamwork</a:t>
            </a:r>
          </a:p>
        </p:txBody>
      </p:sp>
    </p:spTree>
    <p:extLst>
      <p:ext uri="{BB962C8B-B14F-4D97-AF65-F5344CB8AC3E}">
        <p14:creationId xmlns:p14="http://schemas.microsoft.com/office/powerpoint/2010/main" val="1397555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2B7B42A-9104-F156-CC6F-5ED48A2B5010}"/>
              </a:ext>
            </a:extLst>
          </p:cNvPr>
          <p:cNvSpPr>
            <a:spLocks noGrp="1" noChangeArrowheads="1"/>
          </p:cNvSpPr>
          <p:nvPr>
            <p:ph type="title"/>
          </p:nvPr>
        </p:nvSpPr>
        <p:spPr>
          <a:xfrm>
            <a:off x="0" y="179388"/>
            <a:ext cx="4705350" cy="431800"/>
          </a:xfrm>
        </p:spPr>
        <p:txBody>
          <a:bodyPr/>
          <a:lstStyle/>
          <a:p>
            <a:pPr eaLnBrk="1" hangingPunct="1"/>
            <a:r>
              <a:rPr lang="en-GB" altLang="en-US" sz="1100" dirty="0">
                <a:latin typeface="Times New Roman" panose="02020603050405020304" pitchFamily="18" charset="0"/>
                <a:cs typeface="Times New Roman" panose="02020603050405020304" pitchFamily="18" charset="0"/>
              </a:rPr>
              <a:t>Page Type: Learning Objective 4  Presentation Page </a:t>
            </a:r>
            <a:br>
              <a:rPr lang="en-GB" altLang="en-US" sz="1100" dirty="0">
                <a:latin typeface="Times New Roman" panose="02020603050405020304" pitchFamily="18" charset="0"/>
                <a:cs typeface="Times New Roman" panose="02020603050405020304" pitchFamily="18" charset="0"/>
              </a:rPr>
            </a:br>
            <a:r>
              <a:rPr lang="en-GB" altLang="en-US" sz="1100" dirty="0">
                <a:solidFill>
                  <a:schemeClr val="accent2"/>
                </a:solidFill>
                <a:latin typeface="Times New Roman" panose="02020603050405020304" pitchFamily="18" charset="0"/>
                <a:cs typeface="Times New Roman" panose="02020603050405020304" pitchFamily="18" charset="0"/>
              </a:rPr>
              <a:t>Page Title:  In-hospital violence reduction services</a:t>
            </a:r>
            <a:endParaRPr lang="en-GB" altLang="en-US" sz="1100" dirty="0">
              <a:latin typeface="Times New Roman" panose="02020603050405020304" pitchFamily="18" charset="0"/>
              <a:cs typeface="Times New Roman" panose="02020603050405020304" pitchFamily="18" charset="0"/>
            </a:endParaRPr>
          </a:p>
        </p:txBody>
      </p:sp>
      <p:sp>
        <p:nvSpPr>
          <p:cNvPr id="9219" name="Rectangle 3">
            <a:extLst>
              <a:ext uri="{FF2B5EF4-FFF2-40B4-BE49-F238E27FC236}">
                <a16:creationId xmlns:a16="http://schemas.microsoft.com/office/drawing/2014/main" id="{2EAE279D-5686-4E44-BB92-E32863E3B10B}"/>
              </a:ext>
            </a:extLst>
          </p:cNvPr>
          <p:cNvSpPr>
            <a:spLocks noChangeArrowheads="1"/>
          </p:cNvSpPr>
          <p:nvPr/>
        </p:nvSpPr>
        <p:spPr bwMode="auto">
          <a:xfrm>
            <a:off x="88900" y="755650"/>
            <a:ext cx="33845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a:lnSpc>
                <a:spcPct val="114000"/>
              </a:lnSpc>
              <a:spcAft>
                <a:spcPts val="900"/>
              </a:spcAft>
              <a:buNone/>
            </a:pPr>
            <a:r>
              <a:rPr lang="en-GB" sz="1000" dirty="0">
                <a:latin typeface="Verdana" panose="020B0604030504040204" pitchFamily="34" charset="0"/>
                <a:ea typeface="Verdana" panose="020B0604030504040204" pitchFamily="34" charset="0"/>
                <a:cs typeface="Verdana" panose="020B0604030504040204" pitchFamily="34" charset="0"/>
              </a:rPr>
              <a:t>There are a number of in-hospital violence reduction services which can provide immediate support in the aftermath of a traumatic event. </a:t>
            </a:r>
          </a:p>
          <a:p>
            <a:pPr marL="171450" indent="-171450">
              <a:lnSpc>
                <a:spcPct val="114000"/>
              </a:lnSpc>
              <a:spcAft>
                <a:spcPts val="900"/>
              </a:spcAft>
            </a:pPr>
            <a:r>
              <a:rPr lang="en-GB" sz="1000" dirty="0" err="1">
                <a:latin typeface="Verdana" panose="020B0604030504040204" pitchFamily="34" charset="0"/>
                <a:ea typeface="Verdana" panose="020B0604030504040204" pitchFamily="34" charset="0"/>
                <a:cs typeface="Verdana" panose="020B0604030504040204" pitchFamily="34" charset="0"/>
              </a:rPr>
              <a:t>Redthread</a:t>
            </a:r>
            <a:r>
              <a:rPr lang="en-GB" sz="1000" dirty="0">
                <a:latin typeface="Verdana" panose="020B0604030504040204" pitchFamily="34" charset="0"/>
                <a:ea typeface="Verdana" panose="020B0604030504040204" pitchFamily="34" charset="0"/>
                <a:cs typeface="Verdana" panose="020B0604030504040204" pitchFamily="34" charset="0"/>
              </a:rPr>
              <a:t> </a:t>
            </a:r>
          </a:p>
          <a:p>
            <a:pPr marL="171450" indent="-171450">
              <a:lnSpc>
                <a:spcPct val="114000"/>
              </a:lnSpc>
              <a:spcAft>
                <a:spcPts val="900"/>
              </a:spcAft>
            </a:pPr>
            <a:r>
              <a:rPr lang="en-GB" sz="1000" dirty="0">
                <a:latin typeface="Verdana" panose="020B0604030504040204" pitchFamily="34" charset="0"/>
                <a:ea typeface="Verdana" panose="020B0604030504040204" pitchFamily="34" charset="0"/>
                <a:cs typeface="Verdana" panose="020B0604030504040204" pitchFamily="34" charset="0"/>
              </a:rPr>
              <a:t>St Giles trust </a:t>
            </a:r>
          </a:p>
          <a:p>
            <a:pPr marL="171450" indent="-171450">
              <a:lnSpc>
                <a:spcPct val="114000"/>
              </a:lnSpc>
              <a:spcAft>
                <a:spcPts val="900"/>
              </a:spcAft>
            </a:pPr>
            <a:r>
              <a:rPr lang="en-GB" sz="1000" dirty="0">
                <a:latin typeface="Verdana" panose="020B0604030504040204" pitchFamily="34" charset="0"/>
                <a:ea typeface="Verdana" panose="020B0604030504040204" pitchFamily="34" charset="0"/>
                <a:cs typeface="Verdana" panose="020B0604030504040204" pitchFamily="34" charset="0"/>
              </a:rPr>
              <a:t>Oasis </a:t>
            </a:r>
          </a:p>
          <a:p>
            <a:pPr marL="171450" indent="-171450">
              <a:lnSpc>
                <a:spcPct val="114000"/>
              </a:lnSpc>
              <a:spcAft>
                <a:spcPts val="900"/>
              </a:spcAft>
            </a:pPr>
            <a:r>
              <a:rPr lang="en-GB" sz="1000" dirty="0">
                <a:latin typeface="Verdana" panose="020B0604030504040204" pitchFamily="34" charset="0"/>
                <a:ea typeface="Verdana" panose="020B0604030504040204" pitchFamily="34" charset="0"/>
                <a:cs typeface="Verdana" panose="020B0604030504040204" pitchFamily="34" charset="0"/>
              </a:rPr>
              <a:t>MAV navigator programme </a:t>
            </a:r>
          </a:p>
          <a:p>
            <a:pPr>
              <a:lnSpc>
                <a:spcPct val="114000"/>
              </a:lnSpc>
              <a:spcAft>
                <a:spcPts val="900"/>
              </a:spcAft>
              <a:buNone/>
            </a:pPr>
            <a:r>
              <a:rPr lang="en-GB" altLang="en-US" sz="1000" dirty="0">
                <a:latin typeface="Verdana" panose="020B0604030504040204" pitchFamily="34" charset="0"/>
                <a:ea typeface="Verdana" panose="020B0604030504040204" pitchFamily="34" charset="0"/>
                <a:cs typeface="Verdana" panose="020B0604030504040204" pitchFamily="34" charset="0"/>
              </a:rPr>
              <a:t>These organisations exist to support victims of violent trauma, provide contextual safeguarding and co-ordinate with care services.  </a:t>
            </a:r>
            <a:endParaRPr lang="en-US" altLang="en-US" sz="700" dirty="0">
              <a:latin typeface="Verdana" panose="020B0604030504040204" pitchFamily="34" charset="0"/>
              <a:ea typeface="Verdana" panose="020B0604030504040204" pitchFamily="34" charset="0"/>
              <a:cs typeface="Verdana" panose="020B0604030504040204" pitchFamily="34" charset="0"/>
            </a:endParaRPr>
          </a:p>
          <a:p>
            <a:pPr>
              <a:buNone/>
            </a:pPr>
            <a:endParaRPr lang="en-US" altLang="en-US" sz="700" dirty="0">
              <a:latin typeface="Verdana" panose="020B0604030504040204" pitchFamily="34" charset="0"/>
              <a:ea typeface="Verdana" panose="020B0604030504040204" pitchFamily="34" charset="0"/>
              <a:cs typeface="Verdana" panose="020B0604030504040204" pitchFamily="34" charset="0"/>
            </a:endParaRPr>
          </a:p>
          <a:p>
            <a:pPr>
              <a:buNone/>
            </a:pPr>
            <a:r>
              <a:rPr lang="en-GB" altLang="en-US" sz="800" baseline="30000" dirty="0" err="1">
                <a:latin typeface="Verdana" panose="020B0604030504040204" pitchFamily="34" charset="0"/>
                <a:ea typeface="Verdana" panose="020B0604030504040204" pitchFamily="34" charset="0"/>
                <a:cs typeface="Verdana" panose="020B0604030504040204" pitchFamily="34" charset="0"/>
              </a:rPr>
              <a:t>Redthread</a:t>
            </a:r>
            <a:r>
              <a:rPr lang="en-GB" altLang="en-US" sz="800" baseline="30000" dirty="0">
                <a:latin typeface="Verdana" panose="020B0604030504040204" pitchFamily="34" charset="0"/>
                <a:ea typeface="Verdana" panose="020B0604030504040204" pitchFamily="34" charset="0"/>
                <a:cs typeface="Verdana" panose="020B0604030504040204" pitchFamily="34" charset="0"/>
              </a:rPr>
              <a:t> </a:t>
            </a:r>
            <a:r>
              <a:rPr lang="en-GB" altLang="en-US" sz="800" baseline="30000" dirty="0">
                <a:latin typeface="Verdana" panose="020B0604030504040204" pitchFamily="34" charset="0"/>
                <a:ea typeface="Verdana" panose="020B0604030504040204" pitchFamily="34" charset="0"/>
                <a:cs typeface="Verdana" panose="020B0604030504040204" pitchFamily="34" charset="0"/>
                <a:hlinkClick r:id="rId3"/>
              </a:rPr>
              <a:t>https://www.redthread.org.uk/</a:t>
            </a:r>
            <a:endParaRPr lang="en-GB" altLang="en-US" sz="800" baseline="30000" dirty="0">
              <a:latin typeface="Verdana" panose="020B0604030504040204" pitchFamily="34" charset="0"/>
              <a:ea typeface="Verdana" panose="020B0604030504040204" pitchFamily="34" charset="0"/>
              <a:cs typeface="Verdana" panose="020B0604030504040204" pitchFamily="34" charset="0"/>
            </a:endParaRPr>
          </a:p>
          <a:p>
            <a:pPr>
              <a:buNone/>
            </a:pPr>
            <a:r>
              <a:rPr lang="en-GB" altLang="en-US" sz="800" i="1" baseline="30000" dirty="0">
                <a:latin typeface="Verdana" panose="020B0604030504040204" pitchFamily="34" charset="0"/>
                <a:ea typeface="Verdana" panose="020B0604030504040204" pitchFamily="34" charset="0"/>
                <a:cs typeface="Verdana" panose="020B0604030504040204" pitchFamily="34" charset="0"/>
              </a:rPr>
              <a:t>MAV Navigator Programme </a:t>
            </a:r>
            <a:r>
              <a:rPr lang="en-GB" altLang="en-US" sz="800" i="1" baseline="30000" dirty="0">
                <a:latin typeface="Verdana" panose="020B0604030504040204" pitchFamily="34" charset="0"/>
                <a:ea typeface="Verdana" panose="020B0604030504040204" pitchFamily="34" charset="0"/>
                <a:cs typeface="Verdana" panose="020B0604030504040204" pitchFamily="34" charset="0"/>
                <a:hlinkClick r:id="rId4"/>
              </a:rPr>
              <a:t>https://www.mav.scot/</a:t>
            </a:r>
            <a:endParaRPr lang="en-GB" altLang="en-US" sz="800" i="1" baseline="30000" dirty="0">
              <a:latin typeface="Verdana" panose="020B0604030504040204" pitchFamily="34" charset="0"/>
              <a:ea typeface="Verdana" panose="020B0604030504040204" pitchFamily="34" charset="0"/>
              <a:cs typeface="Verdana" panose="020B0604030504040204" pitchFamily="34" charset="0"/>
            </a:endParaRPr>
          </a:p>
          <a:p>
            <a:pPr>
              <a:buNone/>
            </a:pPr>
            <a:r>
              <a:rPr lang="en-GB" altLang="en-US" sz="800" i="1" baseline="30000" dirty="0">
                <a:latin typeface="Verdana" panose="020B0604030504040204" pitchFamily="34" charset="0"/>
                <a:ea typeface="Verdana" panose="020B0604030504040204" pitchFamily="34" charset="0"/>
                <a:cs typeface="Verdana" panose="020B0604030504040204" pitchFamily="34" charset="0"/>
              </a:rPr>
              <a:t>Oasis charitable trust </a:t>
            </a:r>
            <a:r>
              <a:rPr lang="en-GB" altLang="en-US" sz="800" i="1" baseline="30000" dirty="0">
                <a:latin typeface="Verdana" panose="020B0604030504040204" pitchFamily="34" charset="0"/>
                <a:ea typeface="Verdana" panose="020B0604030504040204" pitchFamily="34" charset="0"/>
                <a:cs typeface="Verdana" panose="020B0604030504040204" pitchFamily="34" charset="0"/>
                <a:hlinkClick r:id="rId5"/>
              </a:rPr>
              <a:t>https://www.oasisuk.org/</a:t>
            </a:r>
            <a:endParaRPr lang="en-GB" altLang="en-US" sz="800" i="1" baseline="30000" dirty="0">
              <a:latin typeface="Verdana" panose="020B0604030504040204" pitchFamily="34" charset="0"/>
              <a:ea typeface="Verdana" panose="020B0604030504040204" pitchFamily="34" charset="0"/>
              <a:cs typeface="Verdana" panose="020B0604030504040204" pitchFamily="34" charset="0"/>
            </a:endParaRPr>
          </a:p>
          <a:p>
            <a:pPr>
              <a:buNone/>
            </a:pPr>
            <a:r>
              <a:rPr lang="en-GB" altLang="en-US" sz="800" i="1" baseline="30000" dirty="0">
                <a:latin typeface="Verdana" panose="020B0604030504040204" pitchFamily="34" charset="0"/>
                <a:ea typeface="Verdana" panose="020B0604030504040204" pitchFamily="34" charset="0"/>
                <a:cs typeface="Verdana" panose="020B0604030504040204" pitchFamily="34" charset="0"/>
              </a:rPr>
              <a:t>St Giles Trust </a:t>
            </a:r>
            <a:r>
              <a:rPr lang="en-GB" altLang="en-US" sz="800" i="1" baseline="30000" dirty="0">
                <a:latin typeface="Verdana" panose="020B0604030504040204" pitchFamily="34" charset="0"/>
                <a:ea typeface="Verdana" panose="020B0604030504040204" pitchFamily="34" charset="0"/>
                <a:cs typeface="Verdana" panose="020B0604030504040204" pitchFamily="34" charset="0"/>
                <a:hlinkClick r:id="rId6"/>
              </a:rPr>
              <a:t>https://www.stgilestrust.org.uk/</a:t>
            </a:r>
            <a:endParaRPr lang="en-GB" altLang="en-US" sz="800" i="1" baseline="30000" dirty="0">
              <a:latin typeface="Verdana" panose="020B0604030504040204" pitchFamily="34" charset="0"/>
              <a:ea typeface="Verdana" panose="020B0604030504040204" pitchFamily="34" charset="0"/>
              <a:cs typeface="Verdana" panose="020B0604030504040204" pitchFamily="34" charset="0"/>
            </a:endParaRPr>
          </a:p>
          <a:p>
            <a:pPr>
              <a:buNone/>
            </a:pPr>
            <a:endParaRPr lang="en-US" altLang="en-US" sz="700" i="1" dirty="0">
              <a:latin typeface="Verdana" panose="020B0604030504040204" pitchFamily="34" charset="0"/>
              <a:ea typeface="Verdana" panose="020B0604030504040204" pitchFamily="34" charset="0"/>
              <a:cs typeface="Verdana" panose="020B0604030504040204" pitchFamily="34" charset="0"/>
            </a:endParaRPr>
          </a:p>
        </p:txBody>
      </p:sp>
      <p:sp>
        <p:nvSpPr>
          <p:cNvPr id="9221" name="Text Box 9">
            <a:extLst>
              <a:ext uri="{FF2B5EF4-FFF2-40B4-BE49-F238E27FC236}">
                <a16:creationId xmlns:a16="http://schemas.microsoft.com/office/drawing/2014/main" id="{7737A7A3-4FA8-5842-4FC3-94EE70FF0F5E}"/>
              </a:ext>
            </a:extLst>
          </p:cNvPr>
          <p:cNvSpPr txBox="1">
            <a:spLocks noChangeArrowheads="1"/>
          </p:cNvSpPr>
          <p:nvPr/>
        </p:nvSpPr>
        <p:spPr bwMode="auto">
          <a:xfrm>
            <a:off x="4141788" y="3852863"/>
            <a:ext cx="32353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FontTx/>
              <a:buNone/>
            </a:pPr>
            <a:r>
              <a:rPr lang="en-US" altLang="en-US" sz="800" b="1" dirty="0">
                <a:solidFill>
                  <a:srgbClr val="FF0000"/>
                </a:solidFill>
                <a:latin typeface="Verdana" panose="020B0604030504040204" pitchFamily="34" charset="0"/>
                <a:ea typeface="Verdana" panose="020B0604030504040204" pitchFamily="34" charset="0"/>
                <a:cs typeface="Verdana" panose="020B0604030504040204" pitchFamily="34" charset="0"/>
              </a:rPr>
              <a:t>Fig 1</a:t>
            </a:r>
            <a:r>
              <a:rPr lang="en-US" altLang="en-US" sz="800" dirty="0">
                <a:solidFill>
                  <a:srgbClr val="FF0000"/>
                </a:solidFill>
                <a:latin typeface="Verdana" panose="020B0604030504040204" pitchFamily="34" charset="0"/>
                <a:ea typeface="Verdana" panose="020B0604030504040204" pitchFamily="34" charset="0"/>
                <a:cs typeface="Verdana" panose="020B0604030504040204" pitchFamily="34" charset="0"/>
              </a:rPr>
              <a:t> Logos for in-house violence reduction services</a:t>
            </a:r>
          </a:p>
        </p:txBody>
      </p:sp>
      <p:pic>
        <p:nvPicPr>
          <p:cNvPr id="1026" name="Picture 2" descr="St Giles Trust - Wikipedia">
            <a:extLst>
              <a:ext uri="{FF2B5EF4-FFF2-40B4-BE49-F238E27FC236}">
                <a16:creationId xmlns:a16="http://schemas.microsoft.com/office/drawing/2014/main" id="{0AEB4973-0653-364D-E9C7-1C1ACC8943B7}"/>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3574" y="757088"/>
            <a:ext cx="1576424" cy="15480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veryone matters, Everyone belongs. Together we thrive. » Oasis UK">
            <a:extLst>
              <a:ext uri="{FF2B5EF4-FFF2-40B4-BE49-F238E27FC236}">
                <a16:creationId xmlns:a16="http://schemas.microsoft.com/office/drawing/2014/main" id="{1B3647AB-FAF6-D95B-3E63-D76CFA5E8A7E}"/>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9643" y="2303728"/>
            <a:ext cx="1564285" cy="15361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dthread are named Eyes Down Charity of the Year 2020 : Eyes Down Blog">
            <a:extLst>
              <a:ext uri="{FF2B5EF4-FFF2-40B4-BE49-F238E27FC236}">
                <a16:creationId xmlns:a16="http://schemas.microsoft.com/office/drawing/2014/main" id="{18E3208B-DFAA-199A-F781-E7DCDB902858}"/>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23928" y="2303728"/>
            <a:ext cx="1564285" cy="15361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ur History – Medics Against Violence">
            <a:extLst>
              <a:ext uri="{FF2B5EF4-FFF2-40B4-BE49-F238E27FC236}">
                <a16:creationId xmlns:a16="http://schemas.microsoft.com/office/drawing/2014/main" id="{11176015-F706-C52B-C0E1-C60B8AA89EE7}"/>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25534" y="755650"/>
            <a:ext cx="1576425" cy="15365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A11C1D1-FBD9-7C94-CE25-CC9A874C3CEB}"/>
              </a:ext>
            </a:extLst>
          </p:cNvPr>
          <p:cNvSpPr txBox="1"/>
          <p:nvPr/>
        </p:nvSpPr>
        <p:spPr>
          <a:xfrm>
            <a:off x="2845750" y="4307080"/>
            <a:ext cx="184731" cy="246221"/>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10663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2B7B42A-9104-F156-CC6F-5ED48A2B5010}"/>
              </a:ext>
            </a:extLst>
          </p:cNvPr>
          <p:cNvSpPr>
            <a:spLocks noGrp="1" noChangeArrowheads="1"/>
          </p:cNvSpPr>
          <p:nvPr>
            <p:ph type="title"/>
          </p:nvPr>
        </p:nvSpPr>
        <p:spPr>
          <a:xfrm>
            <a:off x="0" y="179388"/>
            <a:ext cx="4705350" cy="431800"/>
          </a:xfrm>
        </p:spPr>
        <p:txBody>
          <a:bodyPr/>
          <a:lstStyle/>
          <a:p>
            <a:pPr eaLnBrk="1" hangingPunct="1"/>
            <a:r>
              <a:rPr lang="en-GB" altLang="en-US" sz="1100" dirty="0">
                <a:latin typeface="Times New Roman" panose="02020603050405020304" pitchFamily="18" charset="0"/>
                <a:cs typeface="Times New Roman" panose="02020603050405020304" pitchFamily="18" charset="0"/>
              </a:rPr>
              <a:t>Page Type: Learning Objective 4  Presentation Page </a:t>
            </a:r>
            <a:br>
              <a:rPr lang="en-GB" altLang="en-US" sz="1100" dirty="0">
                <a:latin typeface="Times New Roman" panose="02020603050405020304" pitchFamily="18" charset="0"/>
                <a:cs typeface="Times New Roman" panose="02020603050405020304" pitchFamily="18" charset="0"/>
              </a:rPr>
            </a:br>
            <a:r>
              <a:rPr lang="en-GB" altLang="en-US" sz="1100" dirty="0">
                <a:solidFill>
                  <a:schemeClr val="accent2"/>
                </a:solidFill>
                <a:latin typeface="Times New Roman" panose="02020603050405020304" pitchFamily="18" charset="0"/>
                <a:cs typeface="Times New Roman" panose="02020603050405020304" pitchFamily="18" charset="0"/>
              </a:rPr>
              <a:t>Page Title:  Case study – Mark</a:t>
            </a:r>
            <a:endParaRPr lang="en-GB" altLang="en-US" sz="1100" dirty="0">
              <a:latin typeface="Times New Roman" panose="02020603050405020304" pitchFamily="18" charset="0"/>
              <a:cs typeface="Times New Roman" panose="02020603050405020304" pitchFamily="18" charset="0"/>
            </a:endParaRPr>
          </a:p>
        </p:txBody>
      </p:sp>
      <p:sp>
        <p:nvSpPr>
          <p:cNvPr id="9219" name="Rectangle 3">
            <a:extLst>
              <a:ext uri="{FF2B5EF4-FFF2-40B4-BE49-F238E27FC236}">
                <a16:creationId xmlns:a16="http://schemas.microsoft.com/office/drawing/2014/main" id="{2EAE279D-5686-4E44-BB92-E32863E3B10B}"/>
              </a:ext>
            </a:extLst>
          </p:cNvPr>
          <p:cNvSpPr>
            <a:spLocks noChangeArrowheads="1"/>
          </p:cNvSpPr>
          <p:nvPr/>
        </p:nvSpPr>
        <p:spPr bwMode="auto">
          <a:xfrm>
            <a:off x="88900" y="755650"/>
            <a:ext cx="33845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marL="171450" indent="-171450">
              <a:lnSpc>
                <a:spcPct val="114000"/>
              </a:lnSpc>
              <a:spcAft>
                <a:spcPts val="900"/>
              </a:spcAft>
            </a:pPr>
            <a:r>
              <a:rPr lang="en-GB" sz="1000" dirty="0">
                <a:latin typeface="Verdana" panose="020B0604030504040204" pitchFamily="34" charset="0"/>
                <a:ea typeface="Verdana" panose="020B0604030504040204" pitchFamily="34" charset="0"/>
                <a:cs typeface="Verdana" panose="020B0604030504040204" pitchFamily="34" charset="0"/>
              </a:rPr>
              <a:t>Mark is a 15-year-old male who has presented to the A&amp;E on a Friday evening with 2 of his friends with a cut across his face. </a:t>
            </a:r>
          </a:p>
          <a:p>
            <a:pPr marL="171450" indent="-171450">
              <a:lnSpc>
                <a:spcPct val="114000"/>
              </a:lnSpc>
              <a:spcAft>
                <a:spcPts val="900"/>
              </a:spcAft>
            </a:pPr>
            <a:r>
              <a:rPr lang="en-GB" sz="1000" dirty="0">
                <a:latin typeface="Verdana" panose="020B0604030504040204" pitchFamily="34" charset="0"/>
                <a:ea typeface="Verdana" panose="020B0604030504040204" pitchFamily="34" charset="0"/>
                <a:cs typeface="Verdana" panose="020B0604030504040204" pitchFamily="34" charset="0"/>
              </a:rPr>
              <a:t>He reveals he was in a fight and was cut by someone he had an argument with online. </a:t>
            </a:r>
          </a:p>
          <a:p>
            <a:pPr marL="171450" indent="-171450">
              <a:lnSpc>
                <a:spcPct val="114000"/>
              </a:lnSpc>
              <a:spcAft>
                <a:spcPts val="900"/>
              </a:spcAft>
            </a:pPr>
            <a:r>
              <a:rPr lang="en-GB" sz="1000" dirty="0">
                <a:latin typeface="Verdana" panose="020B0604030504040204" pitchFamily="34" charset="0"/>
                <a:ea typeface="Verdana" panose="020B0604030504040204" pitchFamily="34" charset="0"/>
                <a:cs typeface="Verdana" panose="020B0604030504040204" pitchFamily="34" charset="0"/>
              </a:rPr>
              <a:t>He has not reported it to the police as “won’t do anything anyway”. </a:t>
            </a:r>
          </a:p>
          <a:p>
            <a:pPr marL="171450" indent="-171450">
              <a:lnSpc>
                <a:spcPct val="114000"/>
              </a:lnSpc>
              <a:spcAft>
                <a:spcPts val="900"/>
              </a:spcAft>
            </a:pPr>
            <a:r>
              <a:rPr lang="en-GB" sz="1000" dirty="0">
                <a:latin typeface="Verdana" panose="020B0604030504040204" pitchFamily="34" charset="0"/>
                <a:ea typeface="Verdana" panose="020B0604030504040204" pitchFamily="34" charset="0"/>
                <a:cs typeface="Verdana" panose="020B0604030504040204" pitchFamily="34" charset="0"/>
              </a:rPr>
              <a:t>The doctor reminds Mark he should be more careful and that getting into fights is stupid.</a:t>
            </a:r>
          </a:p>
          <a:p>
            <a:pPr marL="171450" indent="-171450">
              <a:lnSpc>
                <a:spcPct val="114000"/>
              </a:lnSpc>
              <a:spcAft>
                <a:spcPts val="900"/>
              </a:spcAft>
            </a:pPr>
            <a:r>
              <a:rPr lang="en-GB" sz="1000" dirty="0">
                <a:latin typeface="Verdana" panose="020B0604030504040204" pitchFamily="34" charset="0"/>
                <a:ea typeface="Verdana" panose="020B0604030504040204" pitchFamily="34" charset="0"/>
                <a:cs typeface="Verdana" panose="020B0604030504040204" pitchFamily="34" charset="0"/>
              </a:rPr>
              <a:t>As he is being sutured, his 2 friends snapchat and laugh about the incident.</a:t>
            </a:r>
          </a:p>
          <a:p>
            <a:pPr marL="171450" indent="-171450">
              <a:lnSpc>
                <a:spcPct val="114000"/>
              </a:lnSpc>
              <a:spcAft>
                <a:spcPts val="900"/>
              </a:spcAft>
            </a:pPr>
            <a:r>
              <a:rPr lang="en-GB" sz="1000" dirty="0">
                <a:latin typeface="Verdana" panose="020B0604030504040204" pitchFamily="34" charset="0"/>
                <a:ea typeface="Verdana" panose="020B0604030504040204" pitchFamily="34" charset="0"/>
                <a:cs typeface="Verdana" panose="020B0604030504040204" pitchFamily="34" charset="0"/>
              </a:rPr>
              <a:t>He declines further support and self-discharges from A&amp;E. No further action is taken by healthcare staff. </a:t>
            </a:r>
          </a:p>
          <a:p>
            <a:pPr marL="171450" indent="-171450">
              <a:lnSpc>
                <a:spcPct val="114000"/>
              </a:lnSpc>
              <a:spcAft>
                <a:spcPts val="900"/>
              </a:spcAft>
            </a:pPr>
            <a:endParaRPr lang="en-GB" sz="1000" dirty="0">
              <a:latin typeface="Verdana" panose="020B0604030504040204" pitchFamily="34" charset="0"/>
              <a:ea typeface="Verdana" panose="020B0604030504040204" pitchFamily="34" charset="0"/>
              <a:cs typeface="Verdana" panose="020B0604030504040204" pitchFamily="34" charset="0"/>
            </a:endParaRPr>
          </a:p>
          <a:p>
            <a:pPr>
              <a:buNone/>
            </a:pPr>
            <a:endParaRPr lang="en-GB" altLang="en-US" sz="1000" dirty="0">
              <a:latin typeface="Verdana" panose="020B0604030504040204" pitchFamily="34" charset="0"/>
              <a:ea typeface="Verdana" panose="020B0604030504040204" pitchFamily="34" charset="0"/>
              <a:cs typeface="Verdana" panose="020B0604030504040204" pitchFamily="34" charset="0"/>
            </a:endParaRPr>
          </a:p>
          <a:p>
            <a:pPr>
              <a:buNone/>
            </a:pPr>
            <a:endParaRPr lang="en-US" altLang="en-US" sz="700" dirty="0">
              <a:latin typeface="Verdana" panose="020B0604030504040204" pitchFamily="34" charset="0"/>
              <a:ea typeface="Verdana" panose="020B0604030504040204" pitchFamily="34" charset="0"/>
              <a:cs typeface="Verdana" panose="020B0604030504040204" pitchFamily="34" charset="0"/>
            </a:endParaRPr>
          </a:p>
          <a:p>
            <a:pPr>
              <a:buNone/>
            </a:pPr>
            <a:endParaRPr lang="en-US" altLang="en-US" sz="700" dirty="0">
              <a:latin typeface="Verdana" panose="020B0604030504040204" pitchFamily="34" charset="0"/>
              <a:ea typeface="Verdana" panose="020B0604030504040204" pitchFamily="34" charset="0"/>
              <a:cs typeface="Verdana" panose="020B0604030504040204" pitchFamily="34" charset="0"/>
            </a:endParaRPr>
          </a:p>
          <a:p>
            <a:pPr>
              <a:buNone/>
            </a:pPr>
            <a:endParaRPr lang="en-US" altLang="en-US" sz="700" dirty="0">
              <a:latin typeface="Verdana" panose="020B0604030504040204" pitchFamily="34" charset="0"/>
              <a:ea typeface="Verdana" panose="020B0604030504040204" pitchFamily="34" charset="0"/>
              <a:cs typeface="Verdana" panose="020B0604030504040204" pitchFamily="34" charset="0"/>
            </a:endParaRPr>
          </a:p>
        </p:txBody>
      </p:sp>
      <p:sp>
        <p:nvSpPr>
          <p:cNvPr id="9221" name="Text Box 9">
            <a:extLst>
              <a:ext uri="{FF2B5EF4-FFF2-40B4-BE49-F238E27FC236}">
                <a16:creationId xmlns:a16="http://schemas.microsoft.com/office/drawing/2014/main" id="{7737A7A3-4FA8-5842-4FC3-94EE70FF0F5E}"/>
              </a:ext>
            </a:extLst>
          </p:cNvPr>
          <p:cNvSpPr txBox="1">
            <a:spLocks noChangeArrowheads="1"/>
          </p:cNvSpPr>
          <p:nvPr/>
        </p:nvSpPr>
        <p:spPr bwMode="auto">
          <a:xfrm>
            <a:off x="3992564" y="3807723"/>
            <a:ext cx="3235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FontTx/>
              <a:buNone/>
            </a:pPr>
            <a:r>
              <a:rPr lang="en-US" altLang="en-US" sz="800" b="1" dirty="0">
                <a:solidFill>
                  <a:srgbClr val="FF0000"/>
                </a:solidFill>
                <a:latin typeface="Verdana" panose="020B0604030504040204" pitchFamily="34" charset="0"/>
                <a:ea typeface="Verdana" panose="020B0604030504040204" pitchFamily="34" charset="0"/>
                <a:cs typeface="Verdana" panose="020B0604030504040204" pitchFamily="34" charset="0"/>
              </a:rPr>
              <a:t>Fig 1</a:t>
            </a:r>
            <a:r>
              <a:rPr lang="en-US" altLang="en-US" sz="800" dirty="0">
                <a:solidFill>
                  <a:srgbClr val="FF0000"/>
                </a:solidFill>
                <a:latin typeface="Verdana" panose="020B0604030504040204" pitchFamily="34" charset="0"/>
                <a:ea typeface="Verdana" panose="020B0604030504040204" pitchFamily="34" charset="0"/>
                <a:cs typeface="Verdana" panose="020B0604030504040204" pitchFamily="34" charset="0"/>
              </a:rPr>
              <a:t> Textbox asking the reader how this consultation could be improved</a:t>
            </a:r>
          </a:p>
        </p:txBody>
      </p:sp>
      <p:sp>
        <p:nvSpPr>
          <p:cNvPr id="2" name="TextBox 1">
            <a:extLst>
              <a:ext uri="{FF2B5EF4-FFF2-40B4-BE49-F238E27FC236}">
                <a16:creationId xmlns:a16="http://schemas.microsoft.com/office/drawing/2014/main" id="{0DD15330-C417-5CAA-B7C6-FDD5C580895E}"/>
              </a:ext>
            </a:extLst>
          </p:cNvPr>
          <p:cNvSpPr txBox="1"/>
          <p:nvPr/>
        </p:nvSpPr>
        <p:spPr>
          <a:xfrm>
            <a:off x="3903664" y="755650"/>
            <a:ext cx="3235325" cy="29263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1694725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2B7B42A-9104-F156-CC6F-5ED48A2B5010}"/>
              </a:ext>
            </a:extLst>
          </p:cNvPr>
          <p:cNvSpPr>
            <a:spLocks noGrp="1" noChangeArrowheads="1"/>
          </p:cNvSpPr>
          <p:nvPr>
            <p:ph type="title"/>
          </p:nvPr>
        </p:nvSpPr>
        <p:spPr>
          <a:xfrm>
            <a:off x="0" y="179388"/>
            <a:ext cx="4705350" cy="431800"/>
          </a:xfrm>
        </p:spPr>
        <p:txBody>
          <a:bodyPr/>
          <a:lstStyle/>
          <a:p>
            <a:pPr eaLnBrk="1" hangingPunct="1"/>
            <a:r>
              <a:rPr lang="en-GB" altLang="en-US" sz="1100" dirty="0">
                <a:latin typeface="Times New Roman" panose="02020603050405020304" pitchFamily="18" charset="0"/>
                <a:cs typeface="Times New Roman" panose="02020603050405020304" pitchFamily="18" charset="0"/>
              </a:rPr>
              <a:t>Page Type: Learning Objective 4  Presentation Page </a:t>
            </a:r>
            <a:br>
              <a:rPr lang="en-GB" altLang="en-US" sz="1100" dirty="0">
                <a:latin typeface="Times New Roman" panose="02020603050405020304" pitchFamily="18" charset="0"/>
                <a:cs typeface="Times New Roman" panose="02020603050405020304" pitchFamily="18" charset="0"/>
              </a:rPr>
            </a:br>
            <a:r>
              <a:rPr lang="en-GB" altLang="en-US" sz="1100" dirty="0">
                <a:solidFill>
                  <a:schemeClr val="accent2"/>
                </a:solidFill>
                <a:latin typeface="Times New Roman" panose="02020603050405020304" pitchFamily="18" charset="0"/>
                <a:cs typeface="Times New Roman" panose="02020603050405020304" pitchFamily="18" charset="0"/>
              </a:rPr>
              <a:t>Page Title:  Case study</a:t>
            </a:r>
            <a:endParaRPr lang="en-GB" altLang="en-US" sz="1100" dirty="0">
              <a:latin typeface="Times New Roman" panose="02020603050405020304" pitchFamily="18" charset="0"/>
              <a:cs typeface="Times New Roman" panose="02020603050405020304" pitchFamily="18" charset="0"/>
            </a:endParaRPr>
          </a:p>
        </p:txBody>
      </p:sp>
      <p:sp>
        <p:nvSpPr>
          <p:cNvPr id="9219" name="Rectangle 3">
            <a:extLst>
              <a:ext uri="{FF2B5EF4-FFF2-40B4-BE49-F238E27FC236}">
                <a16:creationId xmlns:a16="http://schemas.microsoft.com/office/drawing/2014/main" id="{2EAE279D-5686-4E44-BB92-E32863E3B10B}"/>
              </a:ext>
            </a:extLst>
          </p:cNvPr>
          <p:cNvSpPr>
            <a:spLocks noChangeArrowheads="1"/>
          </p:cNvSpPr>
          <p:nvPr/>
        </p:nvSpPr>
        <p:spPr bwMode="auto">
          <a:xfrm>
            <a:off x="88899" y="755650"/>
            <a:ext cx="7196483"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marL="171450" indent="-171450" algn="thaiDist">
              <a:spcBef>
                <a:spcPts val="0"/>
              </a:spcBef>
              <a:spcAft>
                <a:spcPts val="300"/>
              </a:spcAft>
            </a:pPr>
            <a:r>
              <a:rPr lang="en-GB" sz="1000" dirty="0">
                <a:latin typeface="Verdana" panose="020B0604030504040204" pitchFamily="34" charset="0"/>
                <a:ea typeface="Verdana" panose="020B0604030504040204" pitchFamily="34" charset="0"/>
                <a:cs typeface="Verdana" panose="020B0604030504040204" pitchFamily="34" charset="0"/>
              </a:rPr>
              <a:t>Setting the stage</a:t>
            </a:r>
          </a:p>
          <a:p>
            <a:pPr marL="914400" lvl="1" indent="-171450" algn="thaiDist">
              <a:spcBef>
                <a:spcPts val="0"/>
              </a:spcBef>
              <a:spcAft>
                <a:spcPts val="300"/>
              </a:spcAft>
            </a:pPr>
            <a:r>
              <a:rPr lang="en-GB" dirty="0">
                <a:latin typeface="Verdana" panose="020B0604030504040204" pitchFamily="34" charset="0"/>
                <a:ea typeface="Verdana" panose="020B0604030504040204" pitchFamily="34" charset="0"/>
                <a:cs typeface="Verdana" panose="020B0604030504040204" pitchFamily="34" charset="0"/>
              </a:rPr>
              <a:t>Consider safety and environment, are these friends looking out for Mark’s his best interest? Sharing information of events on social media could place Mark at risk of further violence and abuse. </a:t>
            </a:r>
          </a:p>
          <a:p>
            <a:pPr marL="914400" lvl="1" indent="-171450" algn="thaiDist">
              <a:spcBef>
                <a:spcPts val="0"/>
              </a:spcBef>
              <a:spcAft>
                <a:spcPts val="300"/>
              </a:spcAft>
            </a:pPr>
            <a:r>
              <a:rPr lang="en-GB" dirty="0">
                <a:latin typeface="Verdana" panose="020B0604030504040204" pitchFamily="34" charset="0"/>
                <a:ea typeface="Verdana" panose="020B0604030504040204" pitchFamily="34" charset="0"/>
                <a:cs typeface="Verdana" panose="020B0604030504040204" pitchFamily="34" charset="0"/>
              </a:rPr>
              <a:t>Mark should have been separated from friends and taken somewhere quiet for the consultation. Marks “friends” should have been asked to immediately stop sharing information regarding the events. </a:t>
            </a:r>
          </a:p>
          <a:p>
            <a:pPr marL="914400" lvl="1" indent="-171450" algn="thaiDist">
              <a:spcBef>
                <a:spcPts val="0"/>
              </a:spcBef>
              <a:spcAft>
                <a:spcPts val="300"/>
              </a:spcAft>
            </a:pPr>
            <a:r>
              <a:rPr lang="en-GB" dirty="0">
                <a:ea typeface="Verdana" panose="020B0604030504040204" pitchFamily="34" charset="0"/>
                <a:cs typeface="Verdana" panose="020B0604030504040204" pitchFamily="34" charset="0"/>
              </a:rPr>
              <a:t>Ensure confidentiality unless patient or others at risk.</a:t>
            </a:r>
            <a:endParaRPr lang="en-GB" dirty="0">
              <a:latin typeface="Verdana" panose="020B0604030504040204" pitchFamily="34" charset="0"/>
              <a:ea typeface="Verdana" panose="020B0604030504040204" pitchFamily="34" charset="0"/>
              <a:cs typeface="Verdana" panose="020B0604030504040204" pitchFamily="34" charset="0"/>
            </a:endParaRPr>
          </a:p>
          <a:p>
            <a:pPr marL="171450" indent="-171450" algn="thaiDist">
              <a:spcBef>
                <a:spcPts val="0"/>
              </a:spcBef>
              <a:spcAft>
                <a:spcPts val="300"/>
              </a:spcAft>
            </a:pPr>
            <a:r>
              <a:rPr lang="en-GB" sz="1000" dirty="0">
                <a:latin typeface="Verdana" panose="020B0604030504040204" pitchFamily="34" charset="0"/>
                <a:ea typeface="Verdana" panose="020B0604030504040204" pitchFamily="34" charset="0"/>
                <a:cs typeface="Verdana" panose="020B0604030504040204" pitchFamily="34" charset="0"/>
              </a:rPr>
              <a:t>History-taking and risk assessment</a:t>
            </a:r>
          </a:p>
          <a:p>
            <a:pPr marL="914400" lvl="1" indent="-171450" algn="thaiDist">
              <a:spcBef>
                <a:spcPts val="0"/>
              </a:spcBef>
              <a:spcAft>
                <a:spcPts val="300"/>
              </a:spcAft>
            </a:pPr>
            <a:r>
              <a:rPr lang="en-GB" dirty="0">
                <a:latin typeface="Verdana" panose="020B0604030504040204" pitchFamily="34" charset="0"/>
                <a:ea typeface="Verdana" panose="020B0604030504040204" pitchFamily="34" charset="0"/>
                <a:cs typeface="Verdana" panose="020B0604030504040204" pitchFamily="34" charset="0"/>
              </a:rPr>
              <a:t>Use of non-judgemental language, use of open-ended questions.</a:t>
            </a:r>
          </a:p>
          <a:p>
            <a:pPr marL="914400" lvl="1" indent="-171450" algn="thaiDist">
              <a:spcBef>
                <a:spcPts val="0"/>
              </a:spcBef>
              <a:spcAft>
                <a:spcPts val="300"/>
              </a:spcAft>
            </a:pPr>
            <a:r>
              <a:rPr lang="en-GB" dirty="0">
                <a:latin typeface="Verdana" panose="020B0604030504040204" pitchFamily="34" charset="0"/>
                <a:ea typeface="Verdana" panose="020B0604030504040204" pitchFamily="34" charset="0"/>
                <a:cs typeface="Verdana" panose="020B0604030504040204" pitchFamily="34" charset="0"/>
              </a:rPr>
              <a:t>The history requires more detail: where and when did this happen, what events led to this fight, what type of weapon was used.</a:t>
            </a:r>
          </a:p>
          <a:p>
            <a:pPr marL="914400" lvl="1" indent="-171450" algn="thaiDist">
              <a:spcBef>
                <a:spcPts val="0"/>
              </a:spcBef>
              <a:spcAft>
                <a:spcPts val="300"/>
              </a:spcAft>
            </a:pPr>
            <a:r>
              <a:rPr lang="en-GB" dirty="0">
                <a:ea typeface="Verdana" panose="020B0604030504040204" pitchFamily="34" charset="0"/>
                <a:cs typeface="Verdana" panose="020B0604030504040204" pitchFamily="34" charset="0"/>
              </a:rPr>
              <a:t>Use of HEADSSS framework: Mark reveals he has trouble at home and school. He stays at friends houses now. He sells drugs to earn money to support himself. This is not the first time he has been attacked. He does not feel safe outside his neighbourhood anymore and fears the next attack will be worse. </a:t>
            </a:r>
          </a:p>
          <a:p>
            <a:pPr algn="thaiDist">
              <a:buNone/>
            </a:pPr>
            <a:endParaRPr lang="en-GB" altLang="en-US" sz="1000" dirty="0">
              <a:latin typeface="Verdana" panose="020B0604030504040204" pitchFamily="34" charset="0"/>
              <a:ea typeface="Verdana" panose="020B0604030504040204" pitchFamily="34" charset="0"/>
              <a:cs typeface="Verdana" panose="020B0604030504040204" pitchFamily="34" charset="0"/>
            </a:endParaRPr>
          </a:p>
          <a:p>
            <a:pPr algn="thaiDist">
              <a:buNone/>
            </a:pPr>
            <a:endParaRPr lang="en-US" altLang="en-US" sz="700" dirty="0">
              <a:latin typeface="Verdana" panose="020B0604030504040204" pitchFamily="34" charset="0"/>
              <a:ea typeface="Verdana" panose="020B0604030504040204" pitchFamily="34" charset="0"/>
              <a:cs typeface="Verdana" panose="020B0604030504040204" pitchFamily="34" charset="0"/>
            </a:endParaRPr>
          </a:p>
          <a:p>
            <a:pPr algn="thaiDist">
              <a:buNone/>
            </a:pPr>
            <a:endParaRPr lang="en-US" altLang="en-US" sz="700" dirty="0">
              <a:latin typeface="Verdana" panose="020B0604030504040204" pitchFamily="34" charset="0"/>
              <a:ea typeface="Verdana" panose="020B0604030504040204" pitchFamily="34" charset="0"/>
              <a:cs typeface="Verdana" panose="020B0604030504040204" pitchFamily="34" charset="0"/>
            </a:endParaRPr>
          </a:p>
          <a:p>
            <a:pPr algn="thaiDist">
              <a:buNone/>
            </a:pPr>
            <a:endParaRPr lang="en-US" altLang="en-US" sz="7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63835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a:extLst>
              <a:ext uri="{FF2B5EF4-FFF2-40B4-BE49-F238E27FC236}">
                <a16:creationId xmlns:a16="http://schemas.microsoft.com/office/drawing/2014/main" id="{286021AE-A190-8942-B536-008CF1702E7A}"/>
              </a:ext>
            </a:extLst>
          </p:cNvPr>
          <p:cNvSpPr>
            <a:spLocks noChangeArrowheads="1"/>
          </p:cNvSpPr>
          <p:nvPr/>
        </p:nvSpPr>
        <p:spPr bwMode="auto">
          <a:xfrm>
            <a:off x="0" y="395288"/>
            <a:ext cx="4057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2009" tIns="36005" rIns="72009" bIns="36005">
            <a:spAutoFit/>
          </a:bodyPr>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buFontTx/>
              <a:buNone/>
            </a:pPr>
            <a:r>
              <a:rPr lang="en-GB" altLang="en-US" sz="1100" b="1">
                <a:solidFill>
                  <a:schemeClr val="accent2"/>
                </a:solidFill>
                <a:latin typeface="Times New Roman" panose="02020603050405020304" pitchFamily="18" charset="0"/>
                <a:cs typeface="Times New Roman" panose="02020603050405020304" pitchFamily="18" charset="0"/>
              </a:rPr>
              <a:t>Session Introduction (Page 2)</a:t>
            </a:r>
          </a:p>
        </p:txBody>
      </p:sp>
      <p:sp>
        <p:nvSpPr>
          <p:cNvPr id="6" name="Rectangle 3">
            <a:extLst>
              <a:ext uri="{FF2B5EF4-FFF2-40B4-BE49-F238E27FC236}">
                <a16:creationId xmlns:a16="http://schemas.microsoft.com/office/drawing/2014/main" id="{65A7E854-78F7-8C98-26B4-15F41C9DDFA9}"/>
              </a:ext>
            </a:extLst>
          </p:cNvPr>
          <p:cNvSpPr txBox="1">
            <a:spLocks noChangeArrowheads="1"/>
          </p:cNvSpPr>
          <p:nvPr/>
        </p:nvSpPr>
        <p:spPr bwMode="auto">
          <a:xfrm>
            <a:off x="38100" y="755649"/>
            <a:ext cx="4946650" cy="1728341"/>
          </a:xfrm>
          <a:prstGeom prst="rect">
            <a:avLst/>
          </a:prstGeom>
          <a:solidFill>
            <a:schemeClr val="bg1">
              <a:lumMod val="95000"/>
            </a:schemeClr>
          </a:solidFill>
          <a:ln w="9525">
            <a:noFill/>
            <a:miter lim="800000"/>
            <a:headEnd/>
            <a:tailEnd/>
          </a:ln>
        </p:spPr>
        <p:txBody>
          <a:bodyPr lIns="72009" tIns="36005" rIns="72009" bIns="36005"/>
          <a:lstStyle/>
          <a:p>
            <a:pPr marL="269875" indent="-269875" defTabSz="720725" eaLnBrk="1" hangingPunct="1">
              <a:spcBef>
                <a:spcPct val="20000"/>
              </a:spcBef>
              <a:defRPr/>
            </a:pPr>
            <a:r>
              <a:rPr lang="en-GB" b="1" kern="0" dirty="0">
                <a:solidFill>
                  <a:srgbClr val="FF6600"/>
                </a:solidFill>
                <a:ea typeface="Verdana" pitchFamily="34" charset="0"/>
                <a:cs typeface="Verdana" pitchFamily="34" charset="0"/>
              </a:rPr>
              <a:t>Learning Objectives</a:t>
            </a:r>
          </a:p>
          <a:p>
            <a:pPr eaLnBrk="1" hangingPunct="1">
              <a:lnSpc>
                <a:spcPct val="90000"/>
              </a:lnSpc>
              <a:defRPr/>
            </a:pPr>
            <a:r>
              <a:rPr lang="en-GB" dirty="0"/>
              <a:t>By the end of this session you should be able to:</a:t>
            </a:r>
          </a:p>
          <a:p>
            <a:pPr marL="171450" indent="-171450" eaLnBrk="1" hangingPunct="1">
              <a:lnSpc>
                <a:spcPct val="90000"/>
              </a:lnSpc>
              <a:buFont typeface="Arial" panose="020B0604020202020204" pitchFamily="34" charset="0"/>
              <a:buChar char="•"/>
              <a:defRPr/>
            </a:pPr>
            <a:endParaRPr lang="en-GB" b="1" dirty="0"/>
          </a:p>
          <a:p>
            <a:pPr marL="171450" lvl="0" indent="-171450">
              <a:buFont typeface="Arial" panose="020B0604020202020204" pitchFamily="34" charset="0"/>
              <a:buChar char="•"/>
            </a:pPr>
            <a:r>
              <a:rPr lang="en-GB" dirty="0"/>
              <a:t>Describe and define what youth violence is.</a:t>
            </a:r>
          </a:p>
          <a:p>
            <a:pPr marL="171450" lvl="0" indent="-171450">
              <a:buFont typeface="Arial" panose="020B0604020202020204" pitchFamily="34" charset="0"/>
              <a:buChar char="•"/>
            </a:pPr>
            <a:r>
              <a:rPr lang="en-GB" dirty="0"/>
              <a:t>List the types of violence and exploitation that young persons may be abused by.</a:t>
            </a:r>
          </a:p>
          <a:p>
            <a:pPr marL="171450" lvl="0" indent="-171450">
              <a:buFont typeface="Arial" panose="020B0604020202020204" pitchFamily="34" charset="0"/>
              <a:buChar char="•"/>
            </a:pPr>
            <a:r>
              <a:rPr lang="en-GB" dirty="0"/>
              <a:t>Identify patients at risk of youth violence and criminal exploitation.</a:t>
            </a:r>
          </a:p>
          <a:p>
            <a:pPr marL="171450" lvl="0" indent="-171450">
              <a:buFont typeface="Arial" panose="020B0604020202020204" pitchFamily="34" charset="0"/>
              <a:buChar char="•"/>
            </a:pPr>
            <a:r>
              <a:rPr lang="en-GB" dirty="0"/>
              <a:t>Explain communication strategies to open a dialogue and initiate behavioural change.</a:t>
            </a:r>
          </a:p>
          <a:p>
            <a:pPr marL="171450" indent="-171450">
              <a:buFont typeface="Arial" panose="020B0604020202020204" pitchFamily="34" charset="0"/>
              <a:buChar char="•"/>
            </a:pPr>
            <a:r>
              <a:rPr lang="en-GB" dirty="0"/>
              <a:t>Understand how clinicians and the wider team can help interrupt this cycle of violence.</a:t>
            </a:r>
            <a:r>
              <a:rPr lang="en-GB" dirty="0">
                <a:effectLst/>
              </a:rPr>
              <a:t> </a:t>
            </a:r>
            <a:endParaRPr lang="en-GB" dirty="0"/>
          </a:p>
          <a:p>
            <a:pPr marL="269875" indent="-269875" defTabSz="720725" eaLnBrk="1" hangingPunct="1">
              <a:spcBef>
                <a:spcPct val="20000"/>
              </a:spcBef>
              <a:defRPr/>
            </a:pPr>
            <a:endParaRPr lang="en-GB" b="1" kern="0" dirty="0">
              <a:solidFill>
                <a:srgbClr val="FF6600"/>
              </a:solidFill>
              <a:ea typeface="Verdana" pitchFamily="34" charset="0"/>
              <a:cs typeface="Verdana" pitchFamily="34" charset="0"/>
            </a:endParaRPr>
          </a:p>
          <a:p>
            <a:pPr marL="269875" indent="-269875" defTabSz="720725" eaLnBrk="1" hangingPunct="1">
              <a:spcBef>
                <a:spcPct val="20000"/>
              </a:spcBef>
              <a:defRPr/>
            </a:pPr>
            <a:endParaRPr lang="en-GB" sz="1300" kern="0" dirty="0">
              <a:latin typeface="Georgia" pitchFamily="18" charset="0"/>
            </a:endParaRPr>
          </a:p>
        </p:txBody>
      </p:sp>
      <p:sp>
        <p:nvSpPr>
          <p:cNvPr id="7" name="Rectangle 3">
            <a:extLst>
              <a:ext uri="{FF2B5EF4-FFF2-40B4-BE49-F238E27FC236}">
                <a16:creationId xmlns:a16="http://schemas.microsoft.com/office/drawing/2014/main" id="{A8B26F59-CD29-FBD7-13B4-04E56BD2B248}"/>
              </a:ext>
            </a:extLst>
          </p:cNvPr>
          <p:cNvSpPr txBox="1">
            <a:spLocks noChangeArrowheads="1"/>
          </p:cNvSpPr>
          <p:nvPr/>
        </p:nvSpPr>
        <p:spPr bwMode="auto">
          <a:xfrm>
            <a:off x="38100" y="2844800"/>
            <a:ext cx="4946650" cy="790575"/>
          </a:xfrm>
          <a:prstGeom prst="rect">
            <a:avLst/>
          </a:prstGeom>
          <a:solidFill>
            <a:schemeClr val="bg1">
              <a:lumMod val="95000"/>
            </a:schemeClr>
          </a:solidFill>
          <a:ln w="9525">
            <a:noFill/>
            <a:miter lim="800000"/>
            <a:headEnd/>
            <a:tailEnd/>
          </a:ln>
        </p:spPr>
        <p:txBody>
          <a:bodyPr lIns="72009" tIns="36005" rIns="72009" bIns="36005"/>
          <a:lstStyle/>
          <a:p>
            <a:pPr marL="269875" indent="-269875" defTabSz="720725" eaLnBrk="1" hangingPunct="1">
              <a:spcBef>
                <a:spcPct val="20000"/>
              </a:spcBef>
              <a:defRPr/>
            </a:pPr>
            <a:r>
              <a:rPr lang="en-GB" b="1" kern="0">
                <a:solidFill>
                  <a:srgbClr val="FF6600"/>
                </a:solidFill>
                <a:ea typeface="Verdana" pitchFamily="34" charset="0"/>
                <a:cs typeface="Verdana" pitchFamily="34" charset="0"/>
              </a:rPr>
              <a:t>Prerequisites</a:t>
            </a:r>
          </a:p>
          <a:p>
            <a:pPr marL="269875" indent="-269875" defTabSz="720725" eaLnBrk="1" hangingPunct="1">
              <a:spcBef>
                <a:spcPct val="20000"/>
              </a:spcBef>
              <a:defRPr/>
            </a:pPr>
            <a:r>
              <a:rPr lang="en-GB" kern="0">
                <a:ea typeface="Verdana" pitchFamily="34" charset="0"/>
                <a:cs typeface="Verdana" pitchFamily="34" charset="0"/>
              </a:rPr>
              <a:t> </a:t>
            </a:r>
            <a:endParaRPr lang="en-GB"/>
          </a:p>
          <a:p>
            <a:pPr marL="180975" indent="-95250" eaLnBrk="1" hangingPunct="1">
              <a:lnSpc>
                <a:spcPct val="90000"/>
              </a:lnSpc>
              <a:buSzPct val="150000"/>
              <a:buFont typeface="Arial" pitchFamily="34" charset="0"/>
              <a:buChar char="•"/>
              <a:defRPr/>
            </a:pPr>
            <a:r>
              <a:rPr lang="en-GB"/>
              <a:t>No pre-requisite knowledge is required</a:t>
            </a:r>
          </a:p>
          <a:p>
            <a:pPr marL="269875" indent="-269875" defTabSz="720725" eaLnBrk="1" hangingPunct="1">
              <a:spcBef>
                <a:spcPct val="20000"/>
              </a:spcBef>
              <a:defRPr/>
            </a:pPr>
            <a:endParaRPr lang="en-GB" b="1" kern="0">
              <a:solidFill>
                <a:srgbClr val="FF6600"/>
              </a:solidFill>
              <a:ea typeface="Verdana" pitchFamily="34" charset="0"/>
              <a:cs typeface="Verdana" pitchFamily="34" charset="0"/>
            </a:endParaRPr>
          </a:p>
          <a:p>
            <a:pPr marL="269875" indent="-269875" defTabSz="720725" eaLnBrk="1" hangingPunct="1">
              <a:spcBef>
                <a:spcPct val="20000"/>
              </a:spcBef>
              <a:defRPr/>
            </a:pPr>
            <a:endParaRPr lang="en-GB" sz="1300" kern="0">
              <a:latin typeface="Georgia"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2B7B42A-9104-F156-CC6F-5ED48A2B5010}"/>
              </a:ext>
            </a:extLst>
          </p:cNvPr>
          <p:cNvSpPr>
            <a:spLocks noGrp="1" noChangeArrowheads="1"/>
          </p:cNvSpPr>
          <p:nvPr>
            <p:ph type="title"/>
          </p:nvPr>
        </p:nvSpPr>
        <p:spPr>
          <a:xfrm>
            <a:off x="0" y="179388"/>
            <a:ext cx="4705350" cy="431800"/>
          </a:xfrm>
        </p:spPr>
        <p:txBody>
          <a:bodyPr/>
          <a:lstStyle/>
          <a:p>
            <a:pPr eaLnBrk="1" hangingPunct="1"/>
            <a:r>
              <a:rPr lang="en-GB" altLang="en-US" sz="1100" dirty="0">
                <a:latin typeface="Times New Roman" panose="02020603050405020304" pitchFamily="18" charset="0"/>
                <a:cs typeface="Times New Roman" panose="02020603050405020304" pitchFamily="18" charset="0"/>
              </a:rPr>
              <a:t>Page Type: Learning Objective 4  Presentation Page </a:t>
            </a:r>
            <a:br>
              <a:rPr lang="en-GB" altLang="en-US" sz="1100" dirty="0">
                <a:latin typeface="Times New Roman" panose="02020603050405020304" pitchFamily="18" charset="0"/>
                <a:cs typeface="Times New Roman" panose="02020603050405020304" pitchFamily="18" charset="0"/>
              </a:rPr>
            </a:br>
            <a:r>
              <a:rPr lang="en-GB" altLang="en-US" sz="1100" dirty="0">
                <a:solidFill>
                  <a:schemeClr val="accent2"/>
                </a:solidFill>
                <a:latin typeface="Times New Roman" panose="02020603050405020304" pitchFamily="18" charset="0"/>
                <a:cs typeface="Times New Roman" panose="02020603050405020304" pitchFamily="18" charset="0"/>
              </a:rPr>
              <a:t>Page Title:  Case study</a:t>
            </a:r>
            <a:endParaRPr lang="en-GB" altLang="en-US" sz="1100" dirty="0">
              <a:latin typeface="Times New Roman" panose="02020603050405020304" pitchFamily="18" charset="0"/>
              <a:cs typeface="Times New Roman" panose="02020603050405020304" pitchFamily="18" charset="0"/>
            </a:endParaRPr>
          </a:p>
        </p:txBody>
      </p:sp>
      <p:sp>
        <p:nvSpPr>
          <p:cNvPr id="9219" name="Rectangle 3">
            <a:extLst>
              <a:ext uri="{FF2B5EF4-FFF2-40B4-BE49-F238E27FC236}">
                <a16:creationId xmlns:a16="http://schemas.microsoft.com/office/drawing/2014/main" id="{2EAE279D-5686-4E44-BB92-E32863E3B10B}"/>
              </a:ext>
            </a:extLst>
          </p:cNvPr>
          <p:cNvSpPr>
            <a:spLocks noChangeArrowheads="1"/>
          </p:cNvSpPr>
          <p:nvPr/>
        </p:nvSpPr>
        <p:spPr bwMode="auto">
          <a:xfrm>
            <a:off x="88899" y="755650"/>
            <a:ext cx="7196483"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marL="171450" indent="-171450" algn="thaiDist">
              <a:spcBef>
                <a:spcPts val="0"/>
              </a:spcBef>
              <a:spcAft>
                <a:spcPts val="300"/>
              </a:spcAft>
            </a:pPr>
            <a:r>
              <a:rPr lang="en-GB" sz="1000" dirty="0">
                <a:latin typeface="Verdana" panose="020B0604030504040204" pitchFamily="34" charset="0"/>
                <a:ea typeface="Verdana" panose="020B0604030504040204" pitchFamily="34" charset="0"/>
                <a:cs typeface="Verdana" panose="020B0604030504040204" pitchFamily="34" charset="0"/>
              </a:rPr>
              <a:t>Communication</a:t>
            </a:r>
          </a:p>
          <a:p>
            <a:pPr marL="914400" lvl="1" indent="-171450" algn="thaiDist">
              <a:spcBef>
                <a:spcPts val="0"/>
              </a:spcBef>
              <a:spcAft>
                <a:spcPts val="300"/>
              </a:spcAft>
            </a:pPr>
            <a:r>
              <a:rPr lang="en-GB" dirty="0">
                <a:latin typeface="Verdana" panose="020B0604030504040204" pitchFamily="34" charset="0"/>
                <a:ea typeface="Verdana" panose="020B0604030504040204" pitchFamily="34" charset="0"/>
                <a:cs typeface="Verdana" panose="020B0604030504040204" pitchFamily="34" charset="0"/>
              </a:rPr>
              <a:t>Teachable moments: The doctor informs Mark “I am worried about you, what has happened is not ok.” “If you’re happy to talk about it, can I let you know of some ways I can help”</a:t>
            </a:r>
          </a:p>
          <a:p>
            <a:pPr marL="914400" lvl="1" indent="-171450" algn="thaiDist">
              <a:spcBef>
                <a:spcPts val="0"/>
              </a:spcBef>
              <a:spcAft>
                <a:spcPts val="300"/>
              </a:spcAft>
            </a:pPr>
            <a:r>
              <a:rPr lang="en-GB" dirty="0">
                <a:latin typeface="Verdana" panose="020B0604030504040204" pitchFamily="34" charset="0"/>
                <a:ea typeface="Verdana" panose="020B0604030504040204" pitchFamily="34" charset="0"/>
                <a:cs typeface="Verdana" panose="020B0604030504040204" pitchFamily="34" charset="0"/>
              </a:rPr>
              <a:t>Help is offered</a:t>
            </a:r>
            <a:r>
              <a:rPr lang="en-GB" dirty="0">
                <a:ea typeface="Verdana" panose="020B0604030504040204" pitchFamily="34" charset="0"/>
                <a:cs typeface="Verdana" panose="020B0604030504040204" pitchFamily="34" charset="0"/>
              </a:rPr>
              <a:t> and explained to Mark so he understands who and how he can be supported</a:t>
            </a:r>
            <a:endParaRPr lang="en-GB" dirty="0">
              <a:latin typeface="Verdana" panose="020B0604030504040204" pitchFamily="34" charset="0"/>
              <a:ea typeface="Verdana" panose="020B0604030504040204" pitchFamily="34" charset="0"/>
              <a:cs typeface="Verdana" panose="020B0604030504040204" pitchFamily="34" charset="0"/>
            </a:endParaRPr>
          </a:p>
          <a:p>
            <a:pPr marL="914400" lvl="1" indent="-171450" algn="thaiDist">
              <a:spcBef>
                <a:spcPts val="0"/>
              </a:spcBef>
              <a:spcAft>
                <a:spcPts val="300"/>
              </a:spcAft>
            </a:pPr>
            <a:r>
              <a:rPr lang="en-GB" dirty="0">
                <a:latin typeface="Verdana" panose="020B0604030504040204" pitchFamily="34" charset="0"/>
                <a:ea typeface="Verdana" panose="020B0604030504040204" pitchFamily="34" charset="0"/>
                <a:cs typeface="Verdana" panose="020B0604030504040204" pitchFamily="34" charset="0"/>
              </a:rPr>
              <a:t>Mark consents for safeguarding measures and referrals to be put in place.</a:t>
            </a:r>
          </a:p>
          <a:p>
            <a:pPr marL="171450" indent="-171450" algn="thaiDist">
              <a:spcBef>
                <a:spcPts val="0"/>
              </a:spcBef>
              <a:spcAft>
                <a:spcPts val="300"/>
              </a:spcAft>
            </a:pPr>
            <a:r>
              <a:rPr lang="en-GB" dirty="0">
                <a:latin typeface="Verdana" panose="020B0604030504040204" pitchFamily="34" charset="0"/>
                <a:ea typeface="Verdana" panose="020B0604030504040204" pitchFamily="34" charset="0"/>
                <a:cs typeface="Verdana" panose="020B0604030504040204" pitchFamily="34" charset="0"/>
              </a:rPr>
              <a:t>Working with the wider team</a:t>
            </a:r>
          </a:p>
          <a:p>
            <a:pPr marL="914400" lvl="1" indent="-171450" algn="thaiDist">
              <a:spcBef>
                <a:spcPts val="0"/>
              </a:spcBef>
              <a:spcAft>
                <a:spcPts val="300"/>
              </a:spcAft>
            </a:pPr>
            <a:r>
              <a:rPr lang="en-GB" dirty="0">
                <a:ea typeface="Verdana" panose="020B0604030504040204" pitchFamily="34" charset="0"/>
                <a:cs typeface="Verdana" panose="020B0604030504040204" pitchFamily="34" charset="0"/>
              </a:rPr>
              <a:t>The on-call paediatric consultant is informed who raises the issue with the trust safeguarding children team.</a:t>
            </a:r>
          </a:p>
          <a:p>
            <a:pPr marL="914400" lvl="1" indent="-171450" algn="thaiDist">
              <a:spcBef>
                <a:spcPts val="0"/>
              </a:spcBef>
              <a:spcAft>
                <a:spcPts val="300"/>
              </a:spcAft>
            </a:pPr>
            <a:r>
              <a:rPr lang="en-GB" dirty="0">
                <a:ea typeface="Verdana" panose="020B0604030504040204" pitchFamily="34" charset="0"/>
                <a:cs typeface="Verdana" panose="020B0604030504040204" pitchFamily="34" charset="0"/>
              </a:rPr>
              <a:t>Further safeguarding concerns are raised regarding his “friends” who were uploading the events of his attack onto social media.</a:t>
            </a:r>
          </a:p>
          <a:p>
            <a:pPr marL="914400" lvl="1" indent="-171450" algn="thaiDist">
              <a:spcBef>
                <a:spcPts val="0"/>
              </a:spcBef>
              <a:spcAft>
                <a:spcPts val="300"/>
              </a:spcAft>
            </a:pPr>
            <a:r>
              <a:rPr lang="en-GB" dirty="0">
                <a:ea typeface="Verdana" panose="020B0604030504040204" pitchFamily="34" charset="0"/>
                <a:cs typeface="Verdana" panose="020B0604030504040204" pitchFamily="34" charset="0"/>
              </a:rPr>
              <a:t>A referral to the in-house violence reduction services is made and a youth worker is appointed to Mark to act as his advocate, assist with basic needs and provide long term support.</a:t>
            </a:r>
          </a:p>
          <a:p>
            <a:pPr marL="914400" lvl="1" indent="-171450" algn="thaiDist">
              <a:spcBef>
                <a:spcPts val="0"/>
              </a:spcBef>
              <a:spcAft>
                <a:spcPts val="300"/>
              </a:spcAft>
            </a:pPr>
            <a:r>
              <a:rPr lang="en-GB" dirty="0">
                <a:latin typeface="Verdana" panose="020B0604030504040204" pitchFamily="34" charset="0"/>
                <a:ea typeface="Verdana" panose="020B0604030504040204" pitchFamily="34" charset="0"/>
                <a:cs typeface="Verdana" panose="020B0604030504040204" pitchFamily="34" charset="0"/>
              </a:rPr>
              <a:t>Social service</a:t>
            </a:r>
            <a:r>
              <a:rPr lang="en-GB" dirty="0">
                <a:ea typeface="Verdana" panose="020B0604030504040204" pitchFamily="34" charset="0"/>
                <a:cs typeface="Verdana" panose="020B0604030504040204" pitchFamily="34" charset="0"/>
              </a:rPr>
              <a:t>s are informed and reveal Mark is known to them due to abuse at home and being affiliated with a local gang. </a:t>
            </a:r>
          </a:p>
          <a:p>
            <a:pPr marL="914400" lvl="1" indent="-171450" algn="thaiDist">
              <a:spcBef>
                <a:spcPts val="0"/>
              </a:spcBef>
              <a:spcAft>
                <a:spcPts val="300"/>
              </a:spcAft>
            </a:pPr>
            <a:r>
              <a:rPr lang="en-GB" dirty="0">
                <a:ea typeface="Verdana" panose="020B0604030504040204" pitchFamily="34" charset="0"/>
                <a:cs typeface="Verdana" panose="020B0604030504040204" pitchFamily="34" charset="0"/>
              </a:rPr>
              <a:t>The police were informed as Mark was judged at being at risk for further serious harm. </a:t>
            </a:r>
          </a:p>
          <a:p>
            <a:pPr marL="914400" lvl="1" indent="-171450" algn="thaiDist">
              <a:spcBef>
                <a:spcPts val="0"/>
              </a:spcBef>
              <a:spcAft>
                <a:spcPts val="300"/>
              </a:spcAft>
            </a:pPr>
            <a:r>
              <a:rPr lang="en-GB" dirty="0">
                <a:ea typeface="Verdana" panose="020B0604030504040204" pitchFamily="34" charset="0"/>
                <a:cs typeface="Verdana" panose="020B0604030504040204" pitchFamily="34" charset="0"/>
              </a:rPr>
              <a:t>A professionals meeting is held, and an action plan was put in place. </a:t>
            </a:r>
          </a:p>
          <a:p>
            <a:pPr algn="thaiDist">
              <a:buNone/>
            </a:pPr>
            <a:endParaRPr lang="en-GB" altLang="en-US" sz="1000" dirty="0">
              <a:latin typeface="Verdana" panose="020B0604030504040204" pitchFamily="34" charset="0"/>
              <a:ea typeface="Verdana" panose="020B0604030504040204" pitchFamily="34" charset="0"/>
              <a:cs typeface="Verdana" panose="020B0604030504040204" pitchFamily="34" charset="0"/>
            </a:endParaRPr>
          </a:p>
          <a:p>
            <a:pPr algn="thaiDist">
              <a:buNone/>
            </a:pPr>
            <a:endParaRPr lang="en-US" altLang="en-US" sz="700" dirty="0">
              <a:latin typeface="Verdana" panose="020B0604030504040204" pitchFamily="34" charset="0"/>
              <a:ea typeface="Verdana" panose="020B0604030504040204" pitchFamily="34" charset="0"/>
              <a:cs typeface="Verdana" panose="020B0604030504040204" pitchFamily="34" charset="0"/>
            </a:endParaRPr>
          </a:p>
          <a:p>
            <a:pPr algn="thaiDist">
              <a:buNone/>
            </a:pPr>
            <a:endParaRPr lang="en-US" altLang="en-US" sz="700" dirty="0">
              <a:latin typeface="Verdana" panose="020B0604030504040204" pitchFamily="34" charset="0"/>
              <a:ea typeface="Verdana" panose="020B0604030504040204" pitchFamily="34" charset="0"/>
              <a:cs typeface="Verdana" panose="020B0604030504040204" pitchFamily="34" charset="0"/>
            </a:endParaRPr>
          </a:p>
          <a:p>
            <a:pPr algn="thaiDist">
              <a:buNone/>
            </a:pPr>
            <a:endParaRPr lang="en-US" altLang="en-US" sz="7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85218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7065117-DEFC-C34F-8B5D-18217C5FAFED}"/>
              </a:ext>
            </a:extLst>
          </p:cNvPr>
          <p:cNvSpPr>
            <a:spLocks noGrp="1" noChangeArrowheads="1"/>
          </p:cNvSpPr>
          <p:nvPr>
            <p:ph type="title"/>
          </p:nvPr>
        </p:nvSpPr>
        <p:spPr>
          <a:xfrm>
            <a:off x="28575" y="395288"/>
            <a:ext cx="4705350" cy="196850"/>
          </a:xfrm>
        </p:spPr>
        <p:txBody>
          <a:bodyPr/>
          <a:lstStyle/>
          <a:p>
            <a:pPr eaLnBrk="1" hangingPunct="1"/>
            <a:r>
              <a:rPr lang="en-GB" altLang="en-US" sz="1100">
                <a:solidFill>
                  <a:schemeClr val="accent2"/>
                </a:solidFill>
                <a:latin typeface="Times New Roman" panose="02020603050405020304" pitchFamily="18" charset="0"/>
                <a:cs typeface="Times New Roman" panose="02020603050405020304" pitchFamily="18" charset="0"/>
              </a:rPr>
              <a:t>Self Assessment </a:t>
            </a:r>
          </a:p>
        </p:txBody>
      </p:sp>
      <p:sp>
        <p:nvSpPr>
          <p:cNvPr id="16387" name="Text Box 5">
            <a:extLst>
              <a:ext uri="{FF2B5EF4-FFF2-40B4-BE49-F238E27FC236}">
                <a16:creationId xmlns:a16="http://schemas.microsoft.com/office/drawing/2014/main" id="{B5C777D3-177E-FBC4-94D5-196E597E6D54}"/>
              </a:ext>
            </a:extLst>
          </p:cNvPr>
          <p:cNvSpPr txBox="1">
            <a:spLocks noChangeArrowheads="1"/>
          </p:cNvSpPr>
          <p:nvPr/>
        </p:nvSpPr>
        <p:spPr bwMode="auto">
          <a:xfrm>
            <a:off x="4627563" y="3492500"/>
            <a:ext cx="2833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en-US" altLang="en-US" sz="1000">
                <a:solidFill>
                  <a:schemeClr val="bg1"/>
                </a:solidFill>
                <a:latin typeface="Verdana" panose="020B0604030504040204" pitchFamily="34" charset="0"/>
              </a:rPr>
              <a:t>[Type image name here]</a:t>
            </a:r>
          </a:p>
          <a:p>
            <a:pPr eaLnBrk="1" hangingPunct="1">
              <a:spcBef>
                <a:spcPct val="0"/>
              </a:spcBef>
              <a:buFontTx/>
              <a:buNone/>
            </a:pPr>
            <a:r>
              <a:rPr lang="en-US" altLang="en-US" sz="1000">
                <a:solidFill>
                  <a:schemeClr val="bg1"/>
                </a:solidFill>
                <a:latin typeface="Verdana" panose="020B0604030504040204" pitchFamily="34" charset="0"/>
              </a:rPr>
              <a:t>[Type a brief description of image here]</a:t>
            </a:r>
          </a:p>
        </p:txBody>
      </p:sp>
      <p:sp>
        <p:nvSpPr>
          <p:cNvPr id="16388" name="Text Box 8">
            <a:extLst>
              <a:ext uri="{FF2B5EF4-FFF2-40B4-BE49-F238E27FC236}">
                <a16:creationId xmlns:a16="http://schemas.microsoft.com/office/drawing/2014/main" id="{C252CC2D-4A2E-BFC8-7C09-CD40107EDF4A}"/>
              </a:ext>
            </a:extLst>
          </p:cNvPr>
          <p:cNvSpPr txBox="1">
            <a:spLocks noChangeArrowheads="1"/>
          </p:cNvSpPr>
          <p:nvPr/>
        </p:nvSpPr>
        <p:spPr bwMode="auto">
          <a:xfrm>
            <a:off x="3759200" y="4051300"/>
            <a:ext cx="3384550" cy="1952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defTabSz="687388">
              <a:spcBef>
                <a:spcPct val="20000"/>
              </a:spcBef>
              <a:buChar char="•"/>
              <a:defRPr sz="900">
                <a:solidFill>
                  <a:schemeClr val="tx1"/>
                </a:solidFill>
                <a:latin typeface="Arial" panose="020B0604020202020204" pitchFamily="34" charset="0"/>
              </a:defRPr>
            </a:lvl1pPr>
            <a:lvl2pPr marL="742950" indent="-285750" defTabSz="687388">
              <a:spcBef>
                <a:spcPct val="20000"/>
              </a:spcBef>
              <a:buChar char="–"/>
              <a:defRPr sz="1000">
                <a:solidFill>
                  <a:schemeClr val="tx1"/>
                </a:solidFill>
                <a:latin typeface="Verdana" panose="020B0604030504040204" pitchFamily="34" charset="0"/>
              </a:defRPr>
            </a:lvl2pPr>
            <a:lvl3pPr marL="1143000" indent="-228600" defTabSz="687388">
              <a:spcBef>
                <a:spcPct val="20000"/>
              </a:spcBef>
              <a:buChar char="•"/>
              <a:defRPr sz="1000">
                <a:solidFill>
                  <a:schemeClr val="tx1"/>
                </a:solidFill>
                <a:latin typeface="Verdana" panose="020B0604030504040204" pitchFamily="34" charset="0"/>
              </a:defRPr>
            </a:lvl3pPr>
            <a:lvl4pPr marL="1600200" indent="-228600" defTabSz="687388">
              <a:spcBef>
                <a:spcPct val="20000"/>
              </a:spcBef>
              <a:buChar char="–"/>
              <a:defRPr sz="1000">
                <a:solidFill>
                  <a:schemeClr val="tx1"/>
                </a:solidFill>
                <a:latin typeface="Verdana" panose="020B0604030504040204" pitchFamily="34" charset="0"/>
              </a:defRPr>
            </a:lvl4pPr>
            <a:lvl5pPr marL="2057400" indent="-228600" defTabSz="687388">
              <a:spcBef>
                <a:spcPct val="20000"/>
              </a:spcBef>
              <a:buChar char="»"/>
              <a:defRPr sz="1600">
                <a:solidFill>
                  <a:schemeClr val="tx1"/>
                </a:solidFill>
                <a:latin typeface="Verdana" panose="020B0604030504040204" pitchFamily="34" charset="0"/>
              </a:defRPr>
            </a:lvl5pPr>
            <a:lvl6pPr marL="2514600" indent="-228600" defTabSz="687388"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687388"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687388"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687388"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en-GB" altLang="en-US" sz="800">
                <a:solidFill>
                  <a:srgbClr val="00CC00"/>
                </a:solidFill>
                <a:latin typeface="Verdana" panose="020B0604030504040204" pitchFamily="34" charset="0"/>
              </a:rPr>
              <a:t>Question_mark.jpg</a:t>
            </a:r>
          </a:p>
        </p:txBody>
      </p:sp>
      <p:sp>
        <p:nvSpPr>
          <p:cNvPr id="16389" name="Rectangle 4">
            <a:extLst>
              <a:ext uri="{FF2B5EF4-FFF2-40B4-BE49-F238E27FC236}">
                <a16:creationId xmlns:a16="http://schemas.microsoft.com/office/drawing/2014/main" id="{68613B1F-86A3-79E3-050F-D714CC150D04}"/>
              </a:ext>
            </a:extLst>
          </p:cNvPr>
          <p:cNvSpPr>
            <a:spLocks noChangeArrowheads="1"/>
          </p:cNvSpPr>
          <p:nvPr/>
        </p:nvSpPr>
        <p:spPr bwMode="auto">
          <a:xfrm>
            <a:off x="0" y="2251075"/>
            <a:ext cx="37480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wrap="none" lIns="88153" tIns="43940" rIns="88153" bIns="43940">
            <a:spAutoFit/>
          </a:bodyPr>
          <a:lstStyle>
            <a:lvl1pPr defTabSz="339725">
              <a:spcBef>
                <a:spcPct val="20000"/>
              </a:spcBef>
              <a:buChar char="•"/>
              <a:tabLst>
                <a:tab pos="547688" algn="l"/>
                <a:tab pos="1096963" algn="l"/>
                <a:tab pos="1644650" algn="l"/>
                <a:tab pos="2193925" algn="l"/>
                <a:tab pos="2743200" algn="l"/>
                <a:tab pos="3292475" algn="l"/>
              </a:tabLst>
              <a:defRPr sz="900">
                <a:solidFill>
                  <a:schemeClr val="tx1"/>
                </a:solidFill>
                <a:latin typeface="Arial" panose="020B0604020202020204" pitchFamily="34" charset="0"/>
              </a:defRPr>
            </a:lvl1pPr>
            <a:lvl2pPr marL="742950" indent="-285750" defTabSz="339725">
              <a:spcBef>
                <a:spcPct val="20000"/>
              </a:spcBef>
              <a:buChar char="–"/>
              <a:tabLst>
                <a:tab pos="547688" algn="l"/>
                <a:tab pos="1096963" algn="l"/>
                <a:tab pos="1644650" algn="l"/>
                <a:tab pos="2193925" algn="l"/>
                <a:tab pos="2743200" algn="l"/>
                <a:tab pos="3292475" algn="l"/>
              </a:tabLst>
              <a:defRPr sz="1000">
                <a:solidFill>
                  <a:schemeClr val="tx1"/>
                </a:solidFill>
                <a:latin typeface="Verdana" panose="020B0604030504040204" pitchFamily="34" charset="0"/>
              </a:defRPr>
            </a:lvl2pPr>
            <a:lvl3pPr marL="1143000" indent="-228600" defTabSz="339725">
              <a:spcBef>
                <a:spcPct val="20000"/>
              </a:spcBef>
              <a:buChar char="•"/>
              <a:tabLst>
                <a:tab pos="547688" algn="l"/>
                <a:tab pos="1096963" algn="l"/>
                <a:tab pos="1644650" algn="l"/>
                <a:tab pos="2193925" algn="l"/>
                <a:tab pos="2743200" algn="l"/>
                <a:tab pos="3292475" algn="l"/>
              </a:tabLst>
              <a:defRPr sz="1000">
                <a:solidFill>
                  <a:schemeClr val="tx1"/>
                </a:solidFill>
                <a:latin typeface="Verdana" panose="020B0604030504040204" pitchFamily="34" charset="0"/>
              </a:defRPr>
            </a:lvl3pPr>
            <a:lvl4pPr marL="1600200" indent="-228600" defTabSz="339725">
              <a:spcBef>
                <a:spcPct val="20000"/>
              </a:spcBef>
              <a:buChar char="–"/>
              <a:tabLst>
                <a:tab pos="547688" algn="l"/>
                <a:tab pos="1096963" algn="l"/>
                <a:tab pos="1644650" algn="l"/>
                <a:tab pos="2193925" algn="l"/>
                <a:tab pos="2743200" algn="l"/>
                <a:tab pos="3292475" algn="l"/>
              </a:tabLst>
              <a:defRPr sz="1000">
                <a:solidFill>
                  <a:schemeClr val="tx1"/>
                </a:solidFill>
                <a:latin typeface="Verdana" panose="020B0604030504040204" pitchFamily="34" charset="0"/>
              </a:defRPr>
            </a:lvl4pPr>
            <a:lvl5pPr marL="2057400" indent="-228600" defTabSz="339725">
              <a:spcBef>
                <a:spcPct val="20000"/>
              </a:spcBef>
              <a:buChar char="»"/>
              <a:tabLst>
                <a:tab pos="547688" algn="l"/>
                <a:tab pos="1096963" algn="l"/>
                <a:tab pos="1644650" algn="l"/>
                <a:tab pos="2193925" algn="l"/>
                <a:tab pos="2743200" algn="l"/>
                <a:tab pos="3292475" algn="l"/>
              </a:tabLst>
              <a:defRPr sz="1600">
                <a:solidFill>
                  <a:schemeClr val="tx1"/>
                </a:solidFill>
                <a:latin typeface="Verdana" panose="020B0604030504040204" pitchFamily="34" charset="0"/>
              </a:defRPr>
            </a:lvl5pPr>
            <a:lvl6pPr marL="2514600" indent="-228600" defTabSz="339725" eaLnBrk="0" fontAlgn="base" hangingPunct="0">
              <a:spcBef>
                <a:spcPct val="20000"/>
              </a:spcBef>
              <a:spcAft>
                <a:spcPct val="0"/>
              </a:spcAft>
              <a:buChar char="»"/>
              <a:tabLst>
                <a:tab pos="547688" algn="l"/>
                <a:tab pos="1096963" algn="l"/>
                <a:tab pos="1644650" algn="l"/>
                <a:tab pos="2193925" algn="l"/>
                <a:tab pos="2743200" algn="l"/>
                <a:tab pos="3292475" algn="l"/>
              </a:tabLst>
              <a:defRPr sz="1600">
                <a:solidFill>
                  <a:schemeClr val="tx1"/>
                </a:solidFill>
                <a:latin typeface="Verdana" panose="020B0604030504040204" pitchFamily="34" charset="0"/>
              </a:defRPr>
            </a:lvl6pPr>
            <a:lvl7pPr marL="2971800" indent="-228600" defTabSz="339725" eaLnBrk="0" fontAlgn="base" hangingPunct="0">
              <a:spcBef>
                <a:spcPct val="20000"/>
              </a:spcBef>
              <a:spcAft>
                <a:spcPct val="0"/>
              </a:spcAft>
              <a:buChar char="»"/>
              <a:tabLst>
                <a:tab pos="547688" algn="l"/>
                <a:tab pos="1096963" algn="l"/>
                <a:tab pos="1644650" algn="l"/>
                <a:tab pos="2193925" algn="l"/>
                <a:tab pos="2743200" algn="l"/>
                <a:tab pos="3292475" algn="l"/>
              </a:tabLst>
              <a:defRPr sz="1600">
                <a:solidFill>
                  <a:schemeClr val="tx1"/>
                </a:solidFill>
                <a:latin typeface="Verdana" panose="020B0604030504040204" pitchFamily="34" charset="0"/>
              </a:defRPr>
            </a:lvl7pPr>
            <a:lvl8pPr marL="3429000" indent="-228600" defTabSz="339725" eaLnBrk="0" fontAlgn="base" hangingPunct="0">
              <a:spcBef>
                <a:spcPct val="20000"/>
              </a:spcBef>
              <a:spcAft>
                <a:spcPct val="0"/>
              </a:spcAft>
              <a:buChar char="»"/>
              <a:tabLst>
                <a:tab pos="547688" algn="l"/>
                <a:tab pos="1096963" algn="l"/>
                <a:tab pos="1644650" algn="l"/>
                <a:tab pos="2193925" algn="l"/>
                <a:tab pos="2743200" algn="l"/>
                <a:tab pos="3292475" algn="l"/>
              </a:tabLst>
              <a:defRPr sz="1600">
                <a:solidFill>
                  <a:schemeClr val="tx1"/>
                </a:solidFill>
                <a:latin typeface="Verdana" panose="020B0604030504040204" pitchFamily="34" charset="0"/>
              </a:defRPr>
            </a:lvl8pPr>
            <a:lvl9pPr marL="3886200" indent="-228600" defTabSz="339725" eaLnBrk="0" fontAlgn="base" hangingPunct="0">
              <a:spcBef>
                <a:spcPct val="20000"/>
              </a:spcBef>
              <a:spcAft>
                <a:spcPct val="0"/>
              </a:spcAft>
              <a:buChar char="»"/>
              <a:tabLst>
                <a:tab pos="547688" algn="l"/>
                <a:tab pos="1096963" algn="l"/>
                <a:tab pos="1644650" algn="l"/>
                <a:tab pos="2193925" algn="l"/>
                <a:tab pos="2743200" algn="l"/>
                <a:tab pos="3292475" algn="l"/>
              </a:tabLst>
              <a:defRPr sz="1600">
                <a:solidFill>
                  <a:schemeClr val="tx1"/>
                </a:solidFill>
                <a:latin typeface="Verdana" panose="020B0604030504040204" pitchFamily="34" charset="0"/>
              </a:defRPr>
            </a:lvl9pPr>
          </a:lstStyle>
          <a:p>
            <a:pPr eaLnBrk="1" hangingPunct="1">
              <a:spcBef>
                <a:spcPct val="0"/>
              </a:spcBef>
              <a:buFontTx/>
              <a:buNone/>
            </a:pPr>
            <a:r>
              <a:rPr lang="en-GB" altLang="en-US" sz="1000" b="1">
                <a:latin typeface="Verdana" panose="020B0604030504040204" pitchFamily="34" charset="0"/>
                <a:ea typeface="ＭＳ Ｐゴシック" panose="020B0600070205080204" pitchFamily="34" charset="-128"/>
              </a:rPr>
              <a:t>A series of self-assessments will follow this page.</a:t>
            </a:r>
          </a:p>
        </p:txBody>
      </p:sp>
      <p:pic>
        <p:nvPicPr>
          <p:cNvPr id="16390" name="Picture 9" descr="question_mark.jpg">
            <a:extLst>
              <a:ext uri="{FF2B5EF4-FFF2-40B4-BE49-F238E27FC236}">
                <a16:creationId xmlns:a16="http://schemas.microsoft.com/office/drawing/2014/main" id="{EB6B9516-02FC-1CB1-884A-35B270F055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7763" y="882650"/>
            <a:ext cx="3527425"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E08D178-D787-1A2D-D287-C14FC629F45D}"/>
              </a:ext>
            </a:extLst>
          </p:cNvPr>
          <p:cNvSpPr>
            <a:spLocks noGrp="1" noChangeArrowheads="1"/>
          </p:cNvSpPr>
          <p:nvPr>
            <p:ph type="title"/>
          </p:nvPr>
        </p:nvSpPr>
        <p:spPr>
          <a:xfrm>
            <a:off x="0" y="179388"/>
            <a:ext cx="4705350" cy="431800"/>
          </a:xfrm>
        </p:spPr>
        <p:txBody>
          <a:bodyPr/>
          <a:lstStyle/>
          <a:p>
            <a:pPr eaLnBrk="1" hangingPunct="1"/>
            <a:r>
              <a:rPr lang="en-GB" altLang="en-US" sz="1100" dirty="0">
                <a:latin typeface="Times New Roman" panose="02020603050405020304" pitchFamily="18" charset="0"/>
                <a:cs typeface="Times New Roman" panose="02020603050405020304" pitchFamily="18" charset="0"/>
              </a:rPr>
              <a:t>Page Type: Learning Objective 1 Question Page </a:t>
            </a:r>
            <a:br>
              <a:rPr lang="en-GB" altLang="en-US" sz="1100" dirty="0">
                <a:latin typeface="Times New Roman" panose="02020603050405020304" pitchFamily="18" charset="0"/>
                <a:cs typeface="Times New Roman" panose="02020603050405020304" pitchFamily="18" charset="0"/>
              </a:rPr>
            </a:br>
            <a:r>
              <a:rPr lang="en-GB" altLang="en-US" sz="1100" dirty="0">
                <a:solidFill>
                  <a:schemeClr val="accent2"/>
                </a:solidFill>
                <a:latin typeface="Times New Roman" panose="02020603050405020304" pitchFamily="18" charset="0"/>
                <a:cs typeface="Times New Roman" panose="02020603050405020304" pitchFamily="18" charset="0"/>
              </a:rPr>
              <a:t>Page Title:</a:t>
            </a:r>
            <a:r>
              <a:rPr lang="en-GB" altLang="en-US" sz="1100" i="1" dirty="0">
                <a:solidFill>
                  <a:schemeClr val="accent2"/>
                </a:solidFill>
                <a:latin typeface="Times New Roman" panose="02020603050405020304" pitchFamily="18" charset="0"/>
                <a:cs typeface="Times New Roman" panose="02020603050405020304" pitchFamily="18" charset="0"/>
              </a:rPr>
              <a:t> </a:t>
            </a:r>
            <a:r>
              <a:rPr lang="en-GB" altLang="en-US" sz="1100" dirty="0">
                <a:solidFill>
                  <a:schemeClr val="accent2"/>
                </a:solidFill>
                <a:latin typeface="Times New Roman" panose="02020603050405020304" pitchFamily="18" charset="0"/>
                <a:cs typeface="Times New Roman" panose="02020603050405020304" pitchFamily="18" charset="0"/>
              </a:rPr>
              <a:t>Normal reactions to traumatic experiences</a:t>
            </a:r>
            <a:endParaRPr lang="en-GB" altLang="en-US" sz="1100" i="1" dirty="0">
              <a:latin typeface="Times New Roman" panose="02020603050405020304" pitchFamily="18" charset="0"/>
              <a:cs typeface="Times New Roman" panose="02020603050405020304" pitchFamily="18" charset="0"/>
            </a:endParaRPr>
          </a:p>
        </p:txBody>
      </p:sp>
      <p:sp>
        <p:nvSpPr>
          <p:cNvPr id="17411" name="Rectangle 3">
            <a:extLst>
              <a:ext uri="{FF2B5EF4-FFF2-40B4-BE49-F238E27FC236}">
                <a16:creationId xmlns:a16="http://schemas.microsoft.com/office/drawing/2014/main" id="{057CA304-30EF-AB66-2AF7-CD7F1345F6B2}"/>
              </a:ext>
            </a:extLst>
          </p:cNvPr>
          <p:cNvSpPr>
            <a:spLocks noGrp="1" noChangeArrowheads="1"/>
          </p:cNvSpPr>
          <p:nvPr>
            <p:ph type="body" sz="half" idx="1"/>
          </p:nvPr>
        </p:nvSpPr>
        <p:spPr>
          <a:xfrm>
            <a:off x="87313" y="762000"/>
            <a:ext cx="3384550" cy="3389313"/>
          </a:xfrm>
        </p:spPr>
        <p:txBody>
          <a:bodyPr/>
          <a:lstStyle/>
          <a:p>
            <a:pPr marL="0" indent="0">
              <a:spcBef>
                <a:spcPct val="0"/>
              </a:spcBef>
              <a:buFontTx/>
              <a:buNone/>
            </a:pPr>
            <a:r>
              <a:rPr lang="en-GB" altLang="en-US" sz="1000" dirty="0">
                <a:latin typeface="Verdana" panose="020B0604030504040204" pitchFamily="34" charset="0"/>
                <a:ea typeface="Verdana" panose="020B0604030504040204" pitchFamily="34" charset="0"/>
                <a:cs typeface="Verdana" panose="020B0604030504040204" pitchFamily="34" charset="0"/>
              </a:rPr>
              <a:t>Which of the following is NOT part of the normal stress response following a traumatic experience</a:t>
            </a:r>
          </a:p>
          <a:p>
            <a:pPr marL="0" indent="0">
              <a:spcBef>
                <a:spcPct val="0"/>
              </a:spcBef>
              <a:buFontTx/>
              <a:buNone/>
            </a:pPr>
            <a:endParaRPr lang="en-GB" altLang="en-US" sz="1000" dirty="0">
              <a:latin typeface="Verdana" panose="020B0604030504040204" pitchFamily="34" charset="0"/>
              <a:ea typeface="Verdana" panose="020B0604030504040204" pitchFamily="34" charset="0"/>
              <a:cs typeface="Verdana" panose="020B0604030504040204" pitchFamily="34" charset="0"/>
            </a:endParaRPr>
          </a:p>
          <a:p>
            <a:pPr marL="0" indent="0">
              <a:spcBef>
                <a:spcPct val="0"/>
              </a:spcBef>
              <a:buFontTx/>
              <a:buNone/>
            </a:pPr>
            <a:r>
              <a:rPr lang="en-GB" altLang="en-US" sz="1000" dirty="0">
                <a:latin typeface="Verdana" panose="020B0604030504040204" pitchFamily="34" charset="0"/>
                <a:ea typeface="Verdana" panose="020B0604030504040204" pitchFamily="34" charset="0"/>
                <a:cs typeface="Verdana" panose="020B0604030504040204" pitchFamily="34" charset="0"/>
              </a:rPr>
              <a:t>a) Fragmented memory </a:t>
            </a:r>
          </a:p>
          <a:p>
            <a:pPr marL="0" indent="0">
              <a:spcBef>
                <a:spcPct val="0"/>
              </a:spcBef>
              <a:buFontTx/>
              <a:buNone/>
            </a:pPr>
            <a:r>
              <a:rPr lang="en-GB" altLang="en-US" sz="1000" dirty="0">
                <a:latin typeface="Verdana" panose="020B0604030504040204" pitchFamily="34" charset="0"/>
                <a:ea typeface="Verdana" panose="020B0604030504040204" pitchFamily="34" charset="0"/>
                <a:cs typeface="Verdana" panose="020B0604030504040204" pitchFamily="34" charset="0"/>
              </a:rPr>
              <a:t>b) Aggression</a:t>
            </a:r>
          </a:p>
          <a:p>
            <a:pPr marL="0" indent="0">
              <a:spcBef>
                <a:spcPct val="0"/>
              </a:spcBef>
              <a:buFontTx/>
              <a:buNone/>
            </a:pPr>
            <a:r>
              <a:rPr lang="en-GB" altLang="en-US" sz="1000" dirty="0">
                <a:latin typeface="Verdana" panose="020B0604030504040204" pitchFamily="34" charset="0"/>
                <a:ea typeface="Verdana" panose="020B0604030504040204" pitchFamily="34" charset="0"/>
                <a:cs typeface="Verdana" panose="020B0604030504040204" pitchFamily="34" charset="0"/>
              </a:rPr>
              <a:t>c) Poor concentration</a:t>
            </a:r>
          </a:p>
          <a:p>
            <a:pPr marL="0" indent="0">
              <a:spcBef>
                <a:spcPct val="0"/>
              </a:spcBef>
              <a:buFontTx/>
              <a:buNone/>
            </a:pPr>
            <a:r>
              <a:rPr lang="en-GB" altLang="en-US" sz="1000" dirty="0">
                <a:latin typeface="Verdana" panose="020B0604030504040204" pitchFamily="34" charset="0"/>
                <a:ea typeface="Verdana" panose="020B0604030504040204" pitchFamily="34" charset="0"/>
                <a:cs typeface="Verdana" panose="020B0604030504040204" pitchFamily="34" charset="0"/>
              </a:rPr>
              <a:t>d) Sleepiness</a:t>
            </a:r>
          </a:p>
          <a:p>
            <a:pPr marL="0" indent="0">
              <a:spcBef>
                <a:spcPct val="0"/>
              </a:spcBef>
              <a:buFontTx/>
              <a:buNone/>
            </a:pPr>
            <a:r>
              <a:rPr lang="en-GB" altLang="en-US" sz="1000" dirty="0">
                <a:latin typeface="Verdana" panose="020B0604030504040204" pitchFamily="34" charset="0"/>
                <a:ea typeface="Verdana" panose="020B0604030504040204" pitchFamily="34" charset="0"/>
                <a:cs typeface="Verdana" panose="020B0604030504040204" pitchFamily="34" charset="0"/>
              </a:rPr>
              <a:t>e) Hypersensitivity to danger</a:t>
            </a:r>
          </a:p>
          <a:p>
            <a:pPr marL="0" indent="0">
              <a:spcBef>
                <a:spcPct val="0"/>
              </a:spcBef>
              <a:buFontTx/>
              <a:buNone/>
            </a:pPr>
            <a:endParaRPr lang="en-GB" altLang="en-US" sz="1000" dirty="0">
              <a:latin typeface="Verdana" panose="020B0604030504040204" pitchFamily="34" charset="0"/>
              <a:ea typeface="Verdana" panose="020B0604030504040204" pitchFamily="34" charset="0"/>
              <a:cs typeface="Verdana" panose="020B0604030504040204" pitchFamily="34" charset="0"/>
            </a:endParaRPr>
          </a:p>
          <a:p>
            <a:pPr marL="0" indent="0">
              <a:spcBef>
                <a:spcPct val="0"/>
              </a:spcBef>
              <a:buFontTx/>
              <a:buNone/>
            </a:pPr>
            <a:r>
              <a:rPr lang="en-GB" altLang="en-US" sz="1000" dirty="0">
                <a:solidFill>
                  <a:srgbClr val="FF0000"/>
                </a:solidFill>
                <a:latin typeface="Verdana" panose="020B0604030504040204" pitchFamily="34" charset="0"/>
                <a:ea typeface="Verdana" panose="020B0604030504040204" pitchFamily="34" charset="0"/>
                <a:cs typeface="Verdana" panose="020B0604030504040204" pitchFamily="34" charset="0"/>
              </a:rPr>
              <a:t>Answer (d)</a:t>
            </a:r>
          </a:p>
          <a:p>
            <a:pPr marL="0" indent="0">
              <a:buFontTx/>
              <a:buNone/>
            </a:pPr>
            <a:endParaRPr lang="en-US" altLang="en-US" sz="10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8521AE7-EEE5-87F3-E964-3D503A059D4F}"/>
              </a:ext>
            </a:extLst>
          </p:cNvPr>
          <p:cNvSpPr>
            <a:spLocks noGrp="1" noChangeArrowheads="1"/>
          </p:cNvSpPr>
          <p:nvPr>
            <p:ph type="title"/>
          </p:nvPr>
        </p:nvSpPr>
        <p:spPr>
          <a:xfrm>
            <a:off x="0" y="179388"/>
            <a:ext cx="4705350" cy="431800"/>
          </a:xfrm>
        </p:spPr>
        <p:txBody>
          <a:bodyPr/>
          <a:lstStyle/>
          <a:p>
            <a:pPr eaLnBrk="1" hangingPunct="1"/>
            <a:r>
              <a:rPr lang="en-GB" altLang="en-US" sz="1100" dirty="0">
                <a:latin typeface="Times New Roman" panose="02020603050405020304" pitchFamily="18" charset="0"/>
                <a:cs typeface="Times New Roman" panose="02020603050405020304" pitchFamily="18" charset="0"/>
              </a:rPr>
              <a:t>Page Type: Learning Objective 2 Question Page </a:t>
            </a:r>
            <a:br>
              <a:rPr lang="en-GB" altLang="en-US" sz="1100" dirty="0">
                <a:latin typeface="Times New Roman" panose="02020603050405020304" pitchFamily="18" charset="0"/>
                <a:cs typeface="Times New Roman" panose="02020603050405020304" pitchFamily="18" charset="0"/>
              </a:rPr>
            </a:br>
            <a:r>
              <a:rPr lang="en-GB" altLang="en-US" sz="1100" dirty="0">
                <a:solidFill>
                  <a:schemeClr val="accent2"/>
                </a:solidFill>
                <a:latin typeface="Times New Roman" panose="02020603050405020304" pitchFamily="18" charset="0"/>
                <a:cs typeface="Times New Roman" panose="02020603050405020304" pitchFamily="18" charset="0"/>
              </a:rPr>
              <a:t>Page Title:  How to manage reports of violence</a:t>
            </a:r>
            <a:endParaRPr lang="en-GB" altLang="en-US" sz="1100" dirty="0">
              <a:latin typeface="Times New Roman" panose="02020603050405020304" pitchFamily="18" charset="0"/>
              <a:cs typeface="Times New Roman" panose="02020603050405020304" pitchFamily="18" charset="0"/>
            </a:endParaRPr>
          </a:p>
        </p:txBody>
      </p:sp>
      <p:sp>
        <p:nvSpPr>
          <p:cNvPr id="18435" name="Rectangle 3">
            <a:extLst>
              <a:ext uri="{FF2B5EF4-FFF2-40B4-BE49-F238E27FC236}">
                <a16:creationId xmlns:a16="http://schemas.microsoft.com/office/drawing/2014/main" id="{970D9755-5440-AD07-6689-1714DB5F3D73}"/>
              </a:ext>
            </a:extLst>
          </p:cNvPr>
          <p:cNvSpPr>
            <a:spLocks noGrp="1" noChangeArrowheads="1"/>
          </p:cNvSpPr>
          <p:nvPr>
            <p:ph type="body" sz="half" idx="1"/>
          </p:nvPr>
        </p:nvSpPr>
        <p:spPr>
          <a:xfrm>
            <a:off x="87312" y="762000"/>
            <a:ext cx="3679617" cy="3389313"/>
          </a:xfrm>
        </p:spPr>
        <p:txBody>
          <a:bodyPr/>
          <a:lstStyle/>
          <a:p>
            <a:pPr marL="0" indent="0">
              <a:spcBef>
                <a:spcPct val="0"/>
              </a:spcBef>
              <a:buFontTx/>
              <a:buNone/>
            </a:pPr>
            <a:r>
              <a:rPr lang="en-GB" altLang="en-US" sz="1000" dirty="0">
                <a:latin typeface="Verdana" panose="020B0604030504040204" pitchFamily="34" charset="0"/>
                <a:ea typeface="Verdana" panose="020B0604030504040204" pitchFamily="34" charset="0"/>
                <a:cs typeface="Verdana" panose="020B0604030504040204" pitchFamily="34" charset="0"/>
              </a:rPr>
              <a:t>If a young person reports they have gotten into a fight and are afraid of leaving home for fear of further attacks</a:t>
            </a:r>
          </a:p>
          <a:p>
            <a:pPr marL="0" indent="0">
              <a:spcBef>
                <a:spcPct val="0"/>
              </a:spcBef>
              <a:buFontTx/>
              <a:buNone/>
            </a:pPr>
            <a:endParaRPr lang="en-GB" altLang="en-US" sz="1000" dirty="0">
              <a:latin typeface="Verdana" panose="020B0604030504040204" pitchFamily="34" charset="0"/>
              <a:ea typeface="Verdana" panose="020B0604030504040204" pitchFamily="34" charset="0"/>
              <a:cs typeface="Verdana" panose="020B0604030504040204" pitchFamily="34" charset="0"/>
            </a:endParaRPr>
          </a:p>
          <a:p>
            <a:pPr marL="0" indent="0">
              <a:spcBef>
                <a:spcPct val="0"/>
              </a:spcBef>
              <a:buFontTx/>
              <a:buNone/>
            </a:pPr>
            <a:r>
              <a:rPr lang="en-GB" altLang="en-US" sz="1000" dirty="0">
                <a:latin typeface="Verdana" panose="020B0604030504040204" pitchFamily="34" charset="0"/>
                <a:ea typeface="Verdana" panose="020B0604030504040204" pitchFamily="34" charset="0"/>
                <a:cs typeface="Verdana" panose="020B0604030504040204" pitchFamily="34" charset="0"/>
              </a:rPr>
              <a:t>a) Take history, treat injuries and discharge</a:t>
            </a:r>
          </a:p>
          <a:p>
            <a:pPr marL="0" indent="0">
              <a:spcBef>
                <a:spcPct val="0"/>
              </a:spcBef>
              <a:buFontTx/>
              <a:buNone/>
            </a:pPr>
            <a:r>
              <a:rPr lang="en-GB" altLang="en-US" sz="1000" dirty="0">
                <a:latin typeface="Verdana" panose="020B0604030504040204" pitchFamily="34" charset="0"/>
                <a:ea typeface="Verdana" panose="020B0604030504040204" pitchFamily="34" charset="0"/>
                <a:cs typeface="Verdana" panose="020B0604030504040204" pitchFamily="34" charset="0"/>
              </a:rPr>
              <a:t>b) Tell them to toughen up</a:t>
            </a:r>
          </a:p>
          <a:p>
            <a:pPr marL="0" indent="0">
              <a:spcBef>
                <a:spcPct val="0"/>
              </a:spcBef>
              <a:buFontTx/>
              <a:buNone/>
            </a:pPr>
            <a:r>
              <a:rPr lang="en-GB" altLang="en-US" sz="1000" dirty="0">
                <a:latin typeface="Verdana" panose="020B0604030504040204" pitchFamily="34" charset="0"/>
                <a:ea typeface="Verdana" panose="020B0604030504040204" pitchFamily="34" charset="0"/>
                <a:cs typeface="Verdana" panose="020B0604030504040204" pitchFamily="34" charset="0"/>
              </a:rPr>
              <a:t>c) Ask them to make an appointment with their GP</a:t>
            </a:r>
          </a:p>
          <a:p>
            <a:pPr marL="0" indent="0">
              <a:spcBef>
                <a:spcPct val="0"/>
              </a:spcBef>
              <a:buFontTx/>
              <a:buNone/>
            </a:pPr>
            <a:r>
              <a:rPr lang="en-GB" altLang="en-US" sz="1000" dirty="0">
                <a:latin typeface="Verdana" panose="020B0604030504040204" pitchFamily="34" charset="0"/>
                <a:ea typeface="Verdana" panose="020B0604030504040204" pitchFamily="34" charset="0"/>
                <a:cs typeface="Verdana" panose="020B0604030504040204" pitchFamily="34" charset="0"/>
              </a:rPr>
              <a:t>d) Raise safeguarding concerns with your line manager</a:t>
            </a:r>
          </a:p>
          <a:p>
            <a:pPr marL="0" indent="0">
              <a:spcBef>
                <a:spcPct val="0"/>
              </a:spcBef>
              <a:buFontTx/>
              <a:buNone/>
            </a:pPr>
            <a:endParaRPr lang="en-GB" altLang="en-US" sz="1000" dirty="0">
              <a:latin typeface="Verdana" panose="020B0604030504040204" pitchFamily="34" charset="0"/>
              <a:ea typeface="Verdana" panose="020B0604030504040204" pitchFamily="34" charset="0"/>
              <a:cs typeface="Verdana" panose="020B0604030504040204" pitchFamily="34" charset="0"/>
            </a:endParaRPr>
          </a:p>
          <a:p>
            <a:pPr marL="0" indent="0">
              <a:spcBef>
                <a:spcPct val="0"/>
              </a:spcBef>
              <a:buFontTx/>
              <a:buNone/>
            </a:pPr>
            <a:endParaRPr lang="en-GB" altLang="en-US" sz="1000" dirty="0">
              <a:latin typeface="Verdana" panose="020B0604030504040204" pitchFamily="34" charset="0"/>
              <a:ea typeface="Verdana" panose="020B0604030504040204" pitchFamily="34" charset="0"/>
              <a:cs typeface="Verdana" panose="020B0604030504040204" pitchFamily="34" charset="0"/>
            </a:endParaRPr>
          </a:p>
          <a:p>
            <a:pPr marL="0" indent="0">
              <a:spcBef>
                <a:spcPct val="0"/>
              </a:spcBef>
              <a:buFontTx/>
              <a:buNone/>
            </a:pPr>
            <a:r>
              <a:rPr lang="en-GB" altLang="en-US" sz="1000" dirty="0">
                <a:solidFill>
                  <a:srgbClr val="FF0000"/>
                </a:solidFill>
                <a:latin typeface="Verdana" panose="020B0604030504040204" pitchFamily="34" charset="0"/>
                <a:ea typeface="Verdana" panose="020B0604030504040204" pitchFamily="34" charset="0"/>
                <a:cs typeface="Verdana" panose="020B0604030504040204" pitchFamily="34" charset="0"/>
              </a:rPr>
              <a:t>Answer (d)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6A7F244-F285-7981-EAD0-E635FFD95E5F}"/>
              </a:ext>
            </a:extLst>
          </p:cNvPr>
          <p:cNvSpPr>
            <a:spLocks noGrp="1" noChangeArrowheads="1"/>
          </p:cNvSpPr>
          <p:nvPr>
            <p:ph type="title"/>
          </p:nvPr>
        </p:nvSpPr>
        <p:spPr>
          <a:xfrm>
            <a:off x="0" y="179388"/>
            <a:ext cx="4705350" cy="431800"/>
          </a:xfrm>
        </p:spPr>
        <p:txBody>
          <a:bodyPr/>
          <a:lstStyle/>
          <a:p>
            <a:pPr eaLnBrk="1" hangingPunct="1"/>
            <a:r>
              <a:rPr lang="en-GB" altLang="en-US" sz="1100" dirty="0">
                <a:latin typeface="Times New Roman" panose="02020603050405020304" pitchFamily="18" charset="0"/>
                <a:cs typeface="Times New Roman" panose="02020603050405020304" pitchFamily="18" charset="0"/>
              </a:rPr>
              <a:t>Page Type: Learning Objective 3 Question Page </a:t>
            </a:r>
            <a:br>
              <a:rPr lang="en-GB" altLang="en-US" sz="1100" dirty="0">
                <a:latin typeface="Times New Roman" panose="02020603050405020304" pitchFamily="18" charset="0"/>
                <a:cs typeface="Times New Roman" panose="02020603050405020304" pitchFamily="18" charset="0"/>
              </a:rPr>
            </a:br>
            <a:r>
              <a:rPr lang="en-GB" altLang="en-US" sz="1100" dirty="0">
                <a:solidFill>
                  <a:schemeClr val="accent2"/>
                </a:solidFill>
                <a:latin typeface="Times New Roman" panose="02020603050405020304" pitchFamily="18" charset="0"/>
                <a:cs typeface="Times New Roman" panose="02020603050405020304" pitchFamily="18" charset="0"/>
              </a:rPr>
              <a:t>Page Title:  Who should manage youth violence?</a:t>
            </a:r>
            <a:endParaRPr lang="en-GB" altLang="en-US" sz="1100" dirty="0">
              <a:latin typeface="Times New Roman" panose="02020603050405020304" pitchFamily="18" charset="0"/>
              <a:cs typeface="Times New Roman" panose="02020603050405020304" pitchFamily="18" charset="0"/>
            </a:endParaRPr>
          </a:p>
        </p:txBody>
      </p:sp>
      <p:sp>
        <p:nvSpPr>
          <p:cNvPr id="19459" name="Rectangle 3">
            <a:extLst>
              <a:ext uri="{FF2B5EF4-FFF2-40B4-BE49-F238E27FC236}">
                <a16:creationId xmlns:a16="http://schemas.microsoft.com/office/drawing/2014/main" id="{B96FC8AE-6AFE-BFE6-3A06-8030AA0CC0C0}"/>
              </a:ext>
            </a:extLst>
          </p:cNvPr>
          <p:cNvSpPr>
            <a:spLocks noGrp="1" noChangeArrowheads="1"/>
          </p:cNvSpPr>
          <p:nvPr>
            <p:ph type="body" sz="half" idx="1"/>
          </p:nvPr>
        </p:nvSpPr>
        <p:spPr>
          <a:xfrm>
            <a:off x="87313" y="762000"/>
            <a:ext cx="3384550" cy="3389313"/>
          </a:xfrm>
        </p:spPr>
        <p:txBody>
          <a:bodyPr/>
          <a:lstStyle/>
          <a:p>
            <a:pPr marL="0" indent="0">
              <a:spcBef>
                <a:spcPct val="0"/>
              </a:spcBef>
              <a:buFontTx/>
              <a:buNone/>
            </a:pPr>
            <a:r>
              <a:rPr lang="en-GB" altLang="en-US" sz="1000" dirty="0">
                <a:latin typeface="Verdana" panose="020B0604030504040204" pitchFamily="34" charset="0"/>
                <a:ea typeface="Verdana" panose="020B0604030504040204" pitchFamily="34" charset="0"/>
                <a:cs typeface="Verdana" panose="020B0604030504040204" pitchFamily="34" charset="0"/>
              </a:rPr>
              <a:t>Youth violence should be managed by which agencies?</a:t>
            </a:r>
          </a:p>
          <a:p>
            <a:pPr marL="0" indent="0">
              <a:spcBef>
                <a:spcPct val="0"/>
              </a:spcBef>
              <a:buFontTx/>
              <a:buNone/>
            </a:pPr>
            <a:r>
              <a:rPr lang="en-GB" altLang="en-US" sz="1000" dirty="0">
                <a:latin typeface="Verdana" panose="020B0604030504040204" pitchFamily="34" charset="0"/>
                <a:ea typeface="Verdana" panose="020B0604030504040204" pitchFamily="34" charset="0"/>
                <a:cs typeface="Verdana" panose="020B0604030504040204" pitchFamily="34" charset="0"/>
              </a:rPr>
              <a:t> </a:t>
            </a:r>
          </a:p>
          <a:p>
            <a:pPr marL="0" indent="0">
              <a:spcBef>
                <a:spcPct val="0"/>
              </a:spcBef>
              <a:buFontTx/>
              <a:buNone/>
            </a:pPr>
            <a:r>
              <a:rPr lang="en-GB" altLang="en-US" sz="1000" dirty="0">
                <a:latin typeface="Verdana" panose="020B0604030504040204" pitchFamily="34" charset="0"/>
                <a:ea typeface="Verdana" panose="020B0604030504040204" pitchFamily="34" charset="0"/>
                <a:cs typeface="Verdana" panose="020B0604030504040204" pitchFamily="34" charset="0"/>
              </a:rPr>
              <a:t>a) Police and the justice system</a:t>
            </a:r>
          </a:p>
          <a:p>
            <a:pPr marL="0" indent="0">
              <a:spcBef>
                <a:spcPct val="0"/>
              </a:spcBef>
              <a:buFontTx/>
              <a:buNone/>
            </a:pPr>
            <a:r>
              <a:rPr lang="en-GB" altLang="en-US" sz="1000" dirty="0">
                <a:latin typeface="Verdana" panose="020B0604030504040204" pitchFamily="34" charset="0"/>
                <a:ea typeface="Verdana" panose="020B0604030504040204" pitchFamily="34" charset="0"/>
                <a:cs typeface="Verdana" panose="020B0604030504040204" pitchFamily="34" charset="0"/>
              </a:rPr>
              <a:t>b) Healthcare services and the NHS</a:t>
            </a:r>
          </a:p>
          <a:p>
            <a:pPr marL="0" indent="0">
              <a:spcBef>
                <a:spcPct val="0"/>
              </a:spcBef>
              <a:buFontTx/>
              <a:buNone/>
            </a:pPr>
            <a:r>
              <a:rPr lang="en-GB" altLang="en-US" sz="1000" dirty="0">
                <a:latin typeface="Verdana" panose="020B0604030504040204" pitchFamily="34" charset="0"/>
                <a:ea typeface="Verdana" panose="020B0604030504040204" pitchFamily="34" charset="0"/>
                <a:cs typeface="Verdana" panose="020B0604030504040204" pitchFamily="34" charset="0"/>
              </a:rPr>
              <a:t>c) Care and social services</a:t>
            </a:r>
          </a:p>
          <a:p>
            <a:pPr marL="0" indent="0">
              <a:spcBef>
                <a:spcPct val="0"/>
              </a:spcBef>
              <a:buNone/>
            </a:pPr>
            <a:r>
              <a:rPr lang="en-GB" altLang="en-US" sz="1000" dirty="0">
                <a:latin typeface="Verdana" panose="020B0604030504040204" pitchFamily="34" charset="0"/>
                <a:ea typeface="Verdana" panose="020B0604030504040204" pitchFamily="34" charset="0"/>
                <a:cs typeface="Verdana" panose="020B0604030504040204" pitchFamily="34" charset="0"/>
              </a:rPr>
              <a:t>d) Local and national government </a:t>
            </a:r>
          </a:p>
          <a:p>
            <a:pPr marL="0" indent="0">
              <a:spcBef>
                <a:spcPct val="0"/>
              </a:spcBef>
              <a:buNone/>
            </a:pPr>
            <a:r>
              <a:rPr lang="en-GB" altLang="en-US" sz="1000" dirty="0">
                <a:latin typeface="Verdana" panose="020B0604030504040204" pitchFamily="34" charset="0"/>
                <a:ea typeface="Verdana" panose="020B0604030504040204" pitchFamily="34" charset="0"/>
                <a:cs typeface="Verdana" panose="020B0604030504040204" pitchFamily="34" charset="0"/>
              </a:rPr>
              <a:t>e) All of the above</a:t>
            </a:r>
          </a:p>
          <a:p>
            <a:pPr marL="0" indent="0">
              <a:spcBef>
                <a:spcPct val="0"/>
              </a:spcBef>
              <a:buNone/>
            </a:pPr>
            <a:endParaRPr lang="en-GB" altLang="en-US" sz="1000" dirty="0">
              <a:latin typeface="Verdana" panose="020B0604030504040204" pitchFamily="34" charset="0"/>
              <a:ea typeface="Verdana" panose="020B0604030504040204" pitchFamily="34" charset="0"/>
              <a:cs typeface="Verdana" panose="020B0604030504040204" pitchFamily="34" charset="0"/>
            </a:endParaRPr>
          </a:p>
          <a:p>
            <a:pPr marL="0" indent="0">
              <a:spcBef>
                <a:spcPct val="0"/>
              </a:spcBef>
              <a:buFontTx/>
              <a:buNone/>
            </a:pPr>
            <a:endParaRPr lang="en-GB" altLang="en-US" sz="1000" dirty="0">
              <a:latin typeface="Verdana" panose="020B0604030504040204" pitchFamily="34" charset="0"/>
              <a:ea typeface="Verdana" panose="020B0604030504040204" pitchFamily="34" charset="0"/>
              <a:cs typeface="Verdana" panose="020B0604030504040204" pitchFamily="34" charset="0"/>
            </a:endParaRPr>
          </a:p>
          <a:p>
            <a:pPr marL="0" indent="0">
              <a:spcBef>
                <a:spcPct val="0"/>
              </a:spcBef>
              <a:buFontTx/>
              <a:buNone/>
            </a:pPr>
            <a:r>
              <a:rPr lang="en-GB" altLang="en-US" sz="1000" dirty="0">
                <a:solidFill>
                  <a:srgbClr val="FF0000"/>
                </a:solidFill>
                <a:latin typeface="Verdana" panose="020B0604030504040204" pitchFamily="34" charset="0"/>
                <a:ea typeface="Verdana" panose="020B0604030504040204" pitchFamily="34" charset="0"/>
                <a:cs typeface="Verdana" panose="020B0604030504040204" pitchFamily="34" charset="0"/>
              </a:rPr>
              <a:t>Answer (e)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D7657B1-DFB3-A9C5-35C5-32C61134318F}"/>
              </a:ext>
            </a:extLst>
          </p:cNvPr>
          <p:cNvSpPr>
            <a:spLocks noGrp="1" noChangeArrowheads="1"/>
          </p:cNvSpPr>
          <p:nvPr>
            <p:ph type="title"/>
          </p:nvPr>
        </p:nvSpPr>
        <p:spPr>
          <a:xfrm>
            <a:off x="0" y="179388"/>
            <a:ext cx="4705350" cy="431800"/>
          </a:xfrm>
        </p:spPr>
        <p:txBody>
          <a:bodyPr/>
          <a:lstStyle/>
          <a:p>
            <a:pPr eaLnBrk="1" hangingPunct="1"/>
            <a:r>
              <a:rPr lang="en-GB" altLang="en-US" sz="1100" dirty="0">
                <a:latin typeface="Times New Roman" panose="02020603050405020304" pitchFamily="18" charset="0"/>
                <a:cs typeface="Times New Roman" panose="02020603050405020304" pitchFamily="18" charset="0"/>
              </a:rPr>
              <a:t>Page Type: Learning Objective 4 Question Page </a:t>
            </a:r>
            <a:br>
              <a:rPr lang="en-GB" altLang="en-US" sz="1100" dirty="0">
                <a:latin typeface="Times New Roman" panose="02020603050405020304" pitchFamily="18" charset="0"/>
                <a:cs typeface="Times New Roman" panose="02020603050405020304" pitchFamily="18" charset="0"/>
              </a:rPr>
            </a:br>
            <a:r>
              <a:rPr lang="en-GB" altLang="en-US" sz="1100" dirty="0">
                <a:solidFill>
                  <a:schemeClr val="accent2"/>
                </a:solidFill>
                <a:latin typeface="Times New Roman" panose="02020603050405020304" pitchFamily="18" charset="0"/>
                <a:cs typeface="Times New Roman" panose="02020603050405020304" pitchFamily="18" charset="0"/>
              </a:rPr>
              <a:t>Page Title:  Components of the HEADSSS psychosocial interview</a:t>
            </a:r>
            <a:endParaRPr lang="en-GB" altLang="en-US" sz="1100" dirty="0">
              <a:latin typeface="Times New Roman" panose="02020603050405020304" pitchFamily="18" charset="0"/>
              <a:cs typeface="Times New Roman" panose="02020603050405020304" pitchFamily="18" charset="0"/>
            </a:endParaRPr>
          </a:p>
        </p:txBody>
      </p:sp>
      <p:sp>
        <p:nvSpPr>
          <p:cNvPr id="20483" name="Rectangle 3">
            <a:extLst>
              <a:ext uri="{FF2B5EF4-FFF2-40B4-BE49-F238E27FC236}">
                <a16:creationId xmlns:a16="http://schemas.microsoft.com/office/drawing/2014/main" id="{3E465EAC-4926-D9F5-31D0-C597505B1EA9}"/>
              </a:ext>
            </a:extLst>
          </p:cNvPr>
          <p:cNvSpPr>
            <a:spLocks noGrp="1" noChangeArrowheads="1"/>
          </p:cNvSpPr>
          <p:nvPr>
            <p:ph type="body" sz="half" idx="1"/>
          </p:nvPr>
        </p:nvSpPr>
        <p:spPr>
          <a:xfrm>
            <a:off x="87313" y="762000"/>
            <a:ext cx="3384550" cy="3389313"/>
          </a:xfrm>
        </p:spPr>
        <p:txBody>
          <a:bodyPr/>
          <a:lstStyle/>
          <a:p>
            <a:pPr marL="0" indent="0">
              <a:spcBef>
                <a:spcPct val="0"/>
              </a:spcBef>
              <a:buFontTx/>
              <a:buNone/>
            </a:pPr>
            <a:r>
              <a:rPr lang="en-GB" altLang="en-US" sz="1000" dirty="0">
                <a:latin typeface="Verdana" panose="020B0604030504040204" pitchFamily="34" charset="0"/>
                <a:ea typeface="Verdana" panose="020B0604030504040204" pitchFamily="34" charset="0"/>
                <a:cs typeface="Verdana" panose="020B0604030504040204" pitchFamily="34" charset="0"/>
              </a:rPr>
              <a:t>Which of the following is NOT a component of the HEADSSS psychosocial interview framework?</a:t>
            </a:r>
          </a:p>
          <a:p>
            <a:pPr marL="0" indent="0">
              <a:spcBef>
                <a:spcPct val="0"/>
              </a:spcBef>
              <a:buFontTx/>
              <a:buNone/>
            </a:pPr>
            <a:endParaRPr lang="en-GB" altLang="en-US" sz="1000" dirty="0">
              <a:latin typeface="Verdana" panose="020B0604030504040204" pitchFamily="34" charset="0"/>
              <a:ea typeface="Verdana" panose="020B0604030504040204" pitchFamily="34" charset="0"/>
              <a:cs typeface="Verdana" panose="020B0604030504040204" pitchFamily="34" charset="0"/>
            </a:endParaRPr>
          </a:p>
          <a:p>
            <a:pPr marL="0" indent="0">
              <a:spcBef>
                <a:spcPct val="0"/>
              </a:spcBef>
              <a:buFontTx/>
              <a:buNone/>
            </a:pPr>
            <a:r>
              <a:rPr lang="en-GB" altLang="en-US" sz="1000" dirty="0">
                <a:latin typeface="Verdana" panose="020B0604030504040204" pitchFamily="34" charset="0"/>
                <a:ea typeface="Verdana" panose="020B0604030504040204" pitchFamily="34" charset="0"/>
                <a:cs typeface="Verdana" panose="020B0604030504040204" pitchFamily="34" charset="0"/>
              </a:rPr>
              <a:t>a) Safety</a:t>
            </a:r>
          </a:p>
          <a:p>
            <a:pPr marL="0" indent="0">
              <a:spcBef>
                <a:spcPct val="0"/>
              </a:spcBef>
              <a:buFontTx/>
              <a:buNone/>
            </a:pPr>
            <a:r>
              <a:rPr lang="en-GB" altLang="en-US" sz="1000" dirty="0">
                <a:latin typeface="Verdana" panose="020B0604030504040204" pitchFamily="34" charset="0"/>
                <a:ea typeface="Verdana" panose="020B0604030504040204" pitchFamily="34" charset="0"/>
                <a:cs typeface="Verdana" panose="020B0604030504040204" pitchFamily="34" charset="0"/>
              </a:rPr>
              <a:t>b) Suicide</a:t>
            </a:r>
          </a:p>
          <a:p>
            <a:pPr marL="0" indent="0">
              <a:spcBef>
                <a:spcPct val="0"/>
              </a:spcBef>
              <a:buNone/>
            </a:pPr>
            <a:r>
              <a:rPr lang="en-GB" altLang="en-US" sz="1000" dirty="0">
                <a:latin typeface="Verdana" panose="020B0604030504040204" pitchFamily="34" charset="0"/>
                <a:ea typeface="Verdana" panose="020B0604030504040204" pitchFamily="34" charset="0"/>
                <a:cs typeface="Verdana" panose="020B0604030504040204" pitchFamily="34" charset="0"/>
              </a:rPr>
              <a:t>c) Exercise</a:t>
            </a:r>
          </a:p>
          <a:p>
            <a:pPr marL="0" indent="0">
              <a:spcBef>
                <a:spcPct val="0"/>
              </a:spcBef>
              <a:buFontTx/>
              <a:buNone/>
            </a:pPr>
            <a:r>
              <a:rPr lang="en-GB" altLang="en-US" sz="1000" dirty="0">
                <a:latin typeface="Verdana" panose="020B0604030504040204" pitchFamily="34" charset="0"/>
                <a:ea typeface="Verdana" panose="020B0604030504040204" pitchFamily="34" charset="0"/>
                <a:cs typeface="Verdana" panose="020B0604030504040204" pitchFamily="34" charset="0"/>
              </a:rPr>
              <a:t>d) Home</a:t>
            </a:r>
          </a:p>
          <a:p>
            <a:pPr marL="0" indent="0">
              <a:spcBef>
                <a:spcPct val="0"/>
              </a:spcBef>
              <a:buFontTx/>
              <a:buNone/>
            </a:pPr>
            <a:r>
              <a:rPr lang="en-GB" altLang="en-US" sz="1000" dirty="0">
                <a:latin typeface="Verdana" panose="020B0604030504040204" pitchFamily="34" charset="0"/>
                <a:ea typeface="Verdana" panose="020B0604030504040204" pitchFamily="34" charset="0"/>
                <a:cs typeface="Verdana" panose="020B0604030504040204" pitchFamily="34" charset="0"/>
              </a:rPr>
              <a:t>e) Drugs</a:t>
            </a:r>
          </a:p>
          <a:p>
            <a:pPr marL="0" indent="0">
              <a:spcBef>
                <a:spcPct val="0"/>
              </a:spcBef>
              <a:buFontTx/>
              <a:buNone/>
            </a:pPr>
            <a:endParaRPr lang="en-GB" altLang="en-US" sz="1000" dirty="0">
              <a:latin typeface="Verdana" panose="020B0604030504040204" pitchFamily="34" charset="0"/>
              <a:ea typeface="Verdana" panose="020B0604030504040204" pitchFamily="34" charset="0"/>
              <a:cs typeface="Verdana" panose="020B0604030504040204" pitchFamily="34" charset="0"/>
            </a:endParaRPr>
          </a:p>
          <a:p>
            <a:pPr marL="0" indent="0">
              <a:spcBef>
                <a:spcPct val="0"/>
              </a:spcBef>
              <a:buFontTx/>
              <a:buNone/>
            </a:pPr>
            <a:endParaRPr lang="en-GB" altLang="en-US" sz="1000" dirty="0">
              <a:latin typeface="Verdana" panose="020B0604030504040204" pitchFamily="34" charset="0"/>
              <a:ea typeface="Verdana" panose="020B0604030504040204" pitchFamily="34" charset="0"/>
              <a:cs typeface="Verdana" panose="020B0604030504040204" pitchFamily="34" charset="0"/>
            </a:endParaRPr>
          </a:p>
          <a:p>
            <a:pPr marL="0" indent="0">
              <a:spcBef>
                <a:spcPct val="0"/>
              </a:spcBef>
              <a:buFontTx/>
              <a:buNone/>
            </a:pPr>
            <a:r>
              <a:rPr lang="en-GB" altLang="en-US" sz="1000" dirty="0">
                <a:solidFill>
                  <a:srgbClr val="FF0000"/>
                </a:solidFill>
                <a:latin typeface="Verdana" panose="020B0604030504040204" pitchFamily="34" charset="0"/>
                <a:ea typeface="Verdana" panose="020B0604030504040204" pitchFamily="34" charset="0"/>
                <a:cs typeface="Verdana" panose="020B0604030504040204" pitchFamily="34" charset="0"/>
              </a:rPr>
              <a:t>Answer (c)</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D7657B1-DFB3-A9C5-35C5-32C61134318F}"/>
              </a:ext>
            </a:extLst>
          </p:cNvPr>
          <p:cNvSpPr>
            <a:spLocks noGrp="1" noChangeArrowheads="1"/>
          </p:cNvSpPr>
          <p:nvPr>
            <p:ph type="title"/>
          </p:nvPr>
        </p:nvSpPr>
        <p:spPr>
          <a:xfrm>
            <a:off x="0" y="179388"/>
            <a:ext cx="4705350" cy="431800"/>
          </a:xfrm>
        </p:spPr>
        <p:txBody>
          <a:bodyPr/>
          <a:lstStyle/>
          <a:p>
            <a:pPr eaLnBrk="1" hangingPunct="1"/>
            <a:r>
              <a:rPr lang="en-GB" altLang="en-US" sz="1100" dirty="0">
                <a:latin typeface="Times New Roman" panose="02020603050405020304" pitchFamily="18" charset="0"/>
                <a:cs typeface="Times New Roman" panose="02020603050405020304" pitchFamily="18" charset="0"/>
              </a:rPr>
              <a:t>Page Type: Learning Objective 4 Question Page </a:t>
            </a:r>
            <a:br>
              <a:rPr lang="en-GB" altLang="en-US" sz="1100" dirty="0">
                <a:latin typeface="Times New Roman" panose="02020603050405020304" pitchFamily="18" charset="0"/>
                <a:cs typeface="Times New Roman" panose="02020603050405020304" pitchFamily="18" charset="0"/>
              </a:rPr>
            </a:br>
            <a:r>
              <a:rPr lang="en-GB" altLang="en-US" sz="1100" dirty="0">
                <a:solidFill>
                  <a:schemeClr val="accent2"/>
                </a:solidFill>
                <a:latin typeface="Times New Roman" panose="02020603050405020304" pitchFamily="18" charset="0"/>
                <a:cs typeface="Times New Roman" panose="02020603050405020304" pitchFamily="18" charset="0"/>
              </a:rPr>
              <a:t>Page Title:  Risk factors to identify exploitation</a:t>
            </a:r>
            <a:endParaRPr lang="en-GB" altLang="en-US" sz="1100" dirty="0">
              <a:latin typeface="Times New Roman" panose="02020603050405020304" pitchFamily="18" charset="0"/>
              <a:cs typeface="Times New Roman" panose="02020603050405020304" pitchFamily="18" charset="0"/>
            </a:endParaRPr>
          </a:p>
        </p:txBody>
      </p:sp>
      <p:sp>
        <p:nvSpPr>
          <p:cNvPr id="20483" name="Rectangle 3">
            <a:extLst>
              <a:ext uri="{FF2B5EF4-FFF2-40B4-BE49-F238E27FC236}">
                <a16:creationId xmlns:a16="http://schemas.microsoft.com/office/drawing/2014/main" id="{3E465EAC-4926-D9F5-31D0-C597505B1EA9}"/>
              </a:ext>
            </a:extLst>
          </p:cNvPr>
          <p:cNvSpPr>
            <a:spLocks noGrp="1" noChangeArrowheads="1"/>
          </p:cNvSpPr>
          <p:nvPr>
            <p:ph type="body" sz="half" idx="1"/>
          </p:nvPr>
        </p:nvSpPr>
        <p:spPr>
          <a:xfrm>
            <a:off x="87313" y="762000"/>
            <a:ext cx="3384550" cy="3389313"/>
          </a:xfrm>
        </p:spPr>
        <p:txBody>
          <a:bodyPr/>
          <a:lstStyle/>
          <a:p>
            <a:pPr marL="0" indent="0">
              <a:spcBef>
                <a:spcPct val="0"/>
              </a:spcBef>
              <a:buFontTx/>
              <a:buNone/>
            </a:pPr>
            <a:r>
              <a:rPr lang="en-GB" altLang="en-US" sz="1000" dirty="0">
                <a:latin typeface="Verdana" panose="020B0604030504040204" pitchFamily="34" charset="0"/>
                <a:ea typeface="Verdana" panose="020B0604030504040204" pitchFamily="34" charset="0"/>
                <a:cs typeface="Verdana" panose="020B0604030504040204" pitchFamily="34" charset="0"/>
              </a:rPr>
              <a:t>Which of the following risk factors do NOT indicate potential exploitation</a:t>
            </a:r>
          </a:p>
          <a:p>
            <a:pPr marL="0" indent="0">
              <a:spcBef>
                <a:spcPct val="0"/>
              </a:spcBef>
              <a:buFontTx/>
              <a:buNone/>
            </a:pPr>
            <a:endParaRPr lang="en-GB" altLang="en-US" sz="1000" dirty="0">
              <a:latin typeface="Verdana" panose="020B0604030504040204" pitchFamily="34" charset="0"/>
              <a:ea typeface="Verdana" panose="020B0604030504040204" pitchFamily="34" charset="0"/>
              <a:cs typeface="Verdana" panose="020B0604030504040204" pitchFamily="34" charset="0"/>
            </a:endParaRPr>
          </a:p>
          <a:p>
            <a:pPr marL="0" indent="0">
              <a:spcBef>
                <a:spcPct val="0"/>
              </a:spcBef>
              <a:buFontTx/>
              <a:buNone/>
            </a:pPr>
            <a:r>
              <a:rPr lang="en-GB" altLang="en-US" sz="1000" dirty="0">
                <a:latin typeface="Verdana" panose="020B0604030504040204" pitchFamily="34" charset="0"/>
                <a:ea typeface="Verdana" panose="020B0604030504040204" pitchFamily="34" charset="0"/>
                <a:cs typeface="Verdana" panose="020B0604030504040204" pitchFamily="34" charset="0"/>
              </a:rPr>
              <a:t>a) Good school attendance</a:t>
            </a:r>
          </a:p>
          <a:p>
            <a:pPr marL="0" indent="0">
              <a:spcBef>
                <a:spcPct val="0"/>
              </a:spcBef>
              <a:buFontTx/>
              <a:buNone/>
            </a:pPr>
            <a:r>
              <a:rPr lang="en-GB" altLang="en-US" sz="1000" dirty="0">
                <a:latin typeface="Verdana" panose="020B0604030504040204" pitchFamily="34" charset="0"/>
                <a:ea typeface="Verdana" panose="020B0604030504040204" pitchFamily="34" charset="0"/>
                <a:cs typeface="Verdana" panose="020B0604030504040204" pitchFamily="34" charset="0"/>
              </a:rPr>
              <a:t>b) Unexplained money/gifts/multiple phones</a:t>
            </a:r>
          </a:p>
          <a:p>
            <a:pPr marL="0" indent="0">
              <a:spcBef>
                <a:spcPct val="0"/>
              </a:spcBef>
              <a:buNone/>
            </a:pPr>
            <a:r>
              <a:rPr lang="en-GB" altLang="en-US" sz="1000" dirty="0">
                <a:latin typeface="Verdana" panose="020B0604030504040204" pitchFamily="34" charset="0"/>
                <a:ea typeface="Verdana" panose="020B0604030504040204" pitchFamily="34" charset="0"/>
                <a:cs typeface="Verdana" panose="020B0604030504040204" pitchFamily="34" charset="0"/>
              </a:rPr>
              <a:t>c) Multiple traumatic hospital attendances</a:t>
            </a:r>
          </a:p>
          <a:p>
            <a:pPr marL="0" indent="0">
              <a:spcBef>
                <a:spcPct val="0"/>
              </a:spcBef>
              <a:buFontTx/>
              <a:buNone/>
            </a:pPr>
            <a:r>
              <a:rPr lang="en-GB" altLang="en-US" sz="1000" dirty="0">
                <a:latin typeface="Verdana" panose="020B0604030504040204" pitchFamily="34" charset="0"/>
                <a:ea typeface="Verdana" panose="020B0604030504040204" pitchFamily="34" charset="0"/>
                <a:cs typeface="Verdana" panose="020B0604030504040204" pitchFamily="34" charset="0"/>
              </a:rPr>
              <a:t>d) Older romantic partner</a:t>
            </a:r>
          </a:p>
          <a:p>
            <a:pPr marL="0" indent="0">
              <a:spcBef>
                <a:spcPct val="0"/>
              </a:spcBef>
              <a:buFontTx/>
              <a:buNone/>
            </a:pPr>
            <a:r>
              <a:rPr lang="en-GB" altLang="en-US" sz="1000" dirty="0">
                <a:latin typeface="Verdana" panose="020B0604030504040204" pitchFamily="34" charset="0"/>
                <a:ea typeface="Verdana" panose="020B0604030504040204" pitchFamily="34" charset="0"/>
                <a:cs typeface="Verdana" panose="020B0604030504040204" pitchFamily="34" charset="0"/>
              </a:rPr>
              <a:t>e) Drug or alcohol addiction</a:t>
            </a:r>
          </a:p>
          <a:p>
            <a:pPr marL="0" indent="0">
              <a:spcBef>
                <a:spcPct val="0"/>
              </a:spcBef>
              <a:buFontTx/>
              <a:buNone/>
            </a:pPr>
            <a:endParaRPr lang="en-GB" altLang="en-US" sz="1000" dirty="0">
              <a:latin typeface="Verdana" panose="020B0604030504040204" pitchFamily="34" charset="0"/>
              <a:ea typeface="Verdana" panose="020B0604030504040204" pitchFamily="34" charset="0"/>
              <a:cs typeface="Verdana" panose="020B0604030504040204" pitchFamily="34" charset="0"/>
            </a:endParaRPr>
          </a:p>
          <a:p>
            <a:pPr marL="0" indent="0">
              <a:spcBef>
                <a:spcPct val="0"/>
              </a:spcBef>
              <a:buFontTx/>
              <a:buNone/>
            </a:pPr>
            <a:endParaRPr lang="en-GB" altLang="en-US" sz="1000" dirty="0">
              <a:latin typeface="Verdana" panose="020B0604030504040204" pitchFamily="34" charset="0"/>
              <a:ea typeface="Verdana" panose="020B0604030504040204" pitchFamily="34" charset="0"/>
              <a:cs typeface="Verdana" panose="020B0604030504040204" pitchFamily="34" charset="0"/>
            </a:endParaRPr>
          </a:p>
          <a:p>
            <a:pPr marL="0" indent="0">
              <a:spcBef>
                <a:spcPct val="0"/>
              </a:spcBef>
              <a:buFontTx/>
              <a:buNone/>
            </a:pPr>
            <a:r>
              <a:rPr lang="en-GB" altLang="en-US" sz="1000" dirty="0">
                <a:solidFill>
                  <a:srgbClr val="FF0000"/>
                </a:solidFill>
                <a:latin typeface="Verdana" panose="020B0604030504040204" pitchFamily="34" charset="0"/>
                <a:ea typeface="Verdana" panose="020B0604030504040204" pitchFamily="34" charset="0"/>
                <a:cs typeface="Verdana" panose="020B0604030504040204" pitchFamily="34" charset="0"/>
              </a:rPr>
              <a:t>Answer (a)</a:t>
            </a:r>
          </a:p>
        </p:txBody>
      </p:sp>
    </p:spTree>
    <p:extLst>
      <p:ext uri="{BB962C8B-B14F-4D97-AF65-F5344CB8AC3E}">
        <p14:creationId xmlns:p14="http://schemas.microsoft.com/office/powerpoint/2010/main" val="3430395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B277146-9F8C-A798-8A8A-17E18A2FDFB8}"/>
              </a:ext>
            </a:extLst>
          </p:cNvPr>
          <p:cNvSpPr>
            <a:spLocks noGrp="1" noChangeArrowheads="1"/>
          </p:cNvSpPr>
          <p:nvPr>
            <p:ph type="title"/>
          </p:nvPr>
        </p:nvSpPr>
        <p:spPr>
          <a:xfrm>
            <a:off x="28575" y="395288"/>
            <a:ext cx="4705350" cy="196850"/>
          </a:xfrm>
        </p:spPr>
        <p:txBody>
          <a:bodyPr/>
          <a:lstStyle/>
          <a:p>
            <a:pPr eaLnBrk="1" hangingPunct="1"/>
            <a:r>
              <a:rPr lang="en-GB" altLang="en-US" sz="1100">
                <a:solidFill>
                  <a:schemeClr val="accent2"/>
                </a:solidFill>
                <a:latin typeface="Times New Roman" panose="02020603050405020304" pitchFamily="18" charset="0"/>
                <a:cs typeface="Times New Roman" panose="02020603050405020304" pitchFamily="18" charset="0"/>
              </a:rPr>
              <a:t>Session Key Points</a:t>
            </a:r>
          </a:p>
        </p:txBody>
      </p:sp>
      <p:sp>
        <p:nvSpPr>
          <p:cNvPr id="21507" name="Rectangle 3">
            <a:extLst>
              <a:ext uri="{FF2B5EF4-FFF2-40B4-BE49-F238E27FC236}">
                <a16:creationId xmlns:a16="http://schemas.microsoft.com/office/drawing/2014/main" id="{78174411-63D7-0C72-84E0-2ED4A4176A6A}"/>
              </a:ext>
            </a:extLst>
          </p:cNvPr>
          <p:cNvSpPr>
            <a:spLocks noGrp="1" noChangeArrowheads="1"/>
          </p:cNvSpPr>
          <p:nvPr>
            <p:ph type="body" sz="half" idx="1"/>
          </p:nvPr>
        </p:nvSpPr>
        <p:spPr>
          <a:xfrm>
            <a:off x="261938" y="915988"/>
            <a:ext cx="3394075" cy="2503487"/>
          </a:xfrm>
        </p:spPr>
        <p:txBody>
          <a:bodyPr/>
          <a:lstStyle/>
          <a:p>
            <a:r>
              <a:rPr lang="en-GB" altLang="en-US" sz="1000" dirty="0">
                <a:latin typeface="Verdana" panose="020B0604030504040204" pitchFamily="34" charset="0"/>
                <a:ea typeface="Verdana" panose="020B0604030504040204" pitchFamily="34" charset="0"/>
                <a:cs typeface="Verdana" panose="020B0604030504040204" pitchFamily="34" charset="0"/>
              </a:rPr>
              <a:t>The determinants of youth violence are complex, predominantly affecting the most disadvantaged </a:t>
            </a:r>
          </a:p>
          <a:p>
            <a:pPr>
              <a:buFontTx/>
              <a:buNone/>
            </a:pPr>
            <a:endParaRPr lang="en-GB" altLang="en-US" sz="1000" i="1" dirty="0">
              <a:latin typeface="Verdana" panose="020B0604030504040204" pitchFamily="34" charset="0"/>
              <a:ea typeface="Verdana" panose="020B0604030504040204" pitchFamily="34" charset="0"/>
              <a:cs typeface="Verdana" panose="020B0604030504040204" pitchFamily="34" charset="0"/>
            </a:endParaRPr>
          </a:p>
          <a:p>
            <a:r>
              <a:rPr lang="en-GB" altLang="en-US" sz="1000" dirty="0">
                <a:latin typeface="Verdana" panose="020B0604030504040204" pitchFamily="34" charset="0"/>
                <a:ea typeface="Verdana" panose="020B0604030504040204" pitchFamily="34" charset="0"/>
                <a:cs typeface="Verdana" panose="020B0604030504040204" pitchFamily="34" charset="0"/>
              </a:rPr>
              <a:t>Healthcare practitioners should be vigilant for young persons at risk of abuse and exploitation. </a:t>
            </a:r>
          </a:p>
          <a:p>
            <a:pPr>
              <a:buFontTx/>
              <a:buNone/>
            </a:pPr>
            <a:endParaRPr lang="en-GB" altLang="en-US" sz="1000" dirty="0">
              <a:latin typeface="Verdana" panose="020B0604030504040204" pitchFamily="34" charset="0"/>
              <a:ea typeface="Verdana" panose="020B0604030504040204" pitchFamily="34" charset="0"/>
              <a:cs typeface="Verdana" panose="020B0604030504040204" pitchFamily="34" charset="0"/>
            </a:endParaRPr>
          </a:p>
          <a:p>
            <a:r>
              <a:rPr lang="en-GB" altLang="en-US" sz="1000" dirty="0">
                <a:latin typeface="Verdana" panose="020B0604030504040204" pitchFamily="34" charset="0"/>
                <a:ea typeface="Verdana" panose="020B0604030504040204" pitchFamily="34" charset="0"/>
                <a:cs typeface="Verdana" panose="020B0604030504040204" pitchFamily="34" charset="0"/>
              </a:rPr>
              <a:t>Effective communication and empathy empowers victims to disclose the events and circumstances leading up to a traumatic event. </a:t>
            </a:r>
          </a:p>
          <a:p>
            <a:endParaRPr lang="en-GB" altLang="en-US" sz="1000" dirty="0">
              <a:latin typeface="Verdana" panose="020B0604030504040204" pitchFamily="34" charset="0"/>
              <a:ea typeface="Verdana" panose="020B0604030504040204" pitchFamily="34" charset="0"/>
              <a:cs typeface="Verdana" panose="020B0604030504040204" pitchFamily="34" charset="0"/>
            </a:endParaRPr>
          </a:p>
          <a:p>
            <a:r>
              <a:rPr lang="en-GB" altLang="en-US" sz="1000" dirty="0">
                <a:latin typeface="Verdana" panose="020B0604030504040204" pitchFamily="34" charset="0"/>
                <a:ea typeface="Verdana" panose="020B0604030504040204" pitchFamily="34" charset="0"/>
                <a:cs typeface="Verdana" panose="020B0604030504040204" pitchFamily="34" charset="0"/>
              </a:rPr>
              <a:t>Clinicians must be aware of local policies and support services. Management of youth violence requires a multi-agency approach to address health, social and safety concerns.  </a:t>
            </a:r>
          </a:p>
        </p:txBody>
      </p:sp>
      <p:pic>
        <p:nvPicPr>
          <p:cNvPr id="21508" name="Picture 13" descr="ContentplanNHSlogo">
            <a:extLst>
              <a:ext uri="{FF2B5EF4-FFF2-40B4-BE49-F238E27FC236}">
                <a16:creationId xmlns:a16="http://schemas.microsoft.com/office/drawing/2014/main" id="{96D81913-26D2-4618-5A24-E377E40E1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0" y="1187450"/>
            <a:ext cx="13335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A3EFD2C-5C96-543E-3C5D-00AFA71688A1}"/>
              </a:ext>
            </a:extLst>
          </p:cNvPr>
          <p:cNvSpPr>
            <a:spLocks noGrp="1" noChangeArrowheads="1"/>
          </p:cNvSpPr>
          <p:nvPr>
            <p:ph type="title"/>
          </p:nvPr>
        </p:nvSpPr>
        <p:spPr>
          <a:xfrm>
            <a:off x="28575" y="414338"/>
            <a:ext cx="4705350" cy="196850"/>
          </a:xfrm>
        </p:spPr>
        <p:txBody>
          <a:bodyPr/>
          <a:lstStyle/>
          <a:p>
            <a:pPr eaLnBrk="1" hangingPunct="1"/>
            <a:r>
              <a:rPr lang="en-GB" altLang="en-US" sz="1100">
                <a:solidFill>
                  <a:schemeClr val="accent2"/>
                </a:solidFill>
                <a:latin typeface="Times New Roman" panose="02020603050405020304" pitchFamily="18" charset="0"/>
                <a:cs typeface="Times New Roman" panose="02020603050405020304" pitchFamily="18" charset="0"/>
              </a:rPr>
              <a:t>Session Summary</a:t>
            </a:r>
          </a:p>
        </p:txBody>
      </p:sp>
      <p:pic>
        <p:nvPicPr>
          <p:cNvPr id="22531" name="Picture 13" descr="ContentplanNHSlogo">
            <a:extLst>
              <a:ext uri="{FF2B5EF4-FFF2-40B4-BE49-F238E27FC236}">
                <a16:creationId xmlns:a16="http://schemas.microsoft.com/office/drawing/2014/main" id="{059DFE21-1F06-0791-E25E-BF7D1285B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0" y="1187450"/>
            <a:ext cx="13335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8" descr="C:\Users\BAJ\Desktop\logo_elfh.png">
            <a:extLst>
              <a:ext uri="{FF2B5EF4-FFF2-40B4-BE49-F238E27FC236}">
                <a16:creationId xmlns:a16="http://schemas.microsoft.com/office/drawing/2014/main" id="{C6C66A3E-736D-5788-29B6-4F208EE70D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6550" y="2052638"/>
            <a:ext cx="11525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3BDB3381-2E81-E8FA-E414-2C6A6B8746A7}"/>
              </a:ext>
            </a:extLst>
          </p:cNvPr>
          <p:cNvSpPr txBox="1">
            <a:spLocks noChangeArrowheads="1"/>
          </p:cNvSpPr>
          <p:nvPr/>
        </p:nvSpPr>
        <p:spPr bwMode="auto">
          <a:xfrm>
            <a:off x="38100" y="755650"/>
            <a:ext cx="4946650" cy="1679437"/>
          </a:xfrm>
          <a:prstGeom prst="rect">
            <a:avLst/>
          </a:prstGeom>
          <a:solidFill>
            <a:schemeClr val="bg1">
              <a:lumMod val="95000"/>
            </a:schemeClr>
          </a:solidFill>
          <a:ln w="9525">
            <a:noFill/>
            <a:miter lim="800000"/>
            <a:headEnd/>
            <a:tailEnd/>
          </a:ln>
        </p:spPr>
        <p:txBody>
          <a:bodyPr lIns="72009" tIns="36005" rIns="72009" bIns="36005"/>
          <a:lstStyle/>
          <a:p>
            <a:pPr marL="269875" indent="-269875" defTabSz="720725" eaLnBrk="1" hangingPunct="1">
              <a:spcBef>
                <a:spcPct val="20000"/>
              </a:spcBef>
              <a:defRPr/>
            </a:pPr>
            <a:r>
              <a:rPr lang="en-GB" b="1" kern="0" dirty="0">
                <a:solidFill>
                  <a:srgbClr val="FF6600"/>
                </a:solidFill>
                <a:ea typeface="Verdana" pitchFamily="34" charset="0"/>
                <a:cs typeface="Verdana" pitchFamily="34" charset="0"/>
              </a:rPr>
              <a:t>Learning Objectives</a:t>
            </a:r>
          </a:p>
          <a:p>
            <a:pPr eaLnBrk="1" hangingPunct="1">
              <a:lnSpc>
                <a:spcPct val="90000"/>
              </a:lnSpc>
              <a:defRPr/>
            </a:pPr>
            <a:r>
              <a:rPr lang="en-GB" dirty="0"/>
              <a:t>Having completed this session you should now be able to:</a:t>
            </a:r>
          </a:p>
          <a:p>
            <a:pPr eaLnBrk="1" hangingPunct="1">
              <a:lnSpc>
                <a:spcPct val="90000"/>
              </a:lnSpc>
              <a:defRPr/>
            </a:pPr>
            <a:endParaRPr lang="en-GB" b="1" dirty="0"/>
          </a:p>
          <a:p>
            <a:pPr marL="171450" lvl="0" indent="-171450">
              <a:buFont typeface="Arial" panose="020B0604020202020204" pitchFamily="34" charset="0"/>
              <a:buChar char="•"/>
            </a:pPr>
            <a:r>
              <a:rPr lang="en-GB" dirty="0"/>
              <a:t> Describe and define what youth violence is.</a:t>
            </a:r>
          </a:p>
          <a:p>
            <a:pPr marL="171450" lvl="0" indent="-171450">
              <a:buFont typeface="Arial" panose="020B0604020202020204" pitchFamily="34" charset="0"/>
              <a:buChar char="•"/>
            </a:pPr>
            <a:r>
              <a:rPr lang="en-GB" dirty="0"/>
              <a:t>List the types of violence and exploitation that young persons may be abused by.</a:t>
            </a:r>
          </a:p>
          <a:p>
            <a:pPr marL="171450" lvl="0" indent="-171450">
              <a:buFont typeface="Arial" panose="020B0604020202020204" pitchFamily="34" charset="0"/>
              <a:buChar char="•"/>
            </a:pPr>
            <a:r>
              <a:rPr lang="en-GB" dirty="0"/>
              <a:t>Identify patients at risk of youth violence and criminal exploitation.</a:t>
            </a:r>
          </a:p>
          <a:p>
            <a:pPr marL="171450" lvl="0" indent="-171450">
              <a:buFont typeface="Arial" panose="020B0604020202020204" pitchFamily="34" charset="0"/>
              <a:buChar char="•"/>
            </a:pPr>
            <a:r>
              <a:rPr lang="en-GB" dirty="0"/>
              <a:t>Explain communication strategies to open a dialogue and initiate behavioural change.</a:t>
            </a:r>
          </a:p>
          <a:p>
            <a:pPr marL="171450" indent="-171450">
              <a:buFont typeface="Arial" panose="020B0604020202020204" pitchFamily="34" charset="0"/>
              <a:buChar char="•"/>
            </a:pPr>
            <a:r>
              <a:rPr lang="en-GB" dirty="0"/>
              <a:t>Understand how clinicians and the wider team can help interrupt this cycle of violence. </a:t>
            </a:r>
          </a:p>
          <a:p>
            <a:pPr marL="269875" indent="-269875" defTabSz="720725" eaLnBrk="1" hangingPunct="1">
              <a:spcBef>
                <a:spcPct val="20000"/>
              </a:spcBef>
              <a:defRPr/>
            </a:pPr>
            <a:endParaRPr lang="en-GB" b="1" kern="0" dirty="0">
              <a:solidFill>
                <a:srgbClr val="FF6600"/>
              </a:solidFill>
              <a:ea typeface="Verdana" pitchFamily="34" charset="0"/>
              <a:cs typeface="Verdana" pitchFamily="34" charset="0"/>
            </a:endParaRPr>
          </a:p>
          <a:p>
            <a:pPr marL="269875" indent="-269875" defTabSz="720725" eaLnBrk="1" hangingPunct="1">
              <a:spcBef>
                <a:spcPct val="20000"/>
              </a:spcBef>
              <a:defRPr/>
            </a:pPr>
            <a:endParaRPr lang="en-GB" b="1" kern="0" dirty="0">
              <a:solidFill>
                <a:srgbClr val="FF6600"/>
              </a:solidFill>
              <a:ea typeface="Verdana" pitchFamily="34" charset="0"/>
              <a:cs typeface="Verdana" pitchFamily="34" charset="0"/>
            </a:endParaRPr>
          </a:p>
          <a:p>
            <a:pPr marL="269875" indent="-269875" defTabSz="720725" eaLnBrk="1" hangingPunct="1">
              <a:spcBef>
                <a:spcPct val="20000"/>
              </a:spcBef>
              <a:defRPr/>
            </a:pPr>
            <a:endParaRPr lang="en-GB" sz="1300" kern="0" dirty="0">
              <a:latin typeface="Georgia" pitchFamily="18" charset="0"/>
            </a:endParaRPr>
          </a:p>
        </p:txBody>
      </p:sp>
      <p:sp>
        <p:nvSpPr>
          <p:cNvPr id="10" name="Rectangle 3">
            <a:extLst>
              <a:ext uri="{FF2B5EF4-FFF2-40B4-BE49-F238E27FC236}">
                <a16:creationId xmlns:a16="http://schemas.microsoft.com/office/drawing/2014/main" id="{5800B86D-6F88-A677-1901-A8958CBB3ACE}"/>
              </a:ext>
            </a:extLst>
          </p:cNvPr>
          <p:cNvSpPr txBox="1">
            <a:spLocks noChangeArrowheads="1"/>
          </p:cNvSpPr>
          <p:nvPr/>
        </p:nvSpPr>
        <p:spPr bwMode="auto">
          <a:xfrm>
            <a:off x="38100" y="2579549"/>
            <a:ext cx="4946650" cy="1604825"/>
          </a:xfrm>
          <a:prstGeom prst="rect">
            <a:avLst/>
          </a:prstGeom>
          <a:solidFill>
            <a:schemeClr val="bg1">
              <a:lumMod val="95000"/>
            </a:schemeClr>
          </a:solidFill>
          <a:ln w="9525">
            <a:noFill/>
            <a:miter lim="800000"/>
            <a:headEnd/>
            <a:tailEnd/>
          </a:ln>
        </p:spPr>
        <p:txBody>
          <a:bodyPr lIns="72009" tIns="36005" rIns="72009" bIns="36005"/>
          <a:lstStyle/>
          <a:p>
            <a:pPr marL="269875" indent="-269875" defTabSz="720725" eaLnBrk="1" hangingPunct="1">
              <a:spcBef>
                <a:spcPct val="20000"/>
              </a:spcBef>
              <a:defRPr/>
            </a:pPr>
            <a:r>
              <a:rPr lang="en-GB" b="1" kern="0" dirty="0">
                <a:solidFill>
                  <a:srgbClr val="FF6600"/>
                </a:solidFill>
                <a:ea typeface="Verdana" pitchFamily="34" charset="0"/>
                <a:cs typeface="Verdana" pitchFamily="34" charset="0"/>
              </a:rPr>
              <a:t>Further Reading</a:t>
            </a:r>
          </a:p>
          <a:p>
            <a:pPr eaLnBrk="1" hangingPunct="1">
              <a:defRPr/>
            </a:pPr>
            <a:r>
              <a:rPr lang="en-GB" dirty="0">
                <a:ea typeface="Verdana" pitchFamily="34" charset="0"/>
                <a:cs typeface="Verdana" pitchFamily="34" charset="0"/>
              </a:rPr>
              <a:t>“Protecting people, promoting health: </a:t>
            </a:r>
            <a:r>
              <a:rPr lang="en-GB" dirty="0"/>
              <a:t>A public health approach to violence prevention for England” Bellis et al. </a:t>
            </a:r>
            <a:r>
              <a:rPr lang="en-GB" dirty="0">
                <a:ea typeface="Verdana" pitchFamily="34" charset="0"/>
                <a:cs typeface="Verdana" pitchFamily="34" charset="0"/>
              </a:rPr>
              <a:t>(2012)</a:t>
            </a:r>
            <a:endParaRPr lang="en-GB" i="1" dirty="0">
              <a:ea typeface="Verdana" pitchFamily="34" charset="0"/>
              <a:cs typeface="Verdana" pitchFamily="34" charset="0"/>
            </a:endParaRPr>
          </a:p>
          <a:p>
            <a:pPr eaLnBrk="1" hangingPunct="1">
              <a:defRPr/>
            </a:pPr>
            <a:r>
              <a:rPr lang="en-GB" dirty="0">
                <a:ea typeface="Verdana" pitchFamily="34" charset="0"/>
                <a:cs typeface="Verdana" pitchFamily="34" charset="0"/>
              </a:rPr>
              <a:t> </a:t>
            </a:r>
          </a:p>
          <a:p>
            <a:pPr eaLnBrk="1" hangingPunct="1">
              <a:defRPr/>
            </a:pPr>
            <a:r>
              <a:rPr lang="en-GB" dirty="0"/>
              <a:t>“Youth Violence Commission Final Report” Irwin-Rogers et al. (2020). </a:t>
            </a:r>
          </a:p>
          <a:p>
            <a:pPr eaLnBrk="1" hangingPunct="1">
              <a:defRPr/>
            </a:pPr>
            <a:r>
              <a:rPr lang="en-GB" dirty="0">
                <a:ea typeface="Verdana" pitchFamily="34" charset="0"/>
                <a:cs typeface="Verdana" pitchFamily="34" charset="0"/>
              </a:rPr>
              <a:t> </a:t>
            </a:r>
          </a:p>
          <a:p>
            <a:pPr eaLnBrk="1" hangingPunct="1">
              <a:defRPr/>
            </a:pPr>
            <a:r>
              <a:rPr lang="en-GB" dirty="0"/>
              <a:t>“Preventing gang and youth violence: Spotting signals of risk and supporting children and young people” Early Intervention Foundation. (2015).</a:t>
            </a:r>
            <a:endParaRPr lang="en-GB" dirty="0">
              <a:ea typeface="Verdana" pitchFamily="34" charset="0"/>
              <a:cs typeface="Verdana" pitchFamily="34" charset="0"/>
            </a:endParaRPr>
          </a:p>
          <a:p>
            <a:pPr marL="269875" indent="-269875" defTabSz="720725" eaLnBrk="1" hangingPunct="1">
              <a:spcBef>
                <a:spcPct val="20000"/>
              </a:spcBef>
              <a:defRPr/>
            </a:pPr>
            <a:endParaRPr lang="en-GB" b="1" kern="0" dirty="0">
              <a:solidFill>
                <a:srgbClr val="FF6600"/>
              </a:solidFill>
              <a:ea typeface="Verdana" pitchFamily="34" charset="0"/>
              <a:cs typeface="Verdana" pitchFamily="34" charset="0"/>
            </a:endParaRPr>
          </a:p>
          <a:p>
            <a:pPr marL="269875" indent="-269875" defTabSz="720725" eaLnBrk="1" hangingPunct="1">
              <a:spcBef>
                <a:spcPct val="20000"/>
              </a:spcBef>
              <a:defRPr/>
            </a:pPr>
            <a:endParaRPr lang="en-GB" sz="1300" kern="0" dirty="0">
              <a:latin typeface="Georgia"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79F2E93-753A-5953-FFE2-5BA40D58F60B}"/>
              </a:ext>
            </a:extLst>
          </p:cNvPr>
          <p:cNvSpPr>
            <a:spLocks/>
          </p:cNvSpPr>
          <p:nvPr/>
        </p:nvSpPr>
        <p:spPr bwMode="auto">
          <a:xfrm>
            <a:off x="0" y="395288"/>
            <a:ext cx="58991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72009" bIns="38100"/>
          <a:lstStyle>
            <a:lvl1pPr>
              <a:spcBef>
                <a:spcPct val="20000"/>
              </a:spcBef>
              <a:buChar char="•"/>
              <a:defRPr sz="9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Verdana" panose="020B0604030504040204" pitchFamily="34" charset="0"/>
              </a:defRPr>
            </a:lvl2pPr>
            <a:lvl3pPr marL="1143000" indent="-228600">
              <a:spcBef>
                <a:spcPct val="20000"/>
              </a:spcBef>
              <a:buChar char="•"/>
              <a:defRPr sz="10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ts val="300"/>
              </a:spcBef>
              <a:buFontTx/>
              <a:buNone/>
            </a:pPr>
            <a:r>
              <a:rPr lang="en-US" altLang="en-US" sz="1100" b="1">
                <a:solidFill>
                  <a:schemeClr val="accent2"/>
                </a:solidFill>
                <a:latin typeface="Times New Roman" panose="02020603050405020304" pitchFamily="18" charset="0"/>
                <a:cs typeface="Times New Roman" panose="02020603050405020304" pitchFamily="18" charset="0"/>
                <a:sym typeface="Georgia Bold" panose="02040502050405020303" pitchFamily="18" charset="0"/>
              </a:rPr>
              <a:t>Acknowledgements</a:t>
            </a:r>
          </a:p>
        </p:txBody>
      </p:sp>
      <p:sp>
        <p:nvSpPr>
          <p:cNvPr id="23555" name="Rectangle 3">
            <a:extLst>
              <a:ext uri="{FF2B5EF4-FFF2-40B4-BE49-F238E27FC236}">
                <a16:creationId xmlns:a16="http://schemas.microsoft.com/office/drawing/2014/main" id="{8CEA82D6-B308-CCAA-8B68-2534BE3CBB8C}"/>
              </a:ext>
            </a:extLst>
          </p:cNvPr>
          <p:cNvSpPr>
            <a:spLocks/>
          </p:cNvSpPr>
          <p:nvPr/>
        </p:nvSpPr>
        <p:spPr bwMode="auto">
          <a:xfrm>
            <a:off x="74613" y="782637"/>
            <a:ext cx="5413375"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72009" bIns="38100"/>
          <a:lstStyle>
            <a:lvl1pPr>
              <a:spcBef>
                <a:spcPct val="20000"/>
              </a:spcBef>
              <a:buChar char="•"/>
              <a:tabLst>
                <a:tab pos="1473200" algn="l"/>
                <a:tab pos="3441700" algn="l"/>
                <a:tab pos="6578600" algn="l"/>
                <a:tab pos="7353300" algn="l"/>
              </a:tabLst>
              <a:defRPr sz="900">
                <a:solidFill>
                  <a:schemeClr val="tx1"/>
                </a:solidFill>
                <a:latin typeface="Arial" panose="020B0604020202020204" pitchFamily="34" charset="0"/>
              </a:defRPr>
            </a:lvl1pPr>
            <a:lvl2pPr marL="742950" indent="-285750">
              <a:spcBef>
                <a:spcPct val="20000"/>
              </a:spcBef>
              <a:buChar char="–"/>
              <a:tabLst>
                <a:tab pos="1473200" algn="l"/>
                <a:tab pos="3441700" algn="l"/>
                <a:tab pos="6578600" algn="l"/>
                <a:tab pos="7353300" algn="l"/>
              </a:tabLst>
              <a:defRPr sz="1000">
                <a:solidFill>
                  <a:schemeClr val="tx1"/>
                </a:solidFill>
                <a:latin typeface="Verdana" panose="020B0604030504040204" pitchFamily="34" charset="0"/>
              </a:defRPr>
            </a:lvl2pPr>
            <a:lvl3pPr marL="1143000" indent="-228600">
              <a:spcBef>
                <a:spcPct val="20000"/>
              </a:spcBef>
              <a:buChar char="•"/>
              <a:tabLst>
                <a:tab pos="1473200" algn="l"/>
                <a:tab pos="3441700" algn="l"/>
                <a:tab pos="6578600" algn="l"/>
                <a:tab pos="7353300" algn="l"/>
              </a:tabLst>
              <a:defRPr sz="1000">
                <a:solidFill>
                  <a:schemeClr val="tx1"/>
                </a:solidFill>
                <a:latin typeface="Verdana" panose="020B0604030504040204" pitchFamily="34" charset="0"/>
              </a:defRPr>
            </a:lvl3pPr>
            <a:lvl4pPr marL="1600200" indent="-228600">
              <a:spcBef>
                <a:spcPct val="20000"/>
              </a:spcBef>
              <a:buChar char="–"/>
              <a:tabLst>
                <a:tab pos="1473200" algn="l"/>
                <a:tab pos="3441700" algn="l"/>
                <a:tab pos="6578600" algn="l"/>
                <a:tab pos="7353300" algn="l"/>
              </a:tabLst>
              <a:defRPr sz="1000">
                <a:solidFill>
                  <a:schemeClr val="tx1"/>
                </a:solidFill>
                <a:latin typeface="Verdana" panose="020B0604030504040204" pitchFamily="34" charset="0"/>
              </a:defRPr>
            </a:lvl4pPr>
            <a:lvl5pPr marL="2057400" indent="-228600">
              <a:spcBef>
                <a:spcPct val="20000"/>
              </a:spcBef>
              <a:buChar char="»"/>
              <a:tabLst>
                <a:tab pos="1473200" algn="l"/>
                <a:tab pos="3441700" algn="l"/>
                <a:tab pos="6578600" algn="l"/>
                <a:tab pos="7353300" algn="l"/>
              </a:tabLst>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tabLst>
                <a:tab pos="1473200" algn="l"/>
                <a:tab pos="3441700" algn="l"/>
                <a:tab pos="6578600" algn="l"/>
                <a:tab pos="7353300" algn="l"/>
              </a:tabLst>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tabLst>
                <a:tab pos="1473200" algn="l"/>
                <a:tab pos="3441700" algn="l"/>
                <a:tab pos="6578600" algn="l"/>
                <a:tab pos="7353300" algn="l"/>
              </a:tabLst>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tabLst>
                <a:tab pos="1473200" algn="l"/>
                <a:tab pos="3441700" algn="l"/>
                <a:tab pos="6578600" algn="l"/>
                <a:tab pos="7353300" algn="l"/>
              </a:tabLst>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tabLst>
                <a:tab pos="1473200" algn="l"/>
                <a:tab pos="3441700" algn="l"/>
                <a:tab pos="6578600" algn="l"/>
                <a:tab pos="7353300" algn="l"/>
              </a:tabLst>
              <a:defRPr sz="1600">
                <a:solidFill>
                  <a:schemeClr val="tx1"/>
                </a:solidFill>
                <a:latin typeface="Verdana" panose="020B0604030504040204" pitchFamily="34" charset="0"/>
              </a:defRPr>
            </a:lvl9pPr>
          </a:lstStyle>
          <a:p>
            <a:pPr eaLnBrk="1" hangingPunct="1">
              <a:spcBef>
                <a:spcPts val="238"/>
              </a:spcBef>
              <a:buFontTx/>
              <a:buNone/>
            </a:pPr>
            <a:r>
              <a:rPr lang="en-US" altLang="en-US" sz="1000" i="1" dirty="0">
                <a:latin typeface="Verdana" panose="020B0604030504040204" pitchFamily="34" charset="0"/>
                <a:ea typeface="Verdana" panose="020B0604030504040204" pitchFamily="34" charset="0"/>
                <a:cs typeface="Verdana" panose="020B0604030504040204" pitchFamily="34" charset="0"/>
                <a:sym typeface="Verdana Bold" pitchFamily="34" charset="0"/>
              </a:rPr>
              <a:t>Enter any </a:t>
            </a:r>
            <a:r>
              <a:rPr lang="en-US" altLang="en-US" sz="1000" i="1" dirty="0" err="1">
                <a:latin typeface="Verdana" panose="020B0604030504040204" pitchFamily="34" charset="0"/>
                <a:ea typeface="Verdana" panose="020B0604030504040204" pitchFamily="34" charset="0"/>
                <a:cs typeface="Verdana" panose="020B0604030504040204" pitchFamily="34" charset="0"/>
                <a:sym typeface="Verdana Bold" pitchFamily="34" charset="0"/>
              </a:rPr>
              <a:t>organisations</a:t>
            </a:r>
            <a:r>
              <a:rPr lang="en-US" altLang="en-US" sz="1000" i="1" dirty="0">
                <a:latin typeface="Verdana" panose="020B0604030504040204" pitchFamily="34" charset="0"/>
                <a:ea typeface="Verdana" panose="020B0604030504040204" pitchFamily="34" charset="0"/>
                <a:cs typeface="Verdana" panose="020B0604030504040204" pitchFamily="34" charset="0"/>
                <a:sym typeface="Verdana Bold" pitchFamily="34" charset="0"/>
              </a:rPr>
              <a:t>/bodies/individuals (in addition to copyright holder) who you wish to acknowledge:</a:t>
            </a:r>
          </a:p>
          <a:p>
            <a:pPr eaLnBrk="1" hangingPunct="1">
              <a:spcBef>
                <a:spcPts val="238"/>
              </a:spcBef>
              <a:buFontTx/>
              <a:buNone/>
            </a:pPr>
            <a:endParaRPr lang="en-US" altLang="en-US" sz="1000" dirty="0">
              <a:latin typeface="Verdana" panose="020B0604030504040204" pitchFamily="34" charset="0"/>
            </a:endParaRPr>
          </a:p>
          <a:p>
            <a:pPr eaLnBrk="1" hangingPunct="1">
              <a:spcBef>
                <a:spcPts val="238"/>
              </a:spcBef>
              <a:buFontTx/>
              <a:buNone/>
            </a:pPr>
            <a:r>
              <a:rPr lang="en-US" altLang="en-US" sz="1000" dirty="0">
                <a:latin typeface="Verdana Bold" pitchFamily="34" charset="0"/>
                <a:sym typeface="Verdana Bold" pitchFamily="34" charset="0"/>
              </a:rPr>
              <a:t>Name: Professor Kathleen Fan</a:t>
            </a:r>
            <a:endParaRPr lang="en-US" altLang="en-US" sz="1000" dirty="0">
              <a:latin typeface="Verdana" panose="020B0604030504040204" pitchFamily="34" charset="0"/>
            </a:endParaRPr>
          </a:p>
          <a:p>
            <a:pPr eaLnBrk="1" hangingPunct="1">
              <a:spcBef>
                <a:spcPts val="238"/>
              </a:spcBef>
              <a:buFontTx/>
              <a:buNone/>
            </a:pPr>
            <a:r>
              <a:rPr lang="en-US" altLang="en-US" sz="1000" dirty="0">
                <a:latin typeface="Verdana Bold" pitchFamily="34" charset="0"/>
                <a:sym typeface="Verdana Bold" pitchFamily="34" charset="0"/>
              </a:rPr>
              <a:t>Description: Prof. Fan was the corresponding author for this project, supervising and providing guidance throughout. </a:t>
            </a:r>
          </a:p>
          <a:p>
            <a:pPr eaLnBrk="1" hangingPunct="1">
              <a:spcBef>
                <a:spcPts val="238"/>
              </a:spcBef>
              <a:buFontTx/>
              <a:buNone/>
            </a:pPr>
            <a:endParaRPr lang="en-US" altLang="en-US" sz="1000" dirty="0">
              <a:latin typeface="Verdana Bold" pitchFamily="34" charset="0"/>
              <a:sym typeface="Verdana Bold" pitchFamily="34" charset="0"/>
            </a:endParaRPr>
          </a:p>
          <a:p>
            <a:pPr eaLnBrk="1" hangingPunct="1">
              <a:spcBef>
                <a:spcPts val="238"/>
              </a:spcBef>
              <a:buFontTx/>
              <a:buNone/>
            </a:pPr>
            <a:r>
              <a:rPr lang="en-US" altLang="en-US" sz="1000" dirty="0">
                <a:latin typeface="Verdana Bold" pitchFamily="34" charset="0"/>
                <a:sym typeface="Verdana Bold" pitchFamily="34" charset="0"/>
              </a:rPr>
              <a:t>Name: Cham </a:t>
            </a:r>
            <a:r>
              <a:rPr lang="en-US" altLang="en-US" sz="1000" dirty="0" err="1">
                <a:latin typeface="Verdana Bold" pitchFamily="34" charset="0"/>
                <a:sym typeface="Verdana Bold" pitchFamily="34" charset="0"/>
              </a:rPr>
              <a:t>Harrak</a:t>
            </a:r>
            <a:endParaRPr lang="en-US" altLang="en-US" sz="1000" dirty="0">
              <a:latin typeface="Verdana" panose="020B0604030504040204" pitchFamily="34" charset="0"/>
            </a:endParaRPr>
          </a:p>
          <a:p>
            <a:pPr eaLnBrk="1" hangingPunct="1">
              <a:spcBef>
                <a:spcPts val="238"/>
              </a:spcBef>
              <a:buFontTx/>
              <a:buNone/>
            </a:pPr>
            <a:r>
              <a:rPr lang="en-US" altLang="en-US" sz="1000" dirty="0">
                <a:latin typeface="Verdana Bold" pitchFamily="34" charset="0"/>
                <a:sym typeface="Verdana Bold" pitchFamily="34" charset="0"/>
              </a:rPr>
              <a:t>Description: Cham </a:t>
            </a:r>
            <a:r>
              <a:rPr lang="en-US" altLang="en-US" sz="1000" dirty="0" err="1">
                <a:latin typeface="Verdana Bold" pitchFamily="34" charset="0"/>
                <a:sym typeface="Verdana Bold" pitchFamily="34" charset="0"/>
              </a:rPr>
              <a:t>Harrak</a:t>
            </a:r>
            <a:r>
              <a:rPr lang="en-US" altLang="en-US" sz="1000" dirty="0">
                <a:latin typeface="Verdana Bold" pitchFamily="34" charset="0"/>
                <a:sym typeface="Verdana Bold" pitchFamily="34" charset="0"/>
              </a:rPr>
              <a:t> is a youth worker for </a:t>
            </a:r>
            <a:r>
              <a:rPr lang="en-US" altLang="en-US" sz="1000" dirty="0" err="1">
                <a:latin typeface="Verdana Bold" pitchFamily="34" charset="0"/>
                <a:sym typeface="Verdana Bold" pitchFamily="34" charset="0"/>
              </a:rPr>
              <a:t>Redthread</a:t>
            </a:r>
            <a:r>
              <a:rPr lang="en-US" altLang="en-US" sz="1000" dirty="0">
                <a:latin typeface="Verdana Bold" pitchFamily="34" charset="0"/>
                <a:sym typeface="Verdana Bold" pitchFamily="34" charset="0"/>
              </a:rPr>
              <a:t> who supported this work by providing valuable feedback. </a:t>
            </a:r>
            <a:br>
              <a:rPr lang="en-US" altLang="en-US" sz="1000" dirty="0">
                <a:latin typeface="Verdana Bold" pitchFamily="34" charset="0"/>
                <a:sym typeface="Verdana Bold" pitchFamily="34" charset="0"/>
              </a:rPr>
            </a:br>
            <a:endParaRPr lang="en-US" altLang="en-US" sz="1000" dirty="0">
              <a:latin typeface="Verdana Bold" pitchFamily="34" charset="0"/>
              <a:sym typeface="Verdana Bold" pitchFamily="34" charset="0"/>
            </a:endParaRPr>
          </a:p>
          <a:p>
            <a:pPr eaLnBrk="1" hangingPunct="1">
              <a:spcBef>
                <a:spcPts val="238"/>
              </a:spcBef>
              <a:buFontTx/>
              <a:buNone/>
            </a:pPr>
            <a:endParaRPr lang="en-US" altLang="en-US" sz="1000" dirty="0">
              <a:latin typeface="Verdana Bold" pitchFamily="34" charset="0"/>
              <a:sym typeface="Verdana Bold" pitchFamily="34" charset="0"/>
            </a:endParaRPr>
          </a:p>
          <a:p>
            <a:pPr eaLnBrk="1" hangingPunct="1">
              <a:spcBef>
                <a:spcPts val="238"/>
              </a:spcBef>
              <a:buFontTx/>
              <a:buNone/>
            </a:pPr>
            <a:endParaRPr lang="en-US" altLang="en-US" sz="1000" dirty="0">
              <a:latin typeface="Verdana" panose="020B0604030504040204" pitchFamily="34" charset="0"/>
            </a:endParaRPr>
          </a:p>
        </p:txBody>
      </p:sp>
    </p:spTree>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6">
            <a:extLst>
              <a:ext uri="{FF2B5EF4-FFF2-40B4-BE49-F238E27FC236}">
                <a16:creationId xmlns:a16="http://schemas.microsoft.com/office/drawing/2014/main" id="{40008CB1-0494-FA8C-EA5F-9AF9A32A2564}"/>
              </a:ext>
            </a:extLst>
          </p:cNvPr>
          <p:cNvSpPr>
            <a:spLocks noGrp="1" noChangeArrowheads="1"/>
          </p:cNvSpPr>
          <p:nvPr>
            <p:ph type="body" sz="half" idx="1"/>
          </p:nvPr>
        </p:nvSpPr>
        <p:spPr>
          <a:xfrm>
            <a:off x="88900" y="827088"/>
            <a:ext cx="3394529" cy="3168650"/>
          </a:xfrm>
        </p:spPr>
        <p:txBody>
          <a:bodyPr/>
          <a:lstStyle/>
          <a:p>
            <a:pPr marL="0" indent="0">
              <a:lnSpc>
                <a:spcPct val="114000"/>
              </a:lnSpc>
              <a:spcAft>
                <a:spcPts val="900"/>
              </a:spcAft>
              <a:buNone/>
            </a:pPr>
            <a:r>
              <a:rPr lang="en-GB" sz="1000" dirty="0">
                <a:latin typeface="Verdana" panose="020B0604030504040204" pitchFamily="34" charset="0"/>
                <a:ea typeface="Verdana" panose="020B0604030504040204" pitchFamily="34" charset="0"/>
                <a:cs typeface="Verdana" panose="020B0604030504040204" pitchFamily="34" charset="0"/>
              </a:rPr>
              <a:t>Youth violence is a devastating and expansive public health issue. The effects of youth violence can cause harrowing morbidity and mortality with long term effects to individuals, family, community, and society. Recognising youth violence as a public health challenge is key to effectively address key issues, risk factors, and employ preventative strategies. </a:t>
            </a:r>
          </a:p>
          <a:p>
            <a:pPr marL="0" indent="0">
              <a:buNone/>
            </a:pPr>
            <a:r>
              <a:rPr lang="en-GB" sz="1000" dirty="0">
                <a:latin typeface="Verdana" panose="020B0604030504040204" pitchFamily="34" charset="0"/>
                <a:ea typeface="Verdana" panose="020B0604030504040204" pitchFamily="34" charset="0"/>
                <a:cs typeface="Verdana" panose="020B0604030504040204" pitchFamily="34" charset="0"/>
              </a:rPr>
              <a:t>The gravity of youth violence is evident in the media whereby the frequency of youths having lost their life from violence and knife crime is all too common and tragic. As clinicians on the frontline, we must do what we can to address and and prevent this issue. This session will provide an overview of youth violence highlighting key topics and its challenges as a public health issue. </a:t>
            </a:r>
            <a:endParaRPr lang="en-US" alt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5124" name="Rectangle 8">
            <a:extLst>
              <a:ext uri="{FF2B5EF4-FFF2-40B4-BE49-F238E27FC236}">
                <a16:creationId xmlns:a16="http://schemas.microsoft.com/office/drawing/2014/main" id="{70D965CA-0655-61EC-AB57-7D7AB4BC3A1B}"/>
              </a:ext>
            </a:extLst>
          </p:cNvPr>
          <p:cNvSpPr>
            <a:spLocks noChangeArrowheads="1"/>
          </p:cNvSpPr>
          <p:nvPr/>
        </p:nvSpPr>
        <p:spPr bwMode="auto">
          <a:xfrm>
            <a:off x="0" y="395288"/>
            <a:ext cx="40576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2009" tIns="36005" rIns="72009" bIns="36005">
            <a:spAutoFit/>
          </a:bodyPr>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buFontTx/>
              <a:buNone/>
            </a:pPr>
            <a:r>
              <a:rPr lang="en-GB" altLang="en-US" sz="1100" b="1">
                <a:solidFill>
                  <a:schemeClr val="accent2"/>
                </a:solidFill>
                <a:latin typeface="Times New Roman" panose="02020603050405020304" pitchFamily="18" charset="0"/>
                <a:cs typeface="Times New Roman" panose="02020603050405020304" pitchFamily="18" charset="0"/>
              </a:rPr>
              <a:t>Introduction (Page 3)</a:t>
            </a:r>
          </a:p>
        </p:txBody>
      </p:sp>
      <p:grpSp>
        <p:nvGrpSpPr>
          <p:cNvPr id="16" name="Group 15">
            <a:extLst>
              <a:ext uri="{FF2B5EF4-FFF2-40B4-BE49-F238E27FC236}">
                <a16:creationId xmlns:a16="http://schemas.microsoft.com/office/drawing/2014/main" id="{65B0BEBD-0AC9-D659-4A50-107DD24F2C98}"/>
              </a:ext>
            </a:extLst>
          </p:cNvPr>
          <p:cNvGrpSpPr/>
          <p:nvPr/>
        </p:nvGrpSpPr>
        <p:grpSpPr>
          <a:xfrm>
            <a:off x="3688556" y="757420"/>
            <a:ext cx="3599657" cy="3527242"/>
            <a:chOff x="3800475" y="827088"/>
            <a:chExt cx="3487738" cy="3457574"/>
          </a:xfrm>
        </p:grpSpPr>
        <p:sp>
          <p:nvSpPr>
            <p:cNvPr id="3" name="Rectangle 2">
              <a:extLst>
                <a:ext uri="{FF2B5EF4-FFF2-40B4-BE49-F238E27FC236}">
                  <a16:creationId xmlns:a16="http://schemas.microsoft.com/office/drawing/2014/main" id="{09F11714-A1C6-BBD7-BF4F-04F3B94BD6EA}"/>
                </a:ext>
              </a:extLst>
            </p:cNvPr>
            <p:cNvSpPr/>
            <p:nvPr/>
          </p:nvSpPr>
          <p:spPr bwMode="auto">
            <a:xfrm>
              <a:off x="3800475" y="827088"/>
              <a:ext cx="3487738" cy="345757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20725"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grpSp>
          <p:nvGrpSpPr>
            <p:cNvPr id="15" name="Group 14">
              <a:extLst>
                <a:ext uri="{FF2B5EF4-FFF2-40B4-BE49-F238E27FC236}">
                  <a16:creationId xmlns:a16="http://schemas.microsoft.com/office/drawing/2014/main" id="{C7D25A9A-0E3B-BA4F-84D0-C51C2106BF25}"/>
                </a:ext>
              </a:extLst>
            </p:cNvPr>
            <p:cNvGrpSpPr/>
            <p:nvPr/>
          </p:nvGrpSpPr>
          <p:grpSpPr>
            <a:xfrm>
              <a:off x="3841181" y="871228"/>
              <a:ext cx="3447032" cy="3369293"/>
              <a:chOff x="3841181" y="862582"/>
              <a:chExt cx="3447032" cy="3369293"/>
            </a:xfrm>
          </p:grpSpPr>
          <p:pic>
            <p:nvPicPr>
              <p:cNvPr id="7172" name="Picture 4" descr="Image">
                <a:extLst>
                  <a:ext uri="{FF2B5EF4-FFF2-40B4-BE49-F238E27FC236}">
                    <a16:creationId xmlns:a16="http://schemas.microsoft.com/office/drawing/2014/main" id="{65DBED2B-603B-7D89-D4DC-C1D9703C7E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33343" r="388" b="43720"/>
              <a:stretch/>
            </p:blipFill>
            <p:spPr bwMode="auto">
              <a:xfrm>
                <a:off x="3841181" y="1349755"/>
                <a:ext cx="1809682" cy="5566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D6E824-1680-F287-10A2-9EF75D88B25C}"/>
                  </a:ext>
                </a:extLst>
              </p:cNvPr>
              <p:cNvPicPr>
                <a:picLocks noChangeAspect="1"/>
              </p:cNvPicPr>
              <p:nvPr/>
            </p:nvPicPr>
            <p:blipFill rotWithShape="1">
              <a:blip r:embed="rId4"/>
              <a:srcRect l="6315" t="43198" r="61586" b="41508"/>
              <a:stretch/>
            </p:blipFill>
            <p:spPr>
              <a:xfrm>
                <a:off x="4614396" y="2411412"/>
                <a:ext cx="1267722" cy="339603"/>
              </a:xfrm>
              <a:prstGeom prst="rect">
                <a:avLst/>
              </a:prstGeom>
            </p:spPr>
          </p:pic>
          <p:pic>
            <p:nvPicPr>
              <p:cNvPr id="14" name="Picture 6" descr="London knife crime stop and search is not racist and helps save lives -  YouTube">
                <a:extLst>
                  <a:ext uri="{FF2B5EF4-FFF2-40B4-BE49-F238E27FC236}">
                    <a16:creationId xmlns:a16="http://schemas.microsoft.com/office/drawing/2014/main" id="{F7E56298-F5DF-91A4-2E71-782E1A33735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1396" t="64735" r="1427"/>
              <a:stretch/>
            </p:blipFill>
            <p:spPr bwMode="auto">
              <a:xfrm>
                <a:off x="4614396" y="1977798"/>
                <a:ext cx="998149" cy="346286"/>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Knives Ending Lives: A media analysis of Britain's current knife crime  crisis and an insight into its mainstream coverage | by Lucas Murrain |  Medium">
                <a:extLst>
                  <a:ext uri="{FF2B5EF4-FFF2-40B4-BE49-F238E27FC236}">
                    <a16:creationId xmlns:a16="http://schemas.microsoft.com/office/drawing/2014/main" id="{5DC71E66-16A4-6D20-AFB4-EFE65DBB7B8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3" t="36058" r="27979" b="55843"/>
              <a:stretch/>
            </p:blipFill>
            <p:spPr bwMode="auto">
              <a:xfrm>
                <a:off x="3841182" y="3748194"/>
                <a:ext cx="3411837" cy="48368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39F725C2-5995-31B3-E3E2-7019C76A3B54}"/>
                  </a:ext>
                </a:extLst>
              </p:cNvPr>
              <p:cNvGrpSpPr/>
              <p:nvPr/>
            </p:nvGrpSpPr>
            <p:grpSpPr>
              <a:xfrm>
                <a:off x="3841181" y="862582"/>
                <a:ext cx="3447032" cy="468322"/>
                <a:chOff x="3841181" y="862582"/>
                <a:chExt cx="3447032" cy="468322"/>
              </a:xfrm>
            </p:grpSpPr>
            <p:pic>
              <p:nvPicPr>
                <p:cNvPr id="4" name="Picture 3">
                  <a:extLst>
                    <a:ext uri="{FF2B5EF4-FFF2-40B4-BE49-F238E27FC236}">
                      <a16:creationId xmlns:a16="http://schemas.microsoft.com/office/drawing/2014/main" id="{221AC17C-046C-705A-0ECB-5DC44404172B}"/>
                    </a:ext>
                  </a:extLst>
                </p:cNvPr>
                <p:cNvPicPr>
                  <a:picLocks noChangeAspect="1"/>
                </p:cNvPicPr>
                <p:nvPr/>
              </p:nvPicPr>
              <p:blipFill rotWithShape="1">
                <a:blip r:embed="rId7"/>
                <a:srcRect b="34053"/>
                <a:stretch/>
              </p:blipFill>
              <p:spPr>
                <a:xfrm>
                  <a:off x="3841181" y="862582"/>
                  <a:ext cx="3411837" cy="432828"/>
                </a:xfrm>
                <a:prstGeom prst="rect">
                  <a:avLst/>
                </a:prstGeom>
              </p:spPr>
            </p:pic>
            <p:sp>
              <p:nvSpPr>
                <p:cNvPr id="5" name="Rectangle 4">
                  <a:extLst>
                    <a:ext uri="{FF2B5EF4-FFF2-40B4-BE49-F238E27FC236}">
                      <a16:creationId xmlns:a16="http://schemas.microsoft.com/office/drawing/2014/main" id="{B7B952E2-4558-8031-A0BD-9F1EBE393B3C}"/>
                    </a:ext>
                  </a:extLst>
                </p:cNvPr>
                <p:cNvSpPr/>
                <p:nvPr/>
              </p:nvSpPr>
              <p:spPr bwMode="auto">
                <a:xfrm>
                  <a:off x="5671005" y="1078996"/>
                  <a:ext cx="1617208" cy="251908"/>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20725"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grpSp>
          <p:pic>
            <p:nvPicPr>
              <p:cNvPr id="7174" name="Picture 6" descr="Scotland's papers: Knife crime and winter election fears - BBC News">
                <a:extLst>
                  <a:ext uri="{FF2B5EF4-FFF2-40B4-BE49-F238E27FC236}">
                    <a16:creationId xmlns:a16="http://schemas.microsoft.com/office/drawing/2014/main" id="{76D5A3E5-4A0A-8B8D-3789-F35F19DC97C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371" t="31857" r="38111" b="18577"/>
              <a:stretch/>
            </p:blipFill>
            <p:spPr bwMode="auto">
              <a:xfrm>
                <a:off x="3845258" y="1981226"/>
                <a:ext cx="708872" cy="768927"/>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The hospital that's home to London's knife crime crisis | British GQ">
                <a:extLst>
                  <a:ext uri="{FF2B5EF4-FFF2-40B4-BE49-F238E27FC236}">
                    <a16:creationId xmlns:a16="http://schemas.microsoft.com/office/drawing/2014/main" id="{1CC9F56C-17C5-D8EB-F5B8-13220FDCC79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9961" t="43894" r="22479" b="26022"/>
              <a:stretch/>
            </p:blipFill>
            <p:spPr bwMode="auto">
              <a:xfrm>
                <a:off x="5697560" y="1139961"/>
                <a:ext cx="1530387" cy="120001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5B90CE88-C200-E57F-DB1C-B1E4E717FD67}"/>
                  </a:ext>
                </a:extLst>
              </p:cNvPr>
              <p:cNvGrpSpPr/>
              <p:nvPr/>
            </p:nvGrpSpPr>
            <p:grpSpPr>
              <a:xfrm>
                <a:off x="3841181" y="2822991"/>
                <a:ext cx="3368405" cy="437900"/>
                <a:chOff x="3884613" y="2818166"/>
                <a:chExt cx="3368405" cy="437900"/>
              </a:xfrm>
            </p:grpSpPr>
            <p:pic>
              <p:nvPicPr>
                <p:cNvPr id="7" name="Picture 6">
                  <a:extLst>
                    <a:ext uri="{FF2B5EF4-FFF2-40B4-BE49-F238E27FC236}">
                      <a16:creationId xmlns:a16="http://schemas.microsoft.com/office/drawing/2014/main" id="{C55C6225-C91F-8BE5-566E-EB502CDDEA82}"/>
                    </a:ext>
                  </a:extLst>
                </p:cNvPr>
                <p:cNvPicPr>
                  <a:picLocks noChangeAspect="1"/>
                </p:cNvPicPr>
                <p:nvPr/>
              </p:nvPicPr>
              <p:blipFill>
                <a:blip r:embed="rId10"/>
                <a:stretch>
                  <a:fillRect/>
                </a:stretch>
              </p:blipFill>
              <p:spPr>
                <a:xfrm>
                  <a:off x="3884613" y="2818166"/>
                  <a:ext cx="3319462" cy="407745"/>
                </a:xfrm>
                <a:prstGeom prst="rect">
                  <a:avLst/>
                </a:prstGeom>
              </p:spPr>
            </p:pic>
            <p:sp>
              <p:nvSpPr>
                <p:cNvPr id="8" name="Rectangle 7">
                  <a:extLst>
                    <a:ext uri="{FF2B5EF4-FFF2-40B4-BE49-F238E27FC236}">
                      <a16:creationId xmlns:a16="http://schemas.microsoft.com/office/drawing/2014/main" id="{F786D216-BA33-F87B-F54A-55BA1A37CAA1}"/>
                    </a:ext>
                  </a:extLst>
                </p:cNvPr>
                <p:cNvSpPr/>
                <p:nvPr/>
              </p:nvSpPr>
              <p:spPr bwMode="auto">
                <a:xfrm>
                  <a:off x="6990735" y="3045732"/>
                  <a:ext cx="262283" cy="21033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20725"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grpSp>
          <p:pic>
            <p:nvPicPr>
              <p:cNvPr id="23" name="Picture 22">
                <a:extLst>
                  <a:ext uri="{FF2B5EF4-FFF2-40B4-BE49-F238E27FC236}">
                    <a16:creationId xmlns:a16="http://schemas.microsoft.com/office/drawing/2014/main" id="{AD3B16D7-4BF1-2F16-C529-9F8B84407AEB}"/>
                  </a:ext>
                </a:extLst>
              </p:cNvPr>
              <p:cNvPicPr>
                <a:picLocks noChangeAspect="1"/>
              </p:cNvPicPr>
              <p:nvPr/>
            </p:nvPicPr>
            <p:blipFill rotWithShape="1">
              <a:blip r:embed="rId11"/>
              <a:srcRect l="19151" t="25851" r="60118" b="66636"/>
              <a:stretch/>
            </p:blipFill>
            <p:spPr>
              <a:xfrm>
                <a:off x="5949753" y="2459692"/>
                <a:ext cx="1278194" cy="260436"/>
              </a:xfrm>
              <a:prstGeom prst="rect">
                <a:avLst/>
              </a:prstGeom>
            </p:spPr>
          </p:pic>
          <p:grpSp>
            <p:nvGrpSpPr>
              <p:cNvPr id="12" name="Group 11">
                <a:extLst>
                  <a:ext uri="{FF2B5EF4-FFF2-40B4-BE49-F238E27FC236}">
                    <a16:creationId xmlns:a16="http://schemas.microsoft.com/office/drawing/2014/main" id="{5062F195-D5DD-3B49-A1CF-846A684DF258}"/>
                  </a:ext>
                </a:extLst>
              </p:cNvPr>
              <p:cNvGrpSpPr/>
              <p:nvPr/>
            </p:nvGrpSpPr>
            <p:grpSpPr>
              <a:xfrm>
                <a:off x="3841181" y="3274091"/>
                <a:ext cx="3447032" cy="433614"/>
                <a:chOff x="3841181" y="3274091"/>
                <a:chExt cx="3447032" cy="433614"/>
              </a:xfrm>
            </p:grpSpPr>
            <p:pic>
              <p:nvPicPr>
                <p:cNvPr id="10" name="Picture 9">
                  <a:extLst>
                    <a:ext uri="{FF2B5EF4-FFF2-40B4-BE49-F238E27FC236}">
                      <a16:creationId xmlns:a16="http://schemas.microsoft.com/office/drawing/2014/main" id="{05A41DFD-FAF3-7B42-C152-44CCFEAB2A9A}"/>
                    </a:ext>
                  </a:extLst>
                </p:cNvPr>
                <p:cNvPicPr>
                  <a:picLocks noChangeAspect="1"/>
                </p:cNvPicPr>
                <p:nvPr/>
              </p:nvPicPr>
              <p:blipFill>
                <a:blip r:embed="rId12"/>
                <a:stretch>
                  <a:fillRect/>
                </a:stretch>
              </p:blipFill>
              <p:spPr>
                <a:xfrm>
                  <a:off x="3841181" y="3274091"/>
                  <a:ext cx="3386766" cy="421346"/>
                </a:xfrm>
                <a:prstGeom prst="rect">
                  <a:avLst/>
                </a:prstGeom>
              </p:spPr>
            </p:pic>
            <p:sp>
              <p:nvSpPr>
                <p:cNvPr id="11" name="Rectangle 10">
                  <a:extLst>
                    <a:ext uri="{FF2B5EF4-FFF2-40B4-BE49-F238E27FC236}">
                      <a16:creationId xmlns:a16="http://schemas.microsoft.com/office/drawing/2014/main" id="{7F79970F-7098-AFA2-01FA-54B585A2A6FC}"/>
                    </a:ext>
                  </a:extLst>
                </p:cNvPr>
                <p:cNvSpPr/>
                <p:nvPr/>
              </p:nvSpPr>
              <p:spPr bwMode="auto">
                <a:xfrm>
                  <a:off x="6810998" y="3484764"/>
                  <a:ext cx="477215" cy="22294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20725"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gr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61FDD42-0754-E82B-D7D9-FF23687DB4F1}"/>
              </a:ext>
            </a:extLst>
          </p:cNvPr>
          <p:cNvSpPr>
            <a:spLocks noGrp="1" noChangeArrowheads="1"/>
          </p:cNvSpPr>
          <p:nvPr>
            <p:ph type="title"/>
          </p:nvPr>
        </p:nvSpPr>
        <p:spPr>
          <a:xfrm>
            <a:off x="0" y="252413"/>
            <a:ext cx="4705350" cy="431800"/>
          </a:xfrm>
        </p:spPr>
        <p:txBody>
          <a:bodyPr/>
          <a:lstStyle/>
          <a:p>
            <a:pPr eaLnBrk="1" hangingPunct="1"/>
            <a:r>
              <a:rPr lang="en-GB" altLang="en-US" sz="1100">
                <a:latin typeface="Times New Roman" panose="02020603050405020304" pitchFamily="18" charset="0"/>
                <a:cs typeface="Times New Roman" panose="02020603050405020304" pitchFamily="18" charset="0"/>
              </a:rPr>
              <a:t>Page Type: Optional Review Question Page</a:t>
            </a:r>
            <a:br>
              <a:rPr lang="en-GB" altLang="en-US" sz="1100">
                <a:latin typeface="Times New Roman" panose="02020603050405020304" pitchFamily="18" charset="0"/>
                <a:cs typeface="Times New Roman" panose="02020603050405020304" pitchFamily="18" charset="0"/>
              </a:rPr>
            </a:br>
            <a:r>
              <a:rPr lang="en-GB" altLang="en-US" sz="1100">
                <a:solidFill>
                  <a:schemeClr val="accent2"/>
                </a:solidFill>
                <a:latin typeface="Times New Roman" panose="02020603050405020304" pitchFamily="18" charset="0"/>
                <a:cs typeface="Times New Roman" panose="02020603050405020304" pitchFamily="18" charset="0"/>
              </a:rPr>
              <a:t>Page Title:  Prevalence of youth violence</a:t>
            </a:r>
            <a:br>
              <a:rPr lang="en-GB" altLang="en-US" sz="1100">
                <a:latin typeface="Times New Roman" panose="02020603050405020304" pitchFamily="18" charset="0"/>
                <a:cs typeface="Times New Roman" panose="02020603050405020304" pitchFamily="18" charset="0"/>
              </a:rPr>
            </a:br>
            <a:endParaRPr lang="en-GB" altLang="en-US" sz="1100">
              <a:latin typeface="Times New Roman" panose="02020603050405020304" pitchFamily="18" charset="0"/>
              <a:cs typeface="Times New Roman" panose="02020603050405020304" pitchFamily="18" charset="0"/>
            </a:endParaRPr>
          </a:p>
        </p:txBody>
      </p:sp>
      <p:sp>
        <p:nvSpPr>
          <p:cNvPr id="6147" name="Rectangle 3">
            <a:extLst>
              <a:ext uri="{FF2B5EF4-FFF2-40B4-BE49-F238E27FC236}">
                <a16:creationId xmlns:a16="http://schemas.microsoft.com/office/drawing/2014/main" id="{F3DE058C-DE44-797E-ADC2-FE969830C067}"/>
              </a:ext>
            </a:extLst>
          </p:cNvPr>
          <p:cNvSpPr>
            <a:spLocks noGrp="1" noChangeArrowheads="1"/>
          </p:cNvSpPr>
          <p:nvPr>
            <p:ph type="body" sz="half" idx="1"/>
          </p:nvPr>
        </p:nvSpPr>
        <p:spPr>
          <a:xfrm>
            <a:off x="88900" y="750888"/>
            <a:ext cx="3384550" cy="3389312"/>
          </a:xfrm>
        </p:spPr>
        <p:txBody>
          <a:bodyPr/>
          <a:lstStyle/>
          <a:p>
            <a:pPr marL="0" indent="0" eaLnBrk="1" hangingPunct="1">
              <a:buFontTx/>
              <a:buNone/>
              <a:defRPr/>
            </a:pPr>
            <a:r>
              <a:rPr lang="en-US" sz="1000" dirty="0">
                <a:latin typeface="Verdana" pitchFamily="34" charset="0"/>
              </a:rPr>
              <a:t>Question: In 2018/2019 how many emergency hospital admissions amongst 10-19 year </a:t>
            </a:r>
            <a:r>
              <a:rPr lang="en-US" sz="1000" dirty="0" err="1">
                <a:latin typeface="Verdana" pitchFamily="34" charset="0"/>
              </a:rPr>
              <a:t>olds</a:t>
            </a:r>
            <a:r>
              <a:rPr lang="en-US" sz="1000" dirty="0">
                <a:latin typeface="Verdana" pitchFamily="34" charset="0"/>
              </a:rPr>
              <a:t> were for assault with a sharp object?</a:t>
            </a:r>
          </a:p>
          <a:p>
            <a:pPr marL="228600" indent="-228600" eaLnBrk="1" hangingPunct="1">
              <a:buFontTx/>
              <a:buAutoNum type="alphaLcParenR"/>
              <a:defRPr/>
            </a:pPr>
            <a:r>
              <a:rPr lang="en-US" sz="1000" dirty="0">
                <a:latin typeface="Verdana" pitchFamily="34" charset="0"/>
              </a:rPr>
              <a:t>314</a:t>
            </a:r>
          </a:p>
          <a:p>
            <a:pPr marL="228600" indent="-228600" eaLnBrk="1" hangingPunct="1">
              <a:buFontTx/>
              <a:buAutoNum type="alphaLcParenR"/>
              <a:defRPr/>
            </a:pPr>
            <a:r>
              <a:rPr lang="en-US" sz="1000" dirty="0">
                <a:latin typeface="Verdana" pitchFamily="34" charset="0"/>
              </a:rPr>
              <a:t>565</a:t>
            </a:r>
          </a:p>
          <a:p>
            <a:pPr marL="228600" indent="-228600" eaLnBrk="1" hangingPunct="1">
              <a:buFontTx/>
              <a:buAutoNum type="alphaLcParenR"/>
              <a:defRPr/>
            </a:pPr>
            <a:r>
              <a:rPr lang="en-US" sz="1000" dirty="0">
                <a:latin typeface="Verdana" pitchFamily="34" charset="0"/>
              </a:rPr>
              <a:t>899</a:t>
            </a:r>
          </a:p>
          <a:p>
            <a:pPr marL="228600" indent="-228600" eaLnBrk="1" hangingPunct="1">
              <a:buFontTx/>
              <a:buAutoNum type="alphaLcParenR"/>
              <a:defRPr/>
            </a:pPr>
            <a:r>
              <a:rPr lang="en-US" sz="1000" dirty="0">
                <a:latin typeface="Verdana" pitchFamily="34" charset="0"/>
              </a:rPr>
              <a:t>1,012</a:t>
            </a:r>
          </a:p>
          <a:p>
            <a:pPr marL="228600" indent="-228600" eaLnBrk="1" hangingPunct="1">
              <a:buFontTx/>
              <a:buNone/>
              <a:defRPr/>
            </a:pPr>
            <a:r>
              <a:rPr lang="en-US" sz="1000" dirty="0">
                <a:latin typeface="Verdana" pitchFamily="34" charset="0"/>
              </a:rPr>
              <a:t>Answer: D</a:t>
            </a:r>
          </a:p>
          <a:p>
            <a:pPr marL="228600" indent="-228600" eaLnBrk="1" hangingPunct="1">
              <a:buFontTx/>
              <a:buNone/>
              <a:defRPr/>
            </a:pPr>
            <a:endParaRPr lang="en-US" sz="1000" dirty="0">
              <a:latin typeface="Verdana" pitchFamily="34" charset="0"/>
            </a:endParaRPr>
          </a:p>
          <a:p>
            <a:pPr marL="228600" indent="-228600" eaLnBrk="1" hangingPunct="1">
              <a:buFontTx/>
              <a:buNone/>
              <a:defRPr/>
            </a:pPr>
            <a:r>
              <a:rPr lang="en-US" sz="1000" dirty="0">
                <a:latin typeface="Verdana" pitchFamily="34" charset="0"/>
              </a:rPr>
              <a:t>Explanation: Admissions for serious youth violence are rising with assault with a sharp object rising almost 60% since 2012/13 in this age group.</a:t>
            </a:r>
          </a:p>
          <a:p>
            <a:pPr marL="228600" indent="-228600" eaLnBrk="1" hangingPunct="1">
              <a:buFontTx/>
              <a:buNone/>
              <a:defRPr/>
            </a:pPr>
            <a:endParaRPr lang="en-US" sz="1000" dirty="0">
              <a:latin typeface="Verdana" pitchFamily="34" charset="0"/>
            </a:endParaRPr>
          </a:p>
          <a:p>
            <a:pPr marL="228600" indent="-228600" eaLnBrk="1" hangingPunct="1">
              <a:buFontTx/>
              <a:buNone/>
              <a:defRPr/>
            </a:pPr>
            <a:endParaRPr lang="en-US" sz="1000" dirty="0">
              <a:latin typeface="Verdana" pitchFamily="34" charset="0"/>
            </a:endParaRPr>
          </a:p>
          <a:p>
            <a:pPr marL="228600" indent="-228600" eaLnBrk="1" hangingPunct="1">
              <a:buFontTx/>
              <a:buNone/>
              <a:defRPr/>
            </a:pPr>
            <a:endParaRPr lang="en-US" sz="1000" dirty="0">
              <a:latin typeface="Verdana" pitchFamily="34" charset="0"/>
            </a:endParaRPr>
          </a:p>
          <a:p>
            <a:pPr marL="228600" indent="-228600" eaLnBrk="1" hangingPunct="1">
              <a:buFontTx/>
              <a:buNone/>
              <a:defRPr/>
            </a:pPr>
            <a:r>
              <a:rPr lang="en-US" sz="1000" dirty="0">
                <a:latin typeface="Verdana" pitchFamily="34" charset="0"/>
              </a:rPr>
              <a:t>Reference: Hospital admissions for assault with a sharp object. NHS Digital. (2019)</a:t>
            </a:r>
          </a:p>
          <a:p>
            <a:pPr marL="0" indent="0" eaLnBrk="1" hangingPunct="1">
              <a:buFontTx/>
              <a:buNone/>
              <a:defRPr/>
            </a:pPr>
            <a:endParaRPr lang="en-US" sz="1000" dirty="0">
              <a:latin typeface="Verdana" pitchFamily="34" charset="0"/>
            </a:endParaRPr>
          </a:p>
        </p:txBody>
      </p:sp>
      <p:sp>
        <p:nvSpPr>
          <p:cNvPr id="6149" name="Text Box 9">
            <a:extLst>
              <a:ext uri="{FF2B5EF4-FFF2-40B4-BE49-F238E27FC236}">
                <a16:creationId xmlns:a16="http://schemas.microsoft.com/office/drawing/2014/main" id="{9A24FF9B-8DFB-5198-907A-29E1E632634F}"/>
              </a:ext>
            </a:extLst>
          </p:cNvPr>
          <p:cNvSpPr txBox="1">
            <a:spLocks noChangeArrowheads="1"/>
          </p:cNvSpPr>
          <p:nvPr/>
        </p:nvSpPr>
        <p:spPr bwMode="auto">
          <a:xfrm>
            <a:off x="3902731" y="2987625"/>
            <a:ext cx="3235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FontTx/>
              <a:buNone/>
            </a:pPr>
            <a:r>
              <a:rPr lang="en-US" altLang="en-US" sz="800" b="1" dirty="0">
                <a:latin typeface="Verdana" panose="020B0604030504040204" pitchFamily="34" charset="0"/>
                <a:ea typeface="Verdana" panose="020B0604030504040204" pitchFamily="34" charset="0"/>
                <a:cs typeface="Verdana" panose="020B0604030504040204" pitchFamily="34" charset="0"/>
              </a:rPr>
              <a:t>Fig 1</a:t>
            </a:r>
            <a:r>
              <a:rPr lang="en-US" altLang="en-US" sz="800" dirty="0">
                <a:latin typeface="Verdana" panose="020B0604030504040204" pitchFamily="34" charset="0"/>
                <a:ea typeface="Verdana" panose="020B0604030504040204" pitchFamily="34" charset="0"/>
                <a:cs typeface="Verdana" panose="020B0604030504040204" pitchFamily="34" charset="0"/>
              </a:rPr>
              <a:t> </a:t>
            </a:r>
            <a:r>
              <a:rPr lang="en-GB" sz="800" dirty="0"/>
              <a:t>Annual trauma cases due to presumed violence (stabbing, shooting, blows), per year, 10–24 years, reported to TARN (Trauma Audit Research Network), England, 2008–2017.</a:t>
            </a:r>
            <a:endParaRPr lang="en-US" altLang="en-US" sz="800" dirty="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a:extLst>
              <a:ext uri="{FF2B5EF4-FFF2-40B4-BE49-F238E27FC236}">
                <a16:creationId xmlns:a16="http://schemas.microsoft.com/office/drawing/2014/main" id="{D83AE3B2-81F5-6F15-C9E7-2E6FE007DAC1}"/>
              </a:ext>
            </a:extLst>
          </p:cNvPr>
          <p:cNvPicPr>
            <a:picLocks noChangeAspect="1"/>
          </p:cNvPicPr>
          <p:nvPr/>
        </p:nvPicPr>
        <p:blipFill>
          <a:blip r:embed="rId3"/>
          <a:stretch>
            <a:fillRect/>
          </a:stretch>
        </p:blipFill>
        <p:spPr>
          <a:xfrm>
            <a:off x="3752575" y="827807"/>
            <a:ext cx="3535638" cy="208781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61FDD42-0754-E82B-D7D9-FF23687DB4F1}"/>
              </a:ext>
            </a:extLst>
          </p:cNvPr>
          <p:cNvSpPr>
            <a:spLocks noGrp="1" noChangeArrowheads="1"/>
          </p:cNvSpPr>
          <p:nvPr>
            <p:ph type="title"/>
          </p:nvPr>
        </p:nvSpPr>
        <p:spPr>
          <a:xfrm>
            <a:off x="0" y="252413"/>
            <a:ext cx="4705350" cy="431800"/>
          </a:xfrm>
        </p:spPr>
        <p:txBody>
          <a:bodyPr/>
          <a:lstStyle/>
          <a:p>
            <a:pPr eaLnBrk="1" hangingPunct="1"/>
            <a:r>
              <a:rPr lang="en-GB" altLang="en-US" sz="1100" dirty="0">
                <a:latin typeface="Times New Roman" panose="02020603050405020304" pitchFamily="18" charset="0"/>
                <a:cs typeface="Times New Roman" panose="02020603050405020304" pitchFamily="18" charset="0"/>
              </a:rPr>
              <a:t>Page Type: Optional Review Question Page</a:t>
            </a:r>
            <a:br>
              <a:rPr lang="en-GB" altLang="en-US" sz="1100" dirty="0">
                <a:latin typeface="Times New Roman" panose="02020603050405020304" pitchFamily="18" charset="0"/>
                <a:cs typeface="Times New Roman" panose="02020603050405020304" pitchFamily="18" charset="0"/>
              </a:rPr>
            </a:br>
            <a:r>
              <a:rPr lang="en-GB" altLang="en-US" sz="1100" dirty="0">
                <a:solidFill>
                  <a:schemeClr val="accent2"/>
                </a:solidFill>
                <a:latin typeface="Times New Roman" panose="02020603050405020304" pitchFamily="18" charset="0"/>
                <a:cs typeface="Times New Roman" panose="02020603050405020304" pitchFamily="18" charset="0"/>
              </a:rPr>
              <a:t>Page Title:  Cost of youth violence</a:t>
            </a:r>
            <a:br>
              <a:rPr lang="en-GB" altLang="en-US" sz="1100" dirty="0">
                <a:latin typeface="Times New Roman" panose="02020603050405020304" pitchFamily="18" charset="0"/>
                <a:cs typeface="Times New Roman" panose="02020603050405020304" pitchFamily="18" charset="0"/>
              </a:rPr>
            </a:br>
            <a:endParaRPr lang="en-GB" altLang="en-US" sz="1100" dirty="0">
              <a:latin typeface="Times New Roman" panose="02020603050405020304" pitchFamily="18" charset="0"/>
              <a:cs typeface="Times New Roman" panose="02020603050405020304" pitchFamily="18" charset="0"/>
            </a:endParaRPr>
          </a:p>
        </p:txBody>
      </p:sp>
      <p:sp>
        <p:nvSpPr>
          <p:cNvPr id="6147" name="Rectangle 3">
            <a:extLst>
              <a:ext uri="{FF2B5EF4-FFF2-40B4-BE49-F238E27FC236}">
                <a16:creationId xmlns:a16="http://schemas.microsoft.com/office/drawing/2014/main" id="{F3DE058C-DE44-797E-ADC2-FE969830C067}"/>
              </a:ext>
            </a:extLst>
          </p:cNvPr>
          <p:cNvSpPr>
            <a:spLocks noGrp="1" noChangeArrowheads="1"/>
          </p:cNvSpPr>
          <p:nvPr>
            <p:ph type="body" sz="half" idx="1"/>
          </p:nvPr>
        </p:nvSpPr>
        <p:spPr>
          <a:xfrm>
            <a:off x="88900" y="750888"/>
            <a:ext cx="3384550" cy="3389312"/>
          </a:xfrm>
        </p:spPr>
        <p:txBody>
          <a:bodyPr/>
          <a:lstStyle/>
          <a:p>
            <a:pPr marL="0" indent="0" eaLnBrk="1" hangingPunct="1">
              <a:buFontTx/>
              <a:buNone/>
              <a:defRPr/>
            </a:pPr>
            <a:r>
              <a:rPr lang="en-US" sz="1000" dirty="0">
                <a:latin typeface="Verdana" panose="020B0604030504040204" pitchFamily="34" charset="0"/>
                <a:ea typeface="Verdana" panose="020B0604030504040204" pitchFamily="34" charset="0"/>
                <a:cs typeface="Verdana" panose="020B0604030504040204" pitchFamily="34" charset="0"/>
              </a:rPr>
              <a:t>Question: In 2018/2019 what is the total economic and social cost of serious youth violence across England and Wales?</a:t>
            </a:r>
          </a:p>
          <a:p>
            <a:pPr marL="228600" indent="-228600" eaLnBrk="1" hangingPunct="1">
              <a:buFontTx/>
              <a:buAutoNum type="alphaLcParenR"/>
              <a:defRPr/>
            </a:pPr>
            <a:r>
              <a:rPr lang="en-US" sz="1000" dirty="0">
                <a:latin typeface="Verdana" panose="020B0604030504040204" pitchFamily="34" charset="0"/>
                <a:ea typeface="Verdana" panose="020B0604030504040204" pitchFamily="34" charset="0"/>
                <a:cs typeface="Verdana" panose="020B0604030504040204" pitchFamily="34" charset="0"/>
              </a:rPr>
              <a:t>£700 million</a:t>
            </a:r>
          </a:p>
          <a:p>
            <a:pPr marL="228600" indent="-228600" eaLnBrk="1" hangingPunct="1">
              <a:buFontTx/>
              <a:buAutoNum type="alphaLcParenR"/>
              <a:defRPr/>
            </a:pPr>
            <a:r>
              <a:rPr lang="en-US" sz="1000" dirty="0">
                <a:latin typeface="Verdana" panose="020B0604030504040204" pitchFamily="34" charset="0"/>
                <a:ea typeface="Verdana" panose="020B0604030504040204" pitchFamily="34" charset="0"/>
                <a:cs typeface="Verdana" panose="020B0604030504040204" pitchFamily="34" charset="0"/>
              </a:rPr>
              <a:t>£850 million</a:t>
            </a:r>
          </a:p>
          <a:p>
            <a:pPr marL="228600" indent="-228600" eaLnBrk="1" hangingPunct="1">
              <a:buFontTx/>
              <a:buAutoNum type="alphaLcParenR"/>
              <a:defRPr/>
            </a:pPr>
            <a:r>
              <a:rPr lang="en-US" sz="1000" dirty="0">
                <a:latin typeface="Verdana" panose="020B0604030504040204" pitchFamily="34" charset="0"/>
                <a:ea typeface="Verdana" panose="020B0604030504040204" pitchFamily="34" charset="0"/>
                <a:cs typeface="Verdana" panose="020B0604030504040204" pitchFamily="34" charset="0"/>
              </a:rPr>
              <a:t>£1.3 billion</a:t>
            </a:r>
          </a:p>
          <a:p>
            <a:pPr marL="228600" indent="-228600" eaLnBrk="1" hangingPunct="1">
              <a:buFontTx/>
              <a:buAutoNum type="alphaLcParenR"/>
              <a:defRPr/>
            </a:pPr>
            <a:r>
              <a:rPr lang="en-US" sz="1000" dirty="0">
                <a:latin typeface="Verdana" panose="020B0604030504040204" pitchFamily="34" charset="0"/>
                <a:ea typeface="Verdana" panose="020B0604030504040204" pitchFamily="34" charset="0"/>
                <a:cs typeface="Verdana" panose="020B0604030504040204" pitchFamily="34" charset="0"/>
              </a:rPr>
              <a:t>£1.5 </a:t>
            </a:r>
            <a:r>
              <a:rPr lang="en-US" sz="1000" dirty="0" err="1">
                <a:latin typeface="Verdana" panose="020B0604030504040204" pitchFamily="34" charset="0"/>
                <a:ea typeface="Verdana" panose="020B0604030504040204" pitchFamily="34" charset="0"/>
                <a:cs typeface="Verdana" panose="020B0604030504040204" pitchFamily="34" charset="0"/>
              </a:rPr>
              <a:t>billlion</a:t>
            </a:r>
            <a:endParaRPr lang="en-US" sz="1000" dirty="0">
              <a:latin typeface="Verdana" panose="020B0604030504040204" pitchFamily="34" charset="0"/>
              <a:ea typeface="Verdana" panose="020B0604030504040204" pitchFamily="34" charset="0"/>
              <a:cs typeface="Verdana" panose="020B0604030504040204" pitchFamily="34" charset="0"/>
            </a:endParaRPr>
          </a:p>
          <a:p>
            <a:pPr marL="228600" indent="-228600" eaLnBrk="1" hangingPunct="1">
              <a:buFontTx/>
              <a:buNone/>
              <a:defRPr/>
            </a:pPr>
            <a:r>
              <a:rPr lang="en-US" sz="1000" dirty="0">
                <a:latin typeface="Verdana" panose="020B0604030504040204" pitchFamily="34" charset="0"/>
                <a:ea typeface="Verdana" panose="020B0604030504040204" pitchFamily="34" charset="0"/>
                <a:cs typeface="Verdana" panose="020B0604030504040204" pitchFamily="34" charset="0"/>
              </a:rPr>
              <a:t>Answer: C</a:t>
            </a:r>
          </a:p>
          <a:p>
            <a:pPr marL="228600" indent="-228600" eaLnBrk="1" hangingPunct="1">
              <a:buFontTx/>
              <a:buNone/>
              <a:defRPr/>
            </a:pPr>
            <a:endParaRPr lang="en-US" sz="1000" dirty="0">
              <a:latin typeface="Verdana" panose="020B0604030504040204" pitchFamily="34" charset="0"/>
              <a:ea typeface="Verdana" panose="020B0604030504040204" pitchFamily="34" charset="0"/>
              <a:cs typeface="Verdana" panose="020B0604030504040204" pitchFamily="34" charset="0"/>
            </a:endParaRPr>
          </a:p>
          <a:p>
            <a:pPr marL="228600" indent="-228600" eaLnBrk="1" hangingPunct="1">
              <a:buFontTx/>
              <a:buNone/>
              <a:defRPr/>
            </a:pPr>
            <a:r>
              <a:rPr lang="en-US" sz="1000" dirty="0">
                <a:latin typeface="Verdana" panose="020B0604030504040204" pitchFamily="34" charset="0"/>
                <a:ea typeface="Verdana" panose="020B0604030504040204" pitchFamily="34" charset="0"/>
                <a:cs typeface="Verdana" panose="020B0604030504040204" pitchFamily="34" charset="0"/>
              </a:rPr>
              <a:t>Explanation: </a:t>
            </a:r>
            <a:r>
              <a:rPr lang="en-GB" sz="1000" dirty="0">
                <a:latin typeface="Verdana" panose="020B0604030504040204" pitchFamily="34" charset="0"/>
                <a:ea typeface="Verdana" panose="020B0604030504040204" pitchFamily="34" charset="0"/>
                <a:cs typeface="Verdana" panose="020B0604030504040204" pitchFamily="34" charset="0"/>
              </a:rPr>
              <a:t>In 2018/19, the total economic and social cost of serious youth violence across England and Wales £1.3 billion when accounting for non-fatal violent incidents not reported to the police. This equates to a rise in cost of &gt;50% compared to 2014/15. There is a direct correlation between the growth in violent youth cases in terms of both cost and magnitude. </a:t>
            </a:r>
          </a:p>
          <a:p>
            <a:pPr marL="228600" indent="-228600" eaLnBrk="1" hangingPunct="1">
              <a:buFontTx/>
              <a:buNone/>
              <a:defRPr/>
            </a:pPr>
            <a:endParaRPr lang="en-GB" sz="1000" dirty="0">
              <a:latin typeface="Verdana" panose="020B0604030504040204" pitchFamily="34" charset="0"/>
              <a:ea typeface="Verdana" panose="020B0604030504040204" pitchFamily="34" charset="0"/>
              <a:cs typeface="Verdana" panose="020B0604030504040204" pitchFamily="34" charset="0"/>
            </a:endParaRPr>
          </a:p>
          <a:p>
            <a:pPr marL="0" lvl="0" indent="0" defTabSz="914400" eaLnBrk="1" hangingPunct="1">
              <a:spcBef>
                <a:spcPct val="0"/>
              </a:spcBef>
              <a:buNone/>
              <a:defRPr/>
            </a:pPr>
            <a:r>
              <a:rPr lang="en-US" sz="1000" dirty="0">
                <a:latin typeface="Verdana" pitchFamily="34" charset="0"/>
              </a:rPr>
              <a:t>Reference: </a:t>
            </a:r>
            <a:r>
              <a:rPr lang="en-GB" sz="1000" kern="1200" dirty="0">
                <a:latin typeface="Verdana" panose="020B0604030504040204" pitchFamily="34" charset="0"/>
              </a:rPr>
              <a:t>“Youth Violence Commission Final Report” Irwin-Rogers et al. (2020). </a:t>
            </a:r>
          </a:p>
          <a:p>
            <a:pPr marL="0" indent="0" eaLnBrk="1" hangingPunct="1">
              <a:buFontTx/>
              <a:buNone/>
              <a:defRPr/>
            </a:pPr>
            <a:endParaRPr lang="en-US" sz="1000" dirty="0">
              <a:latin typeface="Verdana" pitchFamily="34" charset="0"/>
            </a:endParaRPr>
          </a:p>
        </p:txBody>
      </p:sp>
      <p:sp>
        <p:nvSpPr>
          <p:cNvPr id="6149" name="Text Box 9">
            <a:extLst>
              <a:ext uri="{FF2B5EF4-FFF2-40B4-BE49-F238E27FC236}">
                <a16:creationId xmlns:a16="http://schemas.microsoft.com/office/drawing/2014/main" id="{9A24FF9B-8DFB-5198-907A-29E1E632634F}"/>
              </a:ext>
            </a:extLst>
          </p:cNvPr>
          <p:cNvSpPr txBox="1">
            <a:spLocks noChangeArrowheads="1"/>
          </p:cNvSpPr>
          <p:nvPr/>
        </p:nvSpPr>
        <p:spPr bwMode="auto">
          <a:xfrm>
            <a:off x="3902731" y="2987625"/>
            <a:ext cx="3235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FontTx/>
              <a:buNone/>
            </a:pPr>
            <a:r>
              <a:rPr lang="en-US" altLang="en-US" sz="800" b="1" dirty="0">
                <a:solidFill>
                  <a:srgbClr val="FF0000"/>
                </a:solidFill>
                <a:latin typeface="Verdana" panose="020B0604030504040204" pitchFamily="34" charset="0"/>
                <a:ea typeface="Verdana" panose="020B0604030504040204" pitchFamily="34" charset="0"/>
                <a:cs typeface="Verdana" panose="020B0604030504040204" pitchFamily="34" charset="0"/>
              </a:rPr>
              <a:t>Fig 1</a:t>
            </a:r>
            <a:r>
              <a:rPr lang="en-US" altLang="en-US" sz="800"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GB" sz="800" dirty="0"/>
              <a:t>Percentage increases – year on year – in the total number of serious youth violent offences using the data from the British Crime Survey data and the PRC data (with 2014/15 as base year). </a:t>
            </a:r>
            <a:endParaRPr lang="en-US" altLang="en-US" sz="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a:extLst>
              <a:ext uri="{FF2B5EF4-FFF2-40B4-BE49-F238E27FC236}">
                <a16:creationId xmlns:a16="http://schemas.microsoft.com/office/drawing/2014/main" id="{D1913772-108A-E213-8F8D-731CC27D04CD}"/>
              </a:ext>
            </a:extLst>
          </p:cNvPr>
          <p:cNvPicPr>
            <a:picLocks noChangeAspect="1"/>
          </p:cNvPicPr>
          <p:nvPr/>
        </p:nvPicPr>
        <p:blipFill>
          <a:blip r:embed="rId3"/>
          <a:stretch>
            <a:fillRect/>
          </a:stretch>
        </p:blipFill>
        <p:spPr>
          <a:xfrm>
            <a:off x="3902731" y="730869"/>
            <a:ext cx="3384550" cy="2210100"/>
          </a:xfrm>
          <a:prstGeom prst="rect">
            <a:avLst/>
          </a:prstGeom>
        </p:spPr>
      </p:pic>
    </p:spTree>
    <p:extLst>
      <p:ext uri="{BB962C8B-B14F-4D97-AF65-F5344CB8AC3E}">
        <p14:creationId xmlns:p14="http://schemas.microsoft.com/office/powerpoint/2010/main" val="3756250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ECE8C3E-ACB5-CF2A-EF8E-AD64717C9061}"/>
              </a:ext>
            </a:extLst>
          </p:cNvPr>
          <p:cNvSpPr>
            <a:spLocks noChangeArrowheads="1"/>
          </p:cNvSpPr>
          <p:nvPr/>
        </p:nvSpPr>
        <p:spPr bwMode="auto">
          <a:xfrm>
            <a:off x="88900" y="755650"/>
            <a:ext cx="3384550"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buFontTx/>
              <a:buNone/>
            </a:pPr>
            <a:endParaRPr lang="en-US" altLang="en-US" sz="1000">
              <a:latin typeface="Verdana" panose="020B0604030504040204" pitchFamily="34" charset="0"/>
            </a:endParaRPr>
          </a:p>
        </p:txBody>
      </p:sp>
      <p:sp>
        <p:nvSpPr>
          <p:cNvPr id="8195" name="Rectangle 2">
            <a:extLst>
              <a:ext uri="{FF2B5EF4-FFF2-40B4-BE49-F238E27FC236}">
                <a16:creationId xmlns:a16="http://schemas.microsoft.com/office/drawing/2014/main" id="{1B52DC67-99C9-A9E2-181A-9E293918667C}"/>
              </a:ext>
            </a:extLst>
          </p:cNvPr>
          <p:cNvSpPr>
            <a:spLocks noGrp="1" noChangeArrowheads="1"/>
          </p:cNvSpPr>
          <p:nvPr>
            <p:ph type="title"/>
          </p:nvPr>
        </p:nvSpPr>
        <p:spPr>
          <a:xfrm>
            <a:off x="0" y="179388"/>
            <a:ext cx="4705350" cy="431800"/>
          </a:xfrm>
        </p:spPr>
        <p:txBody>
          <a:bodyPr/>
          <a:lstStyle/>
          <a:p>
            <a:pPr eaLnBrk="1" hangingPunct="1"/>
            <a:r>
              <a:rPr lang="en-GB" altLang="en-US" sz="1100">
                <a:latin typeface="Times New Roman" panose="02020603050405020304" pitchFamily="18" charset="0"/>
                <a:cs typeface="Times New Roman" panose="02020603050405020304" pitchFamily="18" charset="0"/>
              </a:rPr>
              <a:t>Page Type: Learning Objective 1  Presentation Page </a:t>
            </a:r>
            <a:br>
              <a:rPr lang="en-GB" altLang="en-US" sz="1100">
                <a:latin typeface="Times New Roman" panose="02020603050405020304" pitchFamily="18" charset="0"/>
                <a:cs typeface="Times New Roman" panose="02020603050405020304" pitchFamily="18" charset="0"/>
              </a:rPr>
            </a:br>
            <a:r>
              <a:rPr lang="en-GB" altLang="en-US" sz="1100">
                <a:solidFill>
                  <a:schemeClr val="accent2"/>
                </a:solidFill>
                <a:latin typeface="Times New Roman" panose="02020603050405020304" pitchFamily="18" charset="0"/>
                <a:cs typeface="Times New Roman" panose="02020603050405020304" pitchFamily="18" charset="0"/>
              </a:rPr>
              <a:t>Page Title:  Background of youth violence</a:t>
            </a:r>
            <a:endParaRPr lang="en-GB" altLang="en-US" sz="1100">
              <a:latin typeface="Times New Roman" panose="02020603050405020304" pitchFamily="18" charset="0"/>
              <a:cs typeface="Times New Roman" panose="02020603050405020304" pitchFamily="18" charset="0"/>
            </a:endParaRPr>
          </a:p>
        </p:txBody>
      </p:sp>
      <p:sp>
        <p:nvSpPr>
          <p:cNvPr id="8197" name="Rectangle 5">
            <a:extLst>
              <a:ext uri="{FF2B5EF4-FFF2-40B4-BE49-F238E27FC236}">
                <a16:creationId xmlns:a16="http://schemas.microsoft.com/office/drawing/2014/main" id="{A9A95824-5F1C-8649-9E59-E2929757B48F}"/>
              </a:ext>
            </a:extLst>
          </p:cNvPr>
          <p:cNvSpPr>
            <a:spLocks noChangeArrowheads="1"/>
          </p:cNvSpPr>
          <p:nvPr/>
        </p:nvSpPr>
        <p:spPr bwMode="auto">
          <a:xfrm>
            <a:off x="3372923" y="3453089"/>
            <a:ext cx="37433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FontTx/>
              <a:buNone/>
            </a:pPr>
            <a:r>
              <a:rPr lang="en-US" altLang="en-US" sz="800" b="1">
                <a:latin typeface="Verdana" panose="020B0604030504040204" pitchFamily="34" charset="0"/>
                <a:ea typeface="Verdana" panose="020B0604030504040204" pitchFamily="34" charset="0"/>
                <a:cs typeface="Verdana" panose="020B0604030504040204" pitchFamily="34" charset="0"/>
              </a:rPr>
              <a:t>Fig 1 </a:t>
            </a:r>
            <a:r>
              <a:rPr lang="en-US" altLang="en-US" sz="800">
                <a:latin typeface="Verdana" panose="020B0604030504040204" pitchFamily="34" charset="0"/>
                <a:ea typeface="Verdana" panose="020B0604030504040204" pitchFamily="34" charset="0"/>
                <a:cs typeface="Verdana" panose="020B0604030504040204" pitchFamily="34" charset="0"/>
              </a:rPr>
              <a:t>Picture of protestors campaigning against youth violence</a:t>
            </a:r>
            <a:endParaRPr lang="en-US" altLang="en-US" sz="800" dirty="0">
              <a:latin typeface="Verdana" panose="020B0604030504040204" pitchFamily="34" charset="0"/>
              <a:ea typeface="Verdana" panose="020B0604030504040204" pitchFamily="34" charset="0"/>
              <a:cs typeface="Verdana" panose="020B0604030504040204" pitchFamily="34" charset="0"/>
            </a:endParaRPr>
          </a:p>
        </p:txBody>
      </p:sp>
      <p:sp>
        <p:nvSpPr>
          <p:cNvPr id="8198" name="TextBox 6">
            <a:extLst>
              <a:ext uri="{FF2B5EF4-FFF2-40B4-BE49-F238E27FC236}">
                <a16:creationId xmlns:a16="http://schemas.microsoft.com/office/drawing/2014/main" id="{822A53E7-C707-AB1C-83AB-F841833C251C}"/>
              </a:ext>
            </a:extLst>
          </p:cNvPr>
          <p:cNvSpPr txBox="1">
            <a:spLocks noChangeArrowheads="1"/>
          </p:cNvSpPr>
          <p:nvPr/>
        </p:nvSpPr>
        <p:spPr bwMode="auto">
          <a:xfrm>
            <a:off x="160338" y="900113"/>
            <a:ext cx="316865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9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Verdana" panose="020B0604030504040204" pitchFamily="34" charset="0"/>
              </a:defRPr>
            </a:lvl2pPr>
            <a:lvl3pPr marL="1143000" indent="-228600">
              <a:spcBef>
                <a:spcPct val="20000"/>
              </a:spcBef>
              <a:buChar char="•"/>
              <a:defRPr sz="10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buNone/>
            </a:pPr>
            <a:r>
              <a:rPr lang="en-GB" sz="1000">
                <a:latin typeface="Verdana" panose="020B0604030504040204" pitchFamily="34" charset="0"/>
                <a:ea typeface="Verdana" panose="020B0604030504040204" pitchFamily="34" charset="0"/>
                <a:cs typeface="Verdana" panose="020B0604030504040204" pitchFamily="34" charset="0"/>
              </a:rPr>
              <a:t>Youth violence is not a new problem however our approach to it is changing. Previously considered a crime and social issue, new government and institutional reports are recognising that this is a public health issue requiring significant upskilling and investment to address. Youth violence not only harms its victims but also deeply impacts families, friends and communities creating scars that run more than skin deep. </a:t>
            </a:r>
          </a:p>
          <a:p>
            <a:pPr>
              <a:buNone/>
            </a:pPr>
            <a:endParaRPr lang="en-GB" sz="1000">
              <a:latin typeface="Verdana" panose="020B0604030504040204" pitchFamily="34" charset="0"/>
              <a:ea typeface="Verdana" panose="020B0604030504040204" pitchFamily="34" charset="0"/>
              <a:cs typeface="Verdana" panose="020B0604030504040204" pitchFamily="34" charset="0"/>
            </a:endParaRPr>
          </a:p>
          <a:p>
            <a:pPr>
              <a:buNone/>
            </a:pPr>
            <a:r>
              <a:rPr lang="en-GB" sz="1000">
                <a:latin typeface="Verdana" panose="020B0604030504040204" pitchFamily="34" charset="0"/>
                <a:ea typeface="Verdana" panose="020B0604030504040204" pitchFamily="34" charset="0"/>
                <a:cs typeface="Verdana" panose="020B0604030504040204" pitchFamily="34" charset="0"/>
              </a:rPr>
              <a:t>As frontline clinicians, it is essential that we recognise and understand the issues faced by our patients who are trapped in this cycle of violence so that we can provide ongoing support and empower them to improve their lives and communities. </a:t>
            </a:r>
          </a:p>
          <a:p>
            <a:pPr eaLnBrk="1" hangingPunct="1">
              <a:spcBef>
                <a:spcPct val="0"/>
              </a:spcBef>
              <a:buFontTx/>
              <a:buNone/>
            </a:pPr>
            <a:endParaRPr lang="en-GB" altLang="en-US" sz="1000">
              <a:latin typeface="Verdana" panose="020B0604030504040204" pitchFamily="34" charset="0"/>
            </a:endParaRPr>
          </a:p>
          <a:p>
            <a:pPr eaLnBrk="1" hangingPunct="1">
              <a:spcBef>
                <a:spcPct val="0"/>
              </a:spcBef>
              <a:buFontTx/>
              <a:buNone/>
            </a:pPr>
            <a:endParaRPr lang="en-GB" altLang="en-US" sz="1000">
              <a:latin typeface="Verdana" panose="020B0604030504040204" pitchFamily="34" charset="0"/>
            </a:endParaRPr>
          </a:p>
        </p:txBody>
      </p:sp>
      <p:pic>
        <p:nvPicPr>
          <p:cNvPr id="2050" name="Picture 2" descr="ES Views: Budget cuts helped cause this wave of knife crime | London  Evening Standard | Evening Standard">
            <a:extLst>
              <a:ext uri="{FF2B5EF4-FFF2-40B4-BE49-F238E27FC236}">
                <a16:creationId xmlns:a16="http://schemas.microsoft.com/office/drawing/2014/main" id="{A65155F4-0640-EA6F-AEE6-A5E4CEAF63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8988" y="900113"/>
            <a:ext cx="3831196" cy="25529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DEF878D-F67B-11D6-587B-0D8868C50E63}"/>
              </a:ext>
            </a:extLst>
          </p:cNvPr>
          <p:cNvSpPr>
            <a:spLocks noGrp="1" noChangeArrowheads="1"/>
          </p:cNvSpPr>
          <p:nvPr>
            <p:ph type="title"/>
          </p:nvPr>
        </p:nvSpPr>
        <p:spPr>
          <a:xfrm>
            <a:off x="0" y="179388"/>
            <a:ext cx="4705350" cy="431800"/>
          </a:xfrm>
        </p:spPr>
        <p:txBody>
          <a:bodyPr/>
          <a:lstStyle/>
          <a:p>
            <a:pPr eaLnBrk="1" hangingPunct="1"/>
            <a:r>
              <a:rPr lang="en-GB" altLang="en-US" sz="1100">
                <a:latin typeface="Times New Roman" panose="02020603050405020304" pitchFamily="18" charset="0"/>
                <a:cs typeface="Times New Roman" panose="02020603050405020304" pitchFamily="18" charset="0"/>
              </a:rPr>
              <a:t>Page Type: Learning Objective 1  Presentation Page </a:t>
            </a:r>
            <a:br>
              <a:rPr lang="en-GB" altLang="en-US" sz="1100">
                <a:latin typeface="Times New Roman" panose="02020603050405020304" pitchFamily="18" charset="0"/>
                <a:cs typeface="Times New Roman" panose="02020603050405020304" pitchFamily="18" charset="0"/>
              </a:rPr>
            </a:br>
            <a:r>
              <a:rPr lang="en-GB" altLang="en-US" sz="1100">
                <a:solidFill>
                  <a:schemeClr val="accent2"/>
                </a:solidFill>
                <a:latin typeface="Times New Roman" panose="02020603050405020304" pitchFamily="18" charset="0"/>
                <a:cs typeface="Times New Roman" panose="02020603050405020304" pitchFamily="18" charset="0"/>
              </a:rPr>
              <a:t>Page Title:  Youth violence definitions</a:t>
            </a:r>
            <a:endParaRPr lang="en-GB" altLang="en-US" sz="1100">
              <a:latin typeface="Times New Roman" panose="02020603050405020304" pitchFamily="18" charset="0"/>
              <a:cs typeface="Times New Roman" panose="02020603050405020304" pitchFamily="18" charset="0"/>
            </a:endParaRPr>
          </a:p>
        </p:txBody>
      </p:sp>
      <p:sp>
        <p:nvSpPr>
          <p:cNvPr id="11267" name="Rectangle 3">
            <a:extLst>
              <a:ext uri="{FF2B5EF4-FFF2-40B4-BE49-F238E27FC236}">
                <a16:creationId xmlns:a16="http://schemas.microsoft.com/office/drawing/2014/main" id="{EB1C0BEC-82E4-8F06-CF70-99569EF009E4}"/>
              </a:ext>
            </a:extLst>
          </p:cNvPr>
          <p:cNvSpPr>
            <a:spLocks noChangeArrowheads="1"/>
          </p:cNvSpPr>
          <p:nvPr/>
        </p:nvSpPr>
        <p:spPr bwMode="auto">
          <a:xfrm>
            <a:off x="88900" y="1116013"/>
            <a:ext cx="33845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buFontTx/>
              <a:buNone/>
            </a:pPr>
            <a:r>
              <a:rPr lang="en-GB" altLang="en-US" sz="1000" b="1">
                <a:solidFill>
                  <a:srgbClr val="FF0000"/>
                </a:solidFill>
                <a:latin typeface="Verdana" panose="020B0604030504040204" pitchFamily="34" charset="0"/>
              </a:rPr>
              <a:t>Youth violence</a:t>
            </a:r>
          </a:p>
          <a:p>
            <a:pPr>
              <a:lnSpc>
                <a:spcPct val="114000"/>
              </a:lnSpc>
              <a:spcAft>
                <a:spcPts val="900"/>
              </a:spcAft>
              <a:buNone/>
            </a:pPr>
            <a:r>
              <a:rPr lang="en-GB" sz="1000">
                <a:latin typeface="Verdana" panose="020B0604030504040204" pitchFamily="34" charset="0"/>
                <a:ea typeface="Verdana" panose="020B0604030504040204" pitchFamily="34" charset="0"/>
                <a:cs typeface="Verdana" panose="020B0604030504040204" pitchFamily="34" charset="0"/>
              </a:rPr>
              <a:t>Youth violence is the intentional use of physical force or power to threaten or harm others by young people ages 10-24</a:t>
            </a:r>
            <a:r>
              <a:rPr lang="en-US" sz="1000" i="1">
                <a:solidFill>
                  <a:srgbClr val="404040"/>
                </a:solidFill>
                <a:latin typeface="Verdana" panose="020B0604030504040204" pitchFamily="34" charset="0"/>
                <a:ea typeface="Verdana" panose="020B0604030504040204" pitchFamily="34" charset="0"/>
                <a:cs typeface="Verdana" panose="020B0604030504040204" pitchFamily="34" charset="0"/>
              </a:rPr>
              <a:t> </a:t>
            </a:r>
            <a:endParaRPr lang="en-GB" sz="1000">
              <a:latin typeface="Verdana" panose="020B0604030504040204" pitchFamily="34" charset="0"/>
              <a:ea typeface="Verdana" panose="020B0604030504040204" pitchFamily="34" charset="0"/>
              <a:cs typeface="Verdana" panose="020B0604030504040204" pitchFamily="34" charset="0"/>
            </a:endParaRPr>
          </a:p>
          <a:p>
            <a:pPr algn="ctr">
              <a:lnSpc>
                <a:spcPct val="150000"/>
              </a:lnSpc>
              <a:buNone/>
            </a:pPr>
            <a:endParaRPr lang="en-US" altLang="en-US" sz="1000">
              <a:latin typeface="Verdana" panose="020B0604030504040204" pitchFamily="34" charset="0"/>
            </a:endParaRPr>
          </a:p>
          <a:p>
            <a:pPr eaLnBrk="1" hangingPunct="1">
              <a:buFontTx/>
              <a:buNone/>
            </a:pPr>
            <a:endParaRPr lang="en-US" altLang="en-US" sz="1000">
              <a:latin typeface="Verdana" panose="020B0604030504040204" pitchFamily="34" charset="0"/>
            </a:endParaRPr>
          </a:p>
        </p:txBody>
      </p:sp>
      <p:sp>
        <p:nvSpPr>
          <p:cNvPr id="11268" name="Rectangle 3">
            <a:extLst>
              <a:ext uri="{FF2B5EF4-FFF2-40B4-BE49-F238E27FC236}">
                <a16:creationId xmlns:a16="http://schemas.microsoft.com/office/drawing/2014/main" id="{2A4DD176-310A-E5F2-A5C8-187C8AB62564}"/>
              </a:ext>
            </a:extLst>
          </p:cNvPr>
          <p:cNvSpPr>
            <a:spLocks noChangeArrowheads="1"/>
          </p:cNvSpPr>
          <p:nvPr/>
        </p:nvSpPr>
        <p:spPr bwMode="auto">
          <a:xfrm>
            <a:off x="3760788" y="1116013"/>
            <a:ext cx="3384550" cy="97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a:spcBef>
                <a:spcPct val="20000"/>
              </a:spcBef>
              <a:buChar char="•"/>
              <a:defRPr sz="9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Verdana" panose="020B0604030504040204" pitchFamily="34" charset="0"/>
              </a:defRPr>
            </a:lvl2pPr>
            <a:lvl3pPr marL="1143000" indent="-228600">
              <a:spcBef>
                <a:spcPct val="20000"/>
              </a:spcBef>
              <a:buChar char="•"/>
              <a:defRPr sz="10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None/>
            </a:pPr>
            <a:r>
              <a:rPr lang="en-GB" sz="1000" b="1" dirty="0">
                <a:solidFill>
                  <a:srgbClr val="FF0000"/>
                </a:solidFill>
                <a:latin typeface="Verdana" panose="020B0604030504040204" pitchFamily="34" charset="0"/>
                <a:ea typeface="Verdana" panose="020B0604030504040204" pitchFamily="34" charset="0"/>
                <a:cs typeface="Verdana" panose="020B0604030504040204" pitchFamily="34" charset="0"/>
              </a:rPr>
              <a:t>Criminal child exploitation</a:t>
            </a:r>
            <a:r>
              <a:rPr lang="en-GB" sz="1000" dirty="0">
                <a:solidFill>
                  <a:srgbClr val="FF0000"/>
                </a:solidFill>
                <a:latin typeface="Verdana" panose="020B0604030504040204" pitchFamily="34" charset="0"/>
                <a:ea typeface="Verdana" panose="020B0604030504040204" pitchFamily="34" charset="0"/>
                <a:cs typeface="Verdana" panose="020B0604030504040204" pitchFamily="34" charset="0"/>
              </a:rPr>
              <a:t> </a:t>
            </a:r>
            <a:endParaRPr lang="en-GB" altLang="en-US" sz="10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en-GB" sz="1000" dirty="0">
                <a:latin typeface="Verdana" panose="020B0604030504040204" pitchFamily="34" charset="0"/>
                <a:ea typeface="Verdana" panose="020B0604030504040204" pitchFamily="34" charset="0"/>
                <a:cs typeface="Verdana" panose="020B0604030504040204" pitchFamily="34" charset="0"/>
              </a:rPr>
              <a:t>Another person or persons manipulate, deceive, coerce, or control the person to undertake activity which constitutes a criminal offence where the person is under the age of 18.</a:t>
            </a:r>
            <a:r>
              <a:rPr lang="en-GB" sz="1000" dirty="0">
                <a:effectLst/>
                <a:latin typeface="Verdana" panose="020B0604030504040204" pitchFamily="34" charset="0"/>
                <a:ea typeface="Verdana" panose="020B0604030504040204" pitchFamily="34" charset="0"/>
                <a:cs typeface="Verdana" panose="020B0604030504040204" pitchFamily="34" charset="0"/>
              </a:rPr>
              <a:t> </a:t>
            </a:r>
            <a:endParaRPr lang="en-US" altLang="en-US" sz="1000" dirty="0">
              <a:latin typeface="Verdana" panose="020B0604030504040204" pitchFamily="34" charset="0"/>
              <a:ea typeface="Verdana" panose="020B0604030504040204" pitchFamily="34" charset="0"/>
              <a:cs typeface="Verdana" panose="020B0604030504040204" pitchFamily="34" charset="0"/>
            </a:endParaRPr>
          </a:p>
          <a:p>
            <a:pPr eaLnBrk="1" hangingPunct="1">
              <a:buFontTx/>
              <a:buNone/>
            </a:pPr>
            <a:endParaRPr lang="en-US" altLang="en-US" sz="1000" dirty="0">
              <a:latin typeface="Verdana" panose="020B0604030504040204" pitchFamily="34" charset="0"/>
            </a:endParaRPr>
          </a:p>
        </p:txBody>
      </p:sp>
      <p:sp>
        <p:nvSpPr>
          <p:cNvPr id="11269" name="Rectangle 3">
            <a:extLst>
              <a:ext uri="{FF2B5EF4-FFF2-40B4-BE49-F238E27FC236}">
                <a16:creationId xmlns:a16="http://schemas.microsoft.com/office/drawing/2014/main" id="{112FC6F4-623A-6E8D-03EA-C04704D842F0}"/>
              </a:ext>
            </a:extLst>
          </p:cNvPr>
          <p:cNvSpPr>
            <a:spLocks noChangeArrowheads="1"/>
          </p:cNvSpPr>
          <p:nvPr/>
        </p:nvSpPr>
        <p:spPr bwMode="auto">
          <a:xfrm>
            <a:off x="87312" y="1900998"/>
            <a:ext cx="33845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a:spcBef>
                <a:spcPct val="20000"/>
              </a:spcBef>
              <a:buChar char="•"/>
              <a:defRPr sz="9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Verdana" panose="020B0604030504040204" pitchFamily="34" charset="0"/>
              </a:defRPr>
            </a:lvl2pPr>
            <a:lvl3pPr marL="1143000" indent="-228600">
              <a:spcBef>
                <a:spcPct val="20000"/>
              </a:spcBef>
              <a:buChar char="•"/>
              <a:defRPr sz="10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nSpc>
                <a:spcPct val="114000"/>
              </a:lnSpc>
              <a:spcAft>
                <a:spcPts val="900"/>
              </a:spcAft>
              <a:buNone/>
            </a:pPr>
            <a:r>
              <a:rPr lang="en-GB" sz="1000" b="1" dirty="0">
                <a:solidFill>
                  <a:srgbClr val="FF0000"/>
                </a:solidFill>
                <a:latin typeface="Verdana" panose="020B0604030504040204" pitchFamily="34" charset="0"/>
                <a:ea typeface="Verdana" panose="020B0604030504040204" pitchFamily="34" charset="0"/>
                <a:cs typeface="Verdana" panose="020B0604030504040204" pitchFamily="34" charset="0"/>
              </a:rPr>
              <a:t>Adversity related injury </a:t>
            </a:r>
            <a:br>
              <a:rPr lang="en-GB" sz="1000" dirty="0">
                <a:latin typeface="Verdana" panose="020B0604030504040204" pitchFamily="34" charset="0"/>
                <a:ea typeface="Verdana" panose="020B0604030504040204" pitchFamily="34" charset="0"/>
                <a:cs typeface="Verdana" panose="020B0604030504040204" pitchFamily="34" charset="0"/>
              </a:rPr>
            </a:br>
            <a:r>
              <a:rPr lang="en-GB" sz="1000" dirty="0">
                <a:latin typeface="Verdana" panose="020B0604030504040204" pitchFamily="34" charset="0"/>
                <a:ea typeface="Verdana" panose="020B0604030504040204" pitchFamily="34" charset="0"/>
                <a:cs typeface="Verdana" panose="020B0604030504040204" pitchFamily="34" charset="0"/>
              </a:rPr>
              <a:t>Adversity related injury are those comprising of non-mutually exclusive groups of self-inflicted, drug-related or alcohol-related, or violent injury, irrespective of whether the injury was also accident related</a:t>
            </a:r>
          </a:p>
          <a:p>
            <a:pPr eaLnBrk="1" hangingPunct="1">
              <a:spcBef>
                <a:spcPct val="0"/>
              </a:spcBef>
              <a:buFontTx/>
              <a:buNone/>
            </a:pPr>
            <a:endParaRPr lang="en-GB" altLang="en-US" sz="1000" dirty="0">
              <a:latin typeface="Verdana" panose="020B0604030504040204" pitchFamily="34" charset="0"/>
            </a:endParaRPr>
          </a:p>
          <a:p>
            <a:pPr eaLnBrk="1" hangingPunct="1">
              <a:buFontTx/>
              <a:buNone/>
            </a:pPr>
            <a:endParaRPr lang="en-US" altLang="en-US" sz="1000" dirty="0">
              <a:latin typeface="Verdana" panose="020B0604030504040204" pitchFamily="34" charset="0"/>
            </a:endParaRPr>
          </a:p>
          <a:p>
            <a:pPr eaLnBrk="1" hangingPunct="1">
              <a:buFontTx/>
              <a:buNone/>
            </a:pPr>
            <a:endParaRPr lang="en-US" altLang="en-US" sz="1000" dirty="0">
              <a:latin typeface="Verdana" panose="020B0604030504040204" pitchFamily="34" charset="0"/>
            </a:endParaRPr>
          </a:p>
          <a:p>
            <a:pPr eaLnBrk="1" hangingPunct="1">
              <a:buFontTx/>
              <a:buNone/>
            </a:pPr>
            <a:endParaRPr lang="en-US" altLang="en-US" sz="1000" dirty="0">
              <a:latin typeface="Verdana" panose="020B0604030504040204" pitchFamily="34" charset="0"/>
            </a:endParaRPr>
          </a:p>
        </p:txBody>
      </p:sp>
      <p:sp>
        <p:nvSpPr>
          <p:cNvPr id="11270" name="Rectangle 3">
            <a:extLst>
              <a:ext uri="{FF2B5EF4-FFF2-40B4-BE49-F238E27FC236}">
                <a16:creationId xmlns:a16="http://schemas.microsoft.com/office/drawing/2014/main" id="{1383B6E2-DCF6-7911-50F3-A30AC04D0A26}"/>
              </a:ext>
            </a:extLst>
          </p:cNvPr>
          <p:cNvSpPr>
            <a:spLocks noChangeArrowheads="1"/>
          </p:cNvSpPr>
          <p:nvPr/>
        </p:nvSpPr>
        <p:spPr bwMode="auto">
          <a:xfrm>
            <a:off x="3760788" y="2087528"/>
            <a:ext cx="33845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a:spcBef>
                <a:spcPct val="20000"/>
              </a:spcBef>
              <a:buChar char="•"/>
              <a:defRPr sz="9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Verdana" panose="020B0604030504040204" pitchFamily="34" charset="0"/>
              </a:defRPr>
            </a:lvl2pPr>
            <a:lvl3pPr marL="1143000" indent="-228600">
              <a:spcBef>
                <a:spcPct val="20000"/>
              </a:spcBef>
              <a:buChar char="•"/>
              <a:defRPr sz="10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en-GB" sz="1000" b="1" dirty="0">
                <a:solidFill>
                  <a:srgbClr val="FF0000"/>
                </a:solidFill>
                <a:latin typeface="Verdana" panose="020B0604030504040204" pitchFamily="34" charset="0"/>
                <a:ea typeface="Verdana" panose="020B0604030504040204" pitchFamily="34" charset="0"/>
                <a:cs typeface="Verdana" panose="020B0604030504040204" pitchFamily="34" charset="0"/>
              </a:rPr>
              <a:t>Adverse childhood experiences</a:t>
            </a:r>
            <a:r>
              <a:rPr lang="en-GB" sz="1000" b="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 </a:t>
            </a:r>
          </a:p>
          <a:p>
            <a:pPr eaLnBrk="1" hangingPunct="1">
              <a:spcBef>
                <a:spcPct val="0"/>
              </a:spcBef>
              <a:buFontTx/>
              <a:buNone/>
            </a:pPr>
            <a:r>
              <a:rPr lang="en-GB" dirty="0">
                <a:latin typeface="Verdana" panose="020B0604030504040204" pitchFamily="34" charset="0"/>
                <a:ea typeface="Verdana" panose="020B0604030504040204" pitchFamily="34" charset="0"/>
                <a:cs typeface="Verdana" panose="020B0604030504040204" pitchFamily="34" charset="0"/>
              </a:rPr>
              <a:t>Adverse childhood experiences</a:t>
            </a:r>
            <a:r>
              <a:rPr lang="en-GB" sz="1000" dirty="0">
                <a:effectLst/>
                <a:latin typeface="Verdana" panose="020B0604030504040204" pitchFamily="34" charset="0"/>
                <a:ea typeface="Verdana" panose="020B0604030504040204" pitchFamily="34" charset="0"/>
                <a:cs typeface="Verdana" panose="020B0604030504040204" pitchFamily="34" charset="0"/>
              </a:rPr>
              <a:t> </a:t>
            </a:r>
            <a:r>
              <a:rPr lang="en-GB" sz="1000" dirty="0">
                <a:latin typeface="Verdana" panose="020B0604030504040204" pitchFamily="34" charset="0"/>
                <a:ea typeface="Verdana" panose="020B0604030504040204" pitchFamily="34" charset="0"/>
                <a:cs typeface="Verdana" panose="020B0604030504040204" pitchFamily="34" charset="0"/>
              </a:rPr>
              <a:t>are “highly stressful, and potentially traumatic, events or situations that occur during childhood and/or adolescence. They can be a single event, or prolonged threats to, and breaches of, the young person’s safety, security, trust, or bodily integrity.</a:t>
            </a:r>
            <a:r>
              <a:rPr lang="en-GB" sz="1000" dirty="0">
                <a:effectLst/>
                <a:latin typeface="Verdana" panose="020B0604030504040204" pitchFamily="34" charset="0"/>
                <a:ea typeface="Verdana" panose="020B0604030504040204" pitchFamily="34" charset="0"/>
                <a:cs typeface="Verdana" panose="020B0604030504040204" pitchFamily="34" charset="0"/>
              </a:rPr>
              <a:t> </a:t>
            </a:r>
            <a:endParaRPr lang="en-US" altLang="en-US" sz="1000" dirty="0">
              <a:latin typeface="Verdana" panose="020B0604030504040204" pitchFamily="34" charset="0"/>
              <a:ea typeface="Verdana" panose="020B0604030504040204" pitchFamily="34" charset="0"/>
              <a:cs typeface="Verdana" panose="020B0604030504040204" pitchFamily="34" charset="0"/>
            </a:endParaRPr>
          </a:p>
          <a:p>
            <a:pPr eaLnBrk="1" hangingPunct="1">
              <a:buFontTx/>
              <a:buNone/>
            </a:pPr>
            <a:endParaRPr lang="en-US" altLang="en-US" sz="1000" dirty="0">
              <a:latin typeface="Verdana" panose="020B0604030504040204" pitchFamily="34" charset="0"/>
            </a:endParaRPr>
          </a:p>
        </p:txBody>
      </p:sp>
      <p:sp>
        <p:nvSpPr>
          <p:cNvPr id="11271" name="TextBox 8">
            <a:extLst>
              <a:ext uri="{FF2B5EF4-FFF2-40B4-BE49-F238E27FC236}">
                <a16:creationId xmlns:a16="http://schemas.microsoft.com/office/drawing/2014/main" id="{E98DA853-88F9-6EE5-8818-0E7F9B57AB61}"/>
              </a:ext>
            </a:extLst>
          </p:cNvPr>
          <p:cNvSpPr txBox="1">
            <a:spLocks noChangeArrowheads="1"/>
          </p:cNvSpPr>
          <p:nvPr/>
        </p:nvSpPr>
        <p:spPr bwMode="auto">
          <a:xfrm>
            <a:off x="663575" y="755650"/>
            <a:ext cx="56165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9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Verdana" panose="020B0604030504040204" pitchFamily="34" charset="0"/>
              </a:defRPr>
            </a:lvl2pPr>
            <a:lvl3pPr marL="1143000" indent="-228600">
              <a:spcBef>
                <a:spcPct val="20000"/>
              </a:spcBef>
              <a:buChar char="•"/>
              <a:defRPr sz="10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FontTx/>
              <a:buNone/>
            </a:pPr>
            <a:r>
              <a:rPr lang="en-GB" altLang="en-US" sz="1000" dirty="0">
                <a:solidFill>
                  <a:srgbClr val="FF0000"/>
                </a:solidFill>
                <a:latin typeface="Verdana" panose="020B0604030504040204" pitchFamily="34" charset="0"/>
              </a:rPr>
              <a:t>Hover over each label to learn more about important definitions in youth violence</a:t>
            </a:r>
          </a:p>
        </p:txBody>
      </p:sp>
      <p:sp>
        <p:nvSpPr>
          <p:cNvPr id="8" name="Rectangle 3">
            <a:extLst>
              <a:ext uri="{FF2B5EF4-FFF2-40B4-BE49-F238E27FC236}">
                <a16:creationId xmlns:a16="http://schemas.microsoft.com/office/drawing/2014/main" id="{32B02059-A47D-0090-AB2C-55D37D791D92}"/>
              </a:ext>
            </a:extLst>
          </p:cNvPr>
          <p:cNvSpPr>
            <a:spLocks noChangeArrowheads="1"/>
          </p:cNvSpPr>
          <p:nvPr/>
        </p:nvSpPr>
        <p:spPr bwMode="auto">
          <a:xfrm>
            <a:off x="87312" y="3060700"/>
            <a:ext cx="3384550" cy="97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a:spcBef>
                <a:spcPct val="20000"/>
              </a:spcBef>
              <a:buChar char="•"/>
              <a:defRPr sz="9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Verdana" panose="020B0604030504040204" pitchFamily="34" charset="0"/>
              </a:defRPr>
            </a:lvl2pPr>
            <a:lvl3pPr marL="1143000" indent="-228600">
              <a:spcBef>
                <a:spcPct val="20000"/>
              </a:spcBef>
              <a:buChar char="•"/>
              <a:defRPr sz="10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None/>
            </a:pPr>
            <a:r>
              <a:rPr lang="en-GB" sz="1000" b="1" dirty="0">
                <a:solidFill>
                  <a:srgbClr val="FF0000"/>
                </a:solidFill>
                <a:latin typeface="Verdana" panose="020B0604030504040204" pitchFamily="34" charset="0"/>
                <a:ea typeface="Verdana" panose="020B0604030504040204" pitchFamily="34" charset="0"/>
                <a:cs typeface="Verdana" panose="020B0604030504040204" pitchFamily="34" charset="0"/>
              </a:rPr>
              <a:t>Contextual safeguarding</a:t>
            </a:r>
            <a:endParaRPr lang="en-GB" altLang="en-US" sz="10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en-GB" sz="1000" dirty="0">
                <a:latin typeface="Verdana" panose="020B0604030504040204" pitchFamily="34" charset="0"/>
                <a:ea typeface="Verdana" panose="020B0604030504040204" pitchFamily="34" charset="0"/>
                <a:cs typeface="Verdana" panose="020B0604030504040204" pitchFamily="34" charset="0"/>
              </a:rPr>
              <a:t>Contextual safeguarding recognises the impact of the public/social context on young people’s lives, and consequently their safety. Contextual safeguarding seeks to identify and respond to harm and abuse posed to young people outside their home, either from adults or other young people.</a:t>
            </a:r>
            <a:endParaRPr lang="en-US" altLang="en-US" sz="1050" dirty="0">
              <a:latin typeface="Verdana" panose="020B0604030504040204" pitchFamily="34" charset="0"/>
              <a:ea typeface="Verdana" panose="020B0604030504040204" pitchFamily="34" charset="0"/>
              <a:cs typeface="Verdana" panose="020B0604030504040204" pitchFamily="34" charset="0"/>
            </a:endParaRPr>
          </a:p>
        </p:txBody>
      </p:sp>
      <p:sp>
        <p:nvSpPr>
          <p:cNvPr id="9" name="Rectangle 3">
            <a:extLst>
              <a:ext uri="{FF2B5EF4-FFF2-40B4-BE49-F238E27FC236}">
                <a16:creationId xmlns:a16="http://schemas.microsoft.com/office/drawing/2014/main" id="{CC845F74-F465-50C5-EB24-745BCC672C5E}"/>
              </a:ext>
            </a:extLst>
          </p:cNvPr>
          <p:cNvSpPr>
            <a:spLocks noChangeArrowheads="1"/>
          </p:cNvSpPr>
          <p:nvPr/>
        </p:nvSpPr>
        <p:spPr bwMode="auto">
          <a:xfrm>
            <a:off x="3760788" y="3347969"/>
            <a:ext cx="33845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a:spcBef>
                <a:spcPct val="20000"/>
              </a:spcBef>
              <a:buChar char="•"/>
              <a:defRPr sz="9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Verdana" panose="020B0604030504040204" pitchFamily="34" charset="0"/>
              </a:defRPr>
            </a:lvl2pPr>
            <a:lvl3pPr marL="1143000" indent="-228600">
              <a:spcBef>
                <a:spcPct val="20000"/>
              </a:spcBef>
              <a:buChar char="•"/>
              <a:defRPr sz="1000">
                <a:solidFill>
                  <a:schemeClr val="tx1"/>
                </a:solidFill>
                <a:latin typeface="Verdana" panose="020B0604030504040204" pitchFamily="34" charset="0"/>
              </a:defRPr>
            </a:lvl3pPr>
            <a:lvl4pPr marL="1600200" indent="-228600">
              <a:spcBef>
                <a:spcPct val="20000"/>
              </a:spcBef>
              <a:buChar char="–"/>
              <a:defRPr sz="1000">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en-GB" sz="1000" b="1" dirty="0">
                <a:solidFill>
                  <a:srgbClr val="FF0000"/>
                </a:solidFill>
                <a:latin typeface="Verdana" panose="020B0604030504040204" pitchFamily="34" charset="0"/>
                <a:ea typeface="Verdana" panose="020B0604030504040204" pitchFamily="34" charset="0"/>
                <a:cs typeface="Verdana" panose="020B0604030504040204" pitchFamily="34" charset="0"/>
              </a:rPr>
              <a:t>Gang</a:t>
            </a:r>
            <a:endParaRPr lang="en-GB" sz="1000" b="1"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a:p>
            <a:pPr>
              <a:buNone/>
            </a:pPr>
            <a:r>
              <a:rPr lang="en-GB" sz="1000" dirty="0">
                <a:latin typeface="Verdana" panose="020B0604030504040204" pitchFamily="34" charset="0"/>
                <a:ea typeface="Verdana" panose="020B0604030504040204" pitchFamily="34" charset="0"/>
                <a:cs typeface="Verdana" panose="020B0604030504040204" pitchFamily="34" charset="0"/>
              </a:rPr>
              <a:t>A relatively durable, predominantly street-based group of young people, who see themselves (and are seen by others) as a discernible group. Engage in a range of criminal activity and violence. Identify with or lay claim over territory</a:t>
            </a:r>
          </a:p>
          <a:p>
            <a:pPr eaLnBrk="1" hangingPunct="1">
              <a:buFontTx/>
              <a:buNone/>
            </a:pPr>
            <a:endParaRPr lang="en-US" altLang="en-US" sz="1000" dirty="0">
              <a:latin typeface="Verdana" panose="020B0604030504040204" pitchFamily="34" charset="0"/>
            </a:endParaRPr>
          </a:p>
        </p:txBody>
      </p:sp>
    </p:spTree>
    <p:extLst>
      <p:ext uri="{BB962C8B-B14F-4D97-AF65-F5344CB8AC3E}">
        <p14:creationId xmlns:p14="http://schemas.microsoft.com/office/powerpoint/2010/main" val="750312134"/>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2B7B42A-9104-F156-CC6F-5ED48A2B5010}"/>
              </a:ext>
            </a:extLst>
          </p:cNvPr>
          <p:cNvSpPr>
            <a:spLocks noGrp="1" noChangeArrowheads="1"/>
          </p:cNvSpPr>
          <p:nvPr>
            <p:ph type="title"/>
          </p:nvPr>
        </p:nvSpPr>
        <p:spPr>
          <a:xfrm>
            <a:off x="0" y="179388"/>
            <a:ext cx="4705350" cy="431800"/>
          </a:xfrm>
        </p:spPr>
        <p:txBody>
          <a:bodyPr/>
          <a:lstStyle/>
          <a:p>
            <a:pPr eaLnBrk="1" hangingPunct="1"/>
            <a:r>
              <a:rPr lang="en-GB" altLang="en-US" sz="1100">
                <a:latin typeface="Times New Roman" panose="02020603050405020304" pitchFamily="18" charset="0"/>
                <a:cs typeface="Times New Roman" panose="02020603050405020304" pitchFamily="18" charset="0"/>
              </a:rPr>
              <a:t>Page Type: Learning Objective 1  Presentation Page </a:t>
            </a:r>
            <a:br>
              <a:rPr lang="en-GB" altLang="en-US" sz="1100">
                <a:latin typeface="Times New Roman" panose="02020603050405020304" pitchFamily="18" charset="0"/>
                <a:cs typeface="Times New Roman" panose="02020603050405020304" pitchFamily="18" charset="0"/>
              </a:rPr>
            </a:br>
            <a:r>
              <a:rPr lang="en-GB" altLang="en-US" sz="1100">
                <a:solidFill>
                  <a:schemeClr val="accent2"/>
                </a:solidFill>
                <a:latin typeface="Times New Roman" panose="02020603050405020304" pitchFamily="18" charset="0"/>
                <a:cs typeface="Times New Roman" panose="02020603050405020304" pitchFamily="18" charset="0"/>
              </a:rPr>
              <a:t>Page Title:  Involvement in youth violence</a:t>
            </a:r>
            <a:endParaRPr lang="en-GB" altLang="en-US" sz="1100">
              <a:latin typeface="Times New Roman" panose="02020603050405020304" pitchFamily="18" charset="0"/>
              <a:cs typeface="Times New Roman" panose="02020603050405020304" pitchFamily="18" charset="0"/>
            </a:endParaRPr>
          </a:p>
        </p:txBody>
      </p:sp>
      <p:sp>
        <p:nvSpPr>
          <p:cNvPr id="9219" name="Rectangle 3">
            <a:extLst>
              <a:ext uri="{FF2B5EF4-FFF2-40B4-BE49-F238E27FC236}">
                <a16:creationId xmlns:a16="http://schemas.microsoft.com/office/drawing/2014/main" id="{2EAE279D-5686-4E44-BB92-E32863E3B10B}"/>
              </a:ext>
            </a:extLst>
          </p:cNvPr>
          <p:cNvSpPr>
            <a:spLocks noChangeArrowheads="1"/>
          </p:cNvSpPr>
          <p:nvPr/>
        </p:nvSpPr>
        <p:spPr bwMode="auto">
          <a:xfrm>
            <a:off x="88900" y="755650"/>
            <a:ext cx="33845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a:buNone/>
            </a:pPr>
            <a:r>
              <a:rPr lang="en-GB" sz="1000" dirty="0">
                <a:latin typeface="Verdana" panose="020B0604030504040204" pitchFamily="34" charset="0"/>
                <a:ea typeface="Verdana" panose="020B0604030504040204" pitchFamily="34" charset="0"/>
                <a:cs typeface="Verdana" panose="020B0604030504040204" pitchFamily="34" charset="0"/>
              </a:rPr>
              <a:t>Involvement in youth violence relates to a complex interplay of multiple factors at a personal, family and community level. Factors such as socioeconomic deprivation, BAME background, educational failure, mental health issues, poor family stability,</a:t>
            </a:r>
            <a:r>
              <a:rPr lang="en-US" sz="1000" i="1" dirty="0">
                <a:latin typeface="Verdana" panose="020B0604030504040204" pitchFamily="34" charset="0"/>
                <a:ea typeface="Verdana" panose="020B0604030504040204" pitchFamily="34" charset="0"/>
                <a:cs typeface="Verdana" panose="020B0604030504040204" pitchFamily="34" charset="0"/>
              </a:rPr>
              <a:t> </a:t>
            </a:r>
            <a:r>
              <a:rPr lang="en-GB" sz="1000" dirty="0">
                <a:latin typeface="Verdana" panose="020B0604030504040204" pitchFamily="34" charset="0"/>
                <a:ea typeface="Verdana" panose="020B0604030504040204" pitchFamily="34" charset="0"/>
                <a:cs typeface="Verdana" panose="020B0604030504040204" pitchFamily="34" charset="0"/>
              </a:rPr>
              <a:t>urban residence and doing poorly in “the postcode lottery’ can all significantly impact risk of youth violence. </a:t>
            </a:r>
          </a:p>
          <a:p>
            <a:pPr>
              <a:buNone/>
            </a:pPr>
            <a:endParaRPr lang="en-GB" sz="1000" dirty="0">
              <a:latin typeface="Verdana" panose="020B0604030504040204" pitchFamily="34" charset="0"/>
              <a:ea typeface="Verdana" panose="020B0604030504040204" pitchFamily="34" charset="0"/>
              <a:cs typeface="Verdana" panose="020B0604030504040204" pitchFamily="34" charset="0"/>
            </a:endParaRPr>
          </a:p>
          <a:p>
            <a:pPr>
              <a:buNone/>
            </a:pPr>
            <a:r>
              <a:rPr lang="en-GB" sz="1000" dirty="0">
                <a:latin typeface="Verdana" panose="020B0604030504040204" pitchFamily="34" charset="0"/>
                <a:ea typeface="Verdana" panose="020B0604030504040204" pitchFamily="34" charset="0"/>
                <a:cs typeface="Verdana" panose="020B0604030504040204" pitchFamily="34" charset="0"/>
              </a:rPr>
              <a:t>The disparity between the wealthiest and poorest of our society has hit an all-time high and this has significant implications on health inequities such as youth violence. Serious violence is strongly correlated to deprivation and there is a sixfold difference in hospital admission rates between the poorest and wealthiest quintiles of our society. </a:t>
            </a:r>
          </a:p>
          <a:p>
            <a:pPr>
              <a:buNone/>
            </a:pPr>
            <a:endParaRPr lang="en-GB" altLang="en-US" sz="1000" dirty="0">
              <a:latin typeface="Verdana" panose="020B0604030504040204" pitchFamily="34" charset="0"/>
              <a:ea typeface="Verdana" panose="020B0604030504040204" pitchFamily="34" charset="0"/>
              <a:cs typeface="Verdana" panose="020B0604030504040204" pitchFamily="34" charset="0"/>
            </a:endParaRPr>
          </a:p>
          <a:p>
            <a:pPr>
              <a:buNone/>
            </a:pPr>
            <a:endParaRPr lang="en-US" altLang="en-US" sz="1000" dirty="0">
              <a:latin typeface="Verdana" panose="020B0604030504040204" pitchFamily="34" charset="0"/>
            </a:endParaRPr>
          </a:p>
          <a:p>
            <a:pPr>
              <a:buNone/>
            </a:pPr>
            <a:r>
              <a:rPr lang="en-GB" altLang="en-US" sz="600" baseline="30000" dirty="0">
                <a:latin typeface="Verdana" panose="020B0604030504040204" pitchFamily="34" charset="0"/>
              </a:rPr>
              <a:t>1 </a:t>
            </a:r>
            <a:r>
              <a:rPr lang="en-GB" sz="700" dirty="0" err="1"/>
              <a:t>Osidipe</a:t>
            </a:r>
            <a:r>
              <a:rPr lang="en-GB" sz="700" dirty="0"/>
              <a:t> T, Palmer S. Serious Youth Violence in Britain: Is the Public Health Approach the Solution? British Society of Criminology Newsletter. 2018:22.</a:t>
            </a:r>
          </a:p>
          <a:p>
            <a:pPr>
              <a:buNone/>
            </a:pPr>
            <a:r>
              <a:rPr lang="en-GB" sz="700" baseline="30000" dirty="0"/>
              <a:t>2 </a:t>
            </a:r>
            <a:r>
              <a:rPr lang="en-GB" sz="700" dirty="0"/>
              <a:t>Bellis MA, et al. Contribution of violence to health inequalities in England: demographics and trends in emergency hospital admissions for assault. Journal of Epidemiology &amp; Community Health. 2008;62(12):1064-71.</a:t>
            </a:r>
          </a:p>
          <a:p>
            <a:pPr eaLnBrk="1" hangingPunct="1">
              <a:buFontTx/>
              <a:buNone/>
            </a:pPr>
            <a:endParaRPr lang="en-US" altLang="en-US" sz="800" i="1" dirty="0">
              <a:latin typeface="Verdana" panose="020B0604030504040204" pitchFamily="34" charset="0"/>
            </a:endParaRPr>
          </a:p>
        </p:txBody>
      </p:sp>
      <p:pic>
        <p:nvPicPr>
          <p:cNvPr id="3074" name="Picture 2" descr="3 boys walking on housing estate near sign reading no to guns! no to knives!">
            <a:extLst>
              <a:ext uri="{FF2B5EF4-FFF2-40B4-BE49-F238E27FC236}">
                <a16:creationId xmlns:a16="http://schemas.microsoft.com/office/drawing/2014/main" id="{C2BE3457-08CE-7C1C-8864-053B6C6CDC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269" t="31694" r="15794"/>
          <a:stretch/>
        </p:blipFill>
        <p:spPr bwMode="auto">
          <a:xfrm>
            <a:off x="3732367" y="814766"/>
            <a:ext cx="3463287" cy="3417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720725"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720725"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5847</Words>
  <Application>Microsoft Macintosh PowerPoint</Application>
  <PresentationFormat>Custom</PresentationFormat>
  <Paragraphs>476</Paragraphs>
  <Slides>39</Slides>
  <Notes>38</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39</vt:i4>
      </vt:variant>
    </vt:vector>
  </HeadingPairs>
  <TitlesOfParts>
    <vt:vector size="55" baseType="lpstr">
      <vt:lpstr>LingWai SC Medium</vt:lpstr>
      <vt:lpstr>MingLiU-ExtB</vt:lpstr>
      <vt:lpstr>NanumGothic</vt:lpstr>
      <vt:lpstr>Verdana Bold</vt:lpstr>
      <vt:lpstr>Arial</vt:lpstr>
      <vt:lpstr>Arial</vt:lpstr>
      <vt:lpstr>Chalkduster</vt:lpstr>
      <vt:lpstr>Curlz MT</vt:lpstr>
      <vt:lpstr>Georgia</vt:lpstr>
      <vt:lpstr>Gloucester MT Extra Condensed</vt:lpstr>
      <vt:lpstr>Kefa</vt:lpstr>
      <vt:lpstr>Stencil</vt:lpstr>
      <vt:lpstr>Times New Roman</vt:lpstr>
      <vt:lpstr>Univers</vt:lpstr>
      <vt:lpstr>Verdana</vt:lpstr>
      <vt:lpstr>Default Design</vt:lpstr>
      <vt:lpstr>PowerPoint Presentation</vt:lpstr>
      <vt:lpstr>PowerPoint Presentation</vt:lpstr>
      <vt:lpstr>PowerPoint Presentation</vt:lpstr>
      <vt:lpstr>PowerPoint Presentation</vt:lpstr>
      <vt:lpstr>Page Type: Optional Review Question Page Page Title:  Prevalence of youth violence </vt:lpstr>
      <vt:lpstr>Page Type: Optional Review Question Page Page Title:  Cost of youth violence </vt:lpstr>
      <vt:lpstr>Page Type: Learning Objective 1  Presentation Page  Page Title:  Background of youth violence</vt:lpstr>
      <vt:lpstr>Page Type: Learning Objective 1  Presentation Page  Page Title:  Youth violence definitions</vt:lpstr>
      <vt:lpstr>Page Type: Learning Objective 1  Presentation Page  Page Title:  Involvement in youth violence</vt:lpstr>
      <vt:lpstr>Page Type: Learning Objective 1  Presentation Page  Page Title:  Aetiology of youth violence</vt:lpstr>
      <vt:lpstr>Page Type: Learning Objective 1  Presentation Page  Page Title:  Types of adverse childhood experience</vt:lpstr>
      <vt:lpstr>Page Type: Learning Objective 2  Presentation Page  Page Title:  Girls and youth violence</vt:lpstr>
      <vt:lpstr>Page Type: Learning Objective 2  Presentation Page  Page Title:  Child criminal/sexual exploitation</vt:lpstr>
      <vt:lpstr>Page Type: Learning Objective 2  Presentation Page  Page Title:  County lines</vt:lpstr>
      <vt:lpstr>Page Type: Learning Objective 3 Presentation Page  Page Title:  Frontline healthcare professionals and youth violence</vt:lpstr>
      <vt:lpstr>Page Type: Learning Objective 4 Presentation Page  Page Title:  Recognising and overcoming barriers</vt:lpstr>
      <vt:lpstr>Page Type: Learning Objective 4 Presentation Page  Page Title:  Setting the stage</vt:lpstr>
      <vt:lpstr>Page Type: Learning Objective 3 Presentation Page  Page Title:  Risk assessment </vt:lpstr>
      <vt:lpstr>Page Type: Learning Objective 3 Presentation Page  Page Title:  Recognising signs and symptoms of abuse</vt:lpstr>
      <vt:lpstr>Page Type: Learning Objective 4  Presentation Page  Page Title:  History-taking: Opening a dialogue</vt:lpstr>
      <vt:lpstr>Page Type: Learning Objective 4  Presentation Page  Page Title:  HEADSSS psychosocial interview framework</vt:lpstr>
      <vt:lpstr>Page Type: Learning Objective 4  Presentation Page  Page Title:  Being curious – asking questions?</vt:lpstr>
      <vt:lpstr>Page Type: Learning Objective 4  Presentation Page  Page Title:  Trauma informed care</vt:lpstr>
      <vt:lpstr>Page Type: Learning Objective 4  Presentation Page  Page Title:  Power of Language</vt:lpstr>
      <vt:lpstr>Page Type: Learning Objective 4  Presentation Page  Page Title:  Teachable moments</vt:lpstr>
      <vt:lpstr>Page Type: Learning Objective 4  Presentation Page  Page Title:  Involving the wider team</vt:lpstr>
      <vt:lpstr>Page Type: Learning Objective 4  Presentation Page  Page Title:  In-hospital violence reduction services</vt:lpstr>
      <vt:lpstr>Page Type: Learning Objective 4  Presentation Page  Page Title:  Case study – Mark</vt:lpstr>
      <vt:lpstr>Page Type: Learning Objective 4  Presentation Page  Page Title:  Case study</vt:lpstr>
      <vt:lpstr>Page Type: Learning Objective 4  Presentation Page  Page Title:  Case study</vt:lpstr>
      <vt:lpstr>Self Assessment </vt:lpstr>
      <vt:lpstr>Page Type: Learning Objective 1 Question Page  Page Title: Normal reactions to traumatic experiences</vt:lpstr>
      <vt:lpstr>Page Type: Learning Objective 2 Question Page  Page Title:  How to manage reports of violence</vt:lpstr>
      <vt:lpstr>Page Type: Learning Objective 3 Question Page  Page Title:  Who should manage youth violence?</vt:lpstr>
      <vt:lpstr>Page Type: Learning Objective 4 Question Page  Page Title:  Components of the HEADSSS psychosocial interview</vt:lpstr>
      <vt:lpstr>Page Type: Learning Objective 4 Question Page  Page Title:  Risk factors to identify exploitation</vt:lpstr>
      <vt:lpstr>Session Key Points</vt:lpstr>
      <vt:lpstr>Session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Fletcher</dc:creator>
  <cp:lastModifiedBy>Declan Ronald Hughes</cp:lastModifiedBy>
  <cp:revision>10</cp:revision>
  <dcterms:created xsi:type="dcterms:W3CDTF">2005-05-19T10:23:21Z</dcterms:created>
  <dcterms:modified xsi:type="dcterms:W3CDTF">2022-10-27T15:21:03Z</dcterms:modified>
</cp:coreProperties>
</file>