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B3CF1C-48E6-7D07-8390-797F95CEB516}" name="Cunningham, Susan" initials="CS" userId="S::sfaasjc@ucl.ac.uk::00d52e19-ab33-436f-9b2e-a8057b158149" providerId="AD"/>
  <p188:author id="{1FCD34EF-0FC7-05D2-A07F-DAF5038084D5}" name="Fabien Puglia" initials="FP" userId="db08461acd8af200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en Puglia" initials="FP" lastIdx="2" clrIdx="0">
    <p:extLst>
      <p:ext uri="{19B8F6BF-5375-455C-9EA6-DF929625EA0E}">
        <p15:presenceInfo xmlns:p15="http://schemas.microsoft.com/office/powerpoint/2012/main" userId="S-1-5-21-4177614465-2556343605-335461849-16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0041"/>
    <a:srgbClr val="007380"/>
    <a:srgbClr val="724B70"/>
    <a:srgbClr val="3A7661"/>
    <a:srgbClr val="3A7639"/>
    <a:srgbClr val="C1250F"/>
    <a:srgbClr val="FC65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5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733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124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156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3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211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154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26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10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75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094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1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977D5-4595-4FF4-B495-B330AF6A4C66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BC5DE-66FC-4570-9E23-AAA6D78BB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3602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cid:63ff00d9-7bc5-400f-b0b3-5e00aac1962b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0791" y="231648"/>
            <a:ext cx="6376416" cy="939929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545" y="1089510"/>
            <a:ext cx="6166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3A766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Improving care in orthognathic treatment by learning from patients’ experience for the benefit of future patients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754" y="7553961"/>
            <a:ext cx="3051854" cy="2031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400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Your surgical team:</a:t>
            </a:r>
          </a:p>
          <a:p>
            <a:endParaRPr lang="en-GB" sz="14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GB" sz="12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n-GB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3165" y="2221439"/>
            <a:ext cx="6151671" cy="4310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GB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Departments of Orthodontics and Oral and Maxillofacial Surgery in this hospital are taking part in a project to collect information about patients’ experiences when undergoing treatment to improve or restore jaw alignment and facial proportions.  </a:t>
            </a:r>
          </a:p>
          <a:p>
            <a:pPr>
              <a:lnSpc>
                <a:spcPct val="110000"/>
              </a:lnSpc>
            </a:pPr>
            <a:endParaRPr lang="en-GB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GB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project aims to assess perceived outcomes and experiences of patients to help improve care and services of future orthognathic patients.</a:t>
            </a:r>
          </a:p>
          <a:p>
            <a:pPr>
              <a:lnSpc>
                <a:spcPct val="110000"/>
              </a:lnSpc>
            </a:pPr>
            <a:endParaRPr lang="en-GB" sz="1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GB" sz="1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 personal information about your identity is collected and answers you provide are anonymous. The information will be securely kept for a minimum of 10 years.</a:t>
            </a:r>
          </a:p>
          <a:p>
            <a:pPr>
              <a:lnSpc>
                <a:spcPct val="110000"/>
              </a:lnSpc>
            </a:pPr>
            <a:endParaRPr lang="en-GB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GB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After consenting, you will be asked to complete an online survey 4 times during your treatment: before the start of treatment, before your surgery, 4-8 weeks after and 1 year after your surgery.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2880CC-1032-BB4F-864A-D25F5C63EEA9}"/>
              </a:ext>
            </a:extLst>
          </p:cNvPr>
          <p:cNvSpPr/>
          <p:nvPr/>
        </p:nvSpPr>
        <p:spPr>
          <a:xfrm>
            <a:off x="3340608" y="7553960"/>
            <a:ext cx="3324561" cy="2031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400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Project Manager:</a:t>
            </a:r>
          </a:p>
          <a:p>
            <a:r>
              <a:rPr lang="en-GB" sz="14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BAOMS | Royal College of Surgeons of England, 38/43 Lincoln's Inn Fields, London WC2A 3PE | E: qoms@baoms.org.uk | W: http://bit.ly/qoms-at-baoms</a:t>
            </a:r>
            <a:r>
              <a:rPr lang="en-GB" sz="1400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endParaRPr lang="en-GB" sz="14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GB" sz="14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GB" sz="1400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opt out, email us putting “</a:t>
            </a:r>
            <a:r>
              <a:rPr lang="en-GB" sz="1400" b="1" dirty="0" err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Opt</a:t>
            </a:r>
            <a:r>
              <a:rPr lang="en-GB" sz="1400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out” in the subject line.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250897-75E3-3848-87ED-70C326C743FC}"/>
              </a:ext>
            </a:extLst>
          </p:cNvPr>
          <p:cNvSpPr txBox="1"/>
          <p:nvPr/>
        </p:nvSpPr>
        <p:spPr>
          <a:xfrm>
            <a:off x="288754" y="7239770"/>
            <a:ext cx="628049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For further information or to opt out, you can contact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7B175D-57C8-5B47-BC7B-B5268069E73E}"/>
              </a:ext>
            </a:extLst>
          </p:cNvPr>
          <p:cNvSpPr/>
          <p:nvPr/>
        </p:nvSpPr>
        <p:spPr>
          <a:xfrm>
            <a:off x="345545" y="6495997"/>
            <a:ext cx="6159290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If you do not want to take part, when asked to consent simply do not tick “AGREE”. If you take but change your mind later, please tell a member of staff directly – see details below</a:t>
            </a:r>
            <a:endParaRPr lang="en-GB" sz="1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16696" y="357568"/>
            <a:ext cx="3824605" cy="719455"/>
            <a:chOff x="0" y="0"/>
            <a:chExt cx="3824605" cy="71945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199005" cy="71945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240280" y="0"/>
              <a:ext cx="1584325" cy="7194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4623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DBF659-04FC-84A3-08D2-8FDB978789EC}"/>
              </a:ext>
            </a:extLst>
          </p:cNvPr>
          <p:cNvSpPr txBox="1"/>
          <p:nvPr/>
        </p:nvSpPr>
        <p:spPr>
          <a:xfrm>
            <a:off x="1400578" y="4211392"/>
            <a:ext cx="4056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LEAVE BLANK</a:t>
            </a:r>
          </a:p>
        </p:txBody>
      </p:sp>
    </p:spTree>
    <p:extLst>
      <p:ext uri="{BB962C8B-B14F-4D97-AF65-F5344CB8AC3E}">
        <p14:creationId xmlns:p14="http://schemas.microsoft.com/office/powerpoint/2010/main" val="4176346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0791" y="231648"/>
            <a:ext cx="6376416" cy="9399291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45545" y="1089510"/>
            <a:ext cx="6166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3A7661"/>
                </a:solidFill>
              </a:rPr>
              <a:t>Improving care in orthognathic treatment by learning from patients’ experience for the benefit of future patients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754" y="7560311"/>
            <a:ext cx="3051854" cy="2031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400" b="1" dirty="0">
                <a:solidFill>
                  <a:schemeClr val="tx1"/>
                </a:solidFill>
              </a:rPr>
              <a:t>Your surgical team:</a:t>
            </a:r>
            <a:endParaRPr lang="en-GB" sz="1200" b="1" dirty="0">
              <a:solidFill>
                <a:schemeClr val="tx1"/>
              </a:solidFill>
            </a:endParaRPr>
          </a:p>
          <a:p>
            <a:pPr algn="ctr"/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53165" y="2221439"/>
            <a:ext cx="6151671" cy="4623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endParaRPr lang="en-GB" sz="1000" dirty="0"/>
          </a:p>
          <a:p>
            <a:pPr>
              <a:lnSpc>
                <a:spcPct val="110000"/>
              </a:lnSpc>
            </a:pPr>
            <a:r>
              <a:rPr lang="en-GB" sz="1600" dirty="0"/>
              <a:t>Now that you have consented to take part, you will be asked to complete an online survey 4 times during your treatment: </a:t>
            </a:r>
          </a:p>
          <a:p>
            <a:pPr marL="1200150" lvl="2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before the start of treatment, </a:t>
            </a:r>
          </a:p>
          <a:p>
            <a:pPr marL="1200150" lvl="2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before your surgery, </a:t>
            </a:r>
          </a:p>
          <a:p>
            <a:pPr marL="1200150" lvl="2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4-8 weeks after your surgery </a:t>
            </a:r>
          </a:p>
          <a:p>
            <a:pPr marL="1200150" lvl="2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1 year after your surgery. </a:t>
            </a:r>
          </a:p>
          <a:p>
            <a:pPr>
              <a:lnSpc>
                <a:spcPct val="110000"/>
              </a:lnSpc>
            </a:pPr>
            <a:endParaRPr lang="en-GB" sz="800" dirty="0"/>
          </a:p>
          <a:p>
            <a:pPr>
              <a:lnSpc>
                <a:spcPct val="110000"/>
              </a:lnSpc>
            </a:pPr>
            <a:endParaRPr lang="en-GB" sz="1600" dirty="0"/>
          </a:p>
          <a:p>
            <a:pPr>
              <a:lnSpc>
                <a:spcPct val="110000"/>
              </a:lnSpc>
            </a:pPr>
            <a:r>
              <a:rPr lang="en-GB" sz="1600" dirty="0"/>
              <a:t>Use the QR code to access the Patient </a:t>
            </a:r>
          </a:p>
          <a:p>
            <a:pPr>
              <a:lnSpc>
                <a:spcPct val="110000"/>
              </a:lnSpc>
            </a:pPr>
            <a:r>
              <a:rPr lang="en-GB" sz="1600" dirty="0"/>
              <a:t>Questionnaire for each stage of your journey. </a:t>
            </a:r>
          </a:p>
          <a:p>
            <a:pPr>
              <a:lnSpc>
                <a:spcPct val="110000"/>
              </a:lnSpc>
            </a:pPr>
            <a:endParaRPr lang="en-GB" sz="1600" dirty="0"/>
          </a:p>
          <a:p>
            <a:pPr>
              <a:lnSpc>
                <a:spcPct val="110000"/>
              </a:lnSpc>
            </a:pPr>
            <a:endParaRPr lang="en-GB" sz="1600" dirty="0"/>
          </a:p>
          <a:p>
            <a:pPr>
              <a:lnSpc>
                <a:spcPct val="110000"/>
              </a:lnSpc>
            </a:pPr>
            <a:endParaRPr lang="en-GB" sz="1050" dirty="0"/>
          </a:p>
          <a:p>
            <a:pPr>
              <a:lnSpc>
                <a:spcPct val="110000"/>
              </a:lnSpc>
            </a:pPr>
            <a:r>
              <a:rPr lang="en-GB" sz="1600" b="1" dirty="0"/>
              <a:t>No personal information about your identity is collected and answers you provide are anonymous. The information will be securely kept for a minimum of 10 years.</a:t>
            </a:r>
          </a:p>
          <a:p>
            <a:pPr>
              <a:lnSpc>
                <a:spcPct val="110000"/>
              </a:lnSpc>
            </a:pPr>
            <a:endParaRPr lang="en-GB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2880CC-1032-BB4F-864A-D25F5C63EEA9}"/>
              </a:ext>
            </a:extLst>
          </p:cNvPr>
          <p:cNvSpPr/>
          <p:nvPr/>
        </p:nvSpPr>
        <p:spPr>
          <a:xfrm>
            <a:off x="3340608" y="7560310"/>
            <a:ext cx="3324561" cy="2031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400" b="1" dirty="0">
                <a:solidFill>
                  <a:schemeClr val="tx1"/>
                </a:solidFill>
              </a:rPr>
              <a:t>The Project Manager:</a:t>
            </a:r>
          </a:p>
          <a:p>
            <a:r>
              <a:rPr lang="en-GB" sz="1400" dirty="0">
                <a:solidFill>
                  <a:schemeClr val="tx1"/>
                </a:solidFill>
              </a:rPr>
              <a:t>BAOMS | Royal College of Surgeons of England, 38/43 Lincoln's Inn Fields, London WC2A 3PE E: qoms@baoms.org.uk | W: http://bit.ly/qoms-at-baoms</a:t>
            </a:r>
            <a:r>
              <a:rPr lang="en-GB" sz="1400" b="1" dirty="0">
                <a:solidFill>
                  <a:schemeClr val="tx1"/>
                </a:solidFill>
              </a:rPr>
              <a:t> </a:t>
            </a:r>
          </a:p>
          <a:p>
            <a:endParaRPr lang="en-GB" sz="1400" b="1" dirty="0">
              <a:solidFill>
                <a:schemeClr val="tx1"/>
              </a:solidFill>
            </a:endParaRPr>
          </a:p>
          <a:p>
            <a:r>
              <a:rPr lang="en-GB" sz="1400" b="1" dirty="0">
                <a:solidFill>
                  <a:schemeClr val="tx1"/>
                </a:solidFill>
              </a:rPr>
              <a:t>To opt out, call us or email us putting “Opt out” in the subject line.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250897-75E3-3848-87ED-70C326C743FC}"/>
              </a:ext>
            </a:extLst>
          </p:cNvPr>
          <p:cNvSpPr txBox="1"/>
          <p:nvPr/>
        </p:nvSpPr>
        <p:spPr>
          <a:xfrm>
            <a:off x="288754" y="7246120"/>
            <a:ext cx="628049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For further information or to opt out, you can contact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7B175D-57C8-5B47-BC7B-B5268069E73E}"/>
              </a:ext>
            </a:extLst>
          </p:cNvPr>
          <p:cNvSpPr/>
          <p:nvPr/>
        </p:nvSpPr>
        <p:spPr>
          <a:xfrm>
            <a:off x="240791" y="6546797"/>
            <a:ext cx="6376416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/>
              <a:t>If you do not want to take part, when asked to consent simply do not tick “AGREE”. If you take but change your mind later, please tell a member of staff directly – see details below</a:t>
            </a:r>
            <a:endParaRPr lang="en-GB" sz="1200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516696" y="357568"/>
            <a:ext cx="3824605" cy="719455"/>
            <a:chOff x="0" y="0"/>
            <a:chExt cx="3824605" cy="71945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199005" cy="71945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240280" y="0"/>
              <a:ext cx="1584325" cy="71945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CB7EB6DF-C9BB-0BD0-9C4E-A8144C498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CFF85637-EFAE-74BD-9C55-9B770A286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424" y="3740960"/>
            <a:ext cx="1946396" cy="194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AC416954-1FC4-17BE-3BC0-9139381EC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43125"/>
            <a:ext cx="6858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 rot="2161335">
            <a:off x="4661969" y="4483326"/>
            <a:ext cx="120353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1274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AD8975-D029-11C2-0D56-5C525BF17396}"/>
              </a:ext>
            </a:extLst>
          </p:cNvPr>
          <p:cNvSpPr txBox="1"/>
          <p:nvPr/>
        </p:nvSpPr>
        <p:spPr>
          <a:xfrm>
            <a:off x="1400578" y="4211392"/>
            <a:ext cx="4056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LEAVE BLANK</a:t>
            </a:r>
          </a:p>
        </p:txBody>
      </p:sp>
    </p:spTree>
    <p:extLst>
      <p:ext uri="{BB962C8B-B14F-4D97-AF65-F5344CB8AC3E}">
        <p14:creationId xmlns:p14="http://schemas.microsoft.com/office/powerpoint/2010/main" val="313728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97F3A4-D488-1901-2AE4-FA999929B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46507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C9360C6-6E85-22E1-2435-F8C49CAFD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50761"/>
            <a:ext cx="6858000" cy="32150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03A37B-580B-193E-9ACD-DDEC60DD9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726987"/>
            <a:ext cx="6858000" cy="199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94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71AE3E-5C57-20AE-FC2A-2889E296B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1538"/>
            <a:ext cx="6858000" cy="48606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9C4FBB-6DBC-7C62-0C76-AE1CD5173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58000" cy="5315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5D3E48-5C82-ADCE-8AEA-30DEE06C0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92174"/>
            <a:ext cx="6858000" cy="238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24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FF225D-C4EF-EE01-238A-6222AA9FF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4760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5228A2-3083-1641-6433-D9FB780D7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0675"/>
            <a:ext cx="6858000" cy="472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70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</TotalTime>
  <Words>480</Words>
  <Application>Microsoft Office PowerPoint</Application>
  <PresentationFormat>A4 Paper (210x297 mm)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Fabien Puglia</dc:creator>
  <cp:lastModifiedBy>Fabien Puglia</cp:lastModifiedBy>
  <cp:revision>42</cp:revision>
  <cp:lastPrinted>2021-02-03T08:22:25Z</cp:lastPrinted>
  <dcterms:created xsi:type="dcterms:W3CDTF">2019-12-18T13:27:26Z</dcterms:created>
  <dcterms:modified xsi:type="dcterms:W3CDTF">2024-01-18T12:51:17Z</dcterms:modified>
</cp:coreProperties>
</file>