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>
        <p:scale>
          <a:sx n="100" d="100"/>
          <a:sy n="100" d="100"/>
        </p:scale>
        <p:origin x="2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1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31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4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12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5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80F9-72A6-42CE-A3C9-B7C2DD20D704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AF48-D162-4865-8D26-92AE941DB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cseng.ac.uk/coronavirus/surgical-prioritisation-guidanc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3C0D8251-7A7E-4057-88DC-561A84824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502516"/>
              </p:ext>
            </p:extLst>
          </p:nvPr>
        </p:nvGraphicFramePr>
        <p:xfrm>
          <a:off x="1366908" y="1341432"/>
          <a:ext cx="8465755" cy="31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151">
                  <a:extLst>
                    <a:ext uri="{9D8B030D-6E8A-4147-A177-3AD203B41FA5}">
                      <a16:colId xmlns:a16="http://schemas.microsoft.com/office/drawing/2014/main" xmlns="" val="761057628"/>
                    </a:ext>
                  </a:extLst>
                </a:gridCol>
                <a:gridCol w="1180151">
                  <a:extLst>
                    <a:ext uri="{9D8B030D-6E8A-4147-A177-3AD203B41FA5}">
                      <a16:colId xmlns:a16="http://schemas.microsoft.com/office/drawing/2014/main" xmlns="" val="2610442246"/>
                    </a:ext>
                  </a:extLst>
                </a:gridCol>
                <a:gridCol w="1180151">
                  <a:extLst>
                    <a:ext uri="{9D8B030D-6E8A-4147-A177-3AD203B41FA5}">
                      <a16:colId xmlns:a16="http://schemas.microsoft.com/office/drawing/2014/main" xmlns="" val="383951759"/>
                    </a:ext>
                  </a:extLst>
                </a:gridCol>
                <a:gridCol w="1180151">
                  <a:extLst>
                    <a:ext uri="{9D8B030D-6E8A-4147-A177-3AD203B41FA5}">
                      <a16:colId xmlns:a16="http://schemas.microsoft.com/office/drawing/2014/main" xmlns="" val="3712448109"/>
                    </a:ext>
                  </a:extLst>
                </a:gridCol>
                <a:gridCol w="1180151">
                  <a:extLst>
                    <a:ext uri="{9D8B030D-6E8A-4147-A177-3AD203B41FA5}">
                      <a16:colId xmlns:a16="http://schemas.microsoft.com/office/drawing/2014/main" xmlns="" val="3268806563"/>
                    </a:ext>
                  </a:extLst>
                </a:gridCol>
                <a:gridCol w="1134000">
                  <a:extLst>
                    <a:ext uri="{9D8B030D-6E8A-4147-A177-3AD203B41FA5}">
                      <a16:colId xmlns:a16="http://schemas.microsoft.com/office/drawing/2014/main" xmlns="" val="1737712789"/>
                    </a:ext>
                  </a:extLst>
                </a:gridCol>
                <a:gridCol w="1431000">
                  <a:extLst>
                    <a:ext uri="{9D8B030D-6E8A-4147-A177-3AD203B41FA5}">
                      <a16:colId xmlns:a16="http://schemas.microsoft.com/office/drawing/2014/main" xmlns="" val="269933797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Referral &amp; surgical review &amp;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 selection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Booking/ listing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Pre-op assessment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Admission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Surgery &amp; Post Operative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Discharge &amp; follow-up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1559614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988EAA-D25D-4D47-AD2C-85EDB81B212B}"/>
              </a:ext>
            </a:extLst>
          </p:cNvPr>
          <p:cNvSpPr/>
          <p:nvPr/>
        </p:nvSpPr>
        <p:spPr>
          <a:xfrm>
            <a:off x="2616829" y="1694738"/>
            <a:ext cx="1069410" cy="2532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History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040DB34-140B-4FA0-BAF6-B35CEBE40BBE}"/>
              </a:ext>
            </a:extLst>
          </p:cNvPr>
          <p:cNvSpPr/>
          <p:nvPr/>
        </p:nvSpPr>
        <p:spPr>
          <a:xfrm>
            <a:off x="6080554" y="1681561"/>
            <a:ext cx="1182283" cy="266026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swabs/Isolation 3 days before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B363220-F58A-4B24-AAC1-03DAA4575480}"/>
              </a:ext>
            </a:extLst>
          </p:cNvPr>
          <p:cNvSpPr/>
          <p:nvPr/>
        </p:nvSpPr>
        <p:spPr>
          <a:xfrm>
            <a:off x="7317738" y="1714287"/>
            <a:ext cx="1013660" cy="24425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check list/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Loccsip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C54AF4-B310-4ECB-A45E-98FEDB2844C7}"/>
              </a:ext>
            </a:extLst>
          </p:cNvPr>
          <p:cNvSpPr/>
          <p:nvPr/>
        </p:nvSpPr>
        <p:spPr>
          <a:xfrm>
            <a:off x="8462535" y="1714288"/>
            <a:ext cx="1371941" cy="24829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leaflet given</a:t>
            </a:r>
          </a:p>
        </p:txBody>
      </p:sp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xmlns="" id="{6B7D51FD-1C03-4E1D-B723-818DE16C4B23}"/>
              </a:ext>
            </a:extLst>
          </p:cNvPr>
          <p:cNvSpPr/>
          <p:nvPr/>
        </p:nvSpPr>
        <p:spPr>
          <a:xfrm>
            <a:off x="1429185" y="2082294"/>
            <a:ext cx="889049" cy="425072"/>
          </a:xfrm>
          <a:prstGeom prst="flowChartDecision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assessment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BF66423-30CF-427E-B205-78CB663F86A4}"/>
              </a:ext>
            </a:extLst>
          </p:cNvPr>
          <p:cNvSpPr/>
          <p:nvPr/>
        </p:nvSpPr>
        <p:spPr>
          <a:xfrm>
            <a:off x="2131994" y="2073655"/>
            <a:ext cx="456674" cy="1730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RED FLAGS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3CD6BA2-17B5-468C-B272-C98CB5C69564}"/>
              </a:ext>
            </a:extLst>
          </p:cNvPr>
          <p:cNvSpPr/>
          <p:nvPr/>
        </p:nvSpPr>
        <p:spPr>
          <a:xfrm>
            <a:off x="1477208" y="2501825"/>
            <a:ext cx="401096" cy="13540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C590021A-6FFB-4442-8AC3-3DD0DC13581E}"/>
              </a:ext>
            </a:extLst>
          </p:cNvPr>
          <p:cNvCxnSpPr>
            <a:cxnSpLocks/>
            <a:stCxn id="11" idx="3"/>
            <a:endCxn id="784" idx="1"/>
          </p:cNvCxnSpPr>
          <p:nvPr/>
        </p:nvCxnSpPr>
        <p:spPr>
          <a:xfrm>
            <a:off x="2318234" y="2294831"/>
            <a:ext cx="456977" cy="101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EB4A7121-D3E0-4A95-A0D4-C3977D514817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1873709" y="2507367"/>
            <a:ext cx="0" cy="6509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C261ADBE-0DEA-4431-B88B-ACFC822D15DA}"/>
              </a:ext>
            </a:extLst>
          </p:cNvPr>
          <p:cNvCxnSpPr>
            <a:cxnSpLocks/>
            <a:stCxn id="5" idx="2"/>
            <a:endCxn id="784" idx="0"/>
          </p:cNvCxnSpPr>
          <p:nvPr/>
        </p:nvCxnSpPr>
        <p:spPr>
          <a:xfrm>
            <a:off x="3151535" y="1947964"/>
            <a:ext cx="701" cy="2047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8045E5D9-3CED-40A2-948F-B5EF23C8DBB7}"/>
              </a:ext>
            </a:extLst>
          </p:cNvPr>
          <p:cNvCxnSpPr>
            <a:cxnSpLocks/>
            <a:stCxn id="489" idx="2"/>
            <a:endCxn id="11" idx="0"/>
          </p:cNvCxnSpPr>
          <p:nvPr/>
        </p:nvCxnSpPr>
        <p:spPr>
          <a:xfrm flipH="1">
            <a:off x="1873709" y="1930037"/>
            <a:ext cx="1088" cy="1522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1812A384-99A5-43F5-8A9A-20868CED60CA}"/>
              </a:ext>
            </a:extLst>
          </p:cNvPr>
          <p:cNvCxnSpPr>
            <a:cxnSpLocks/>
            <a:stCxn id="106" idx="0"/>
            <a:endCxn id="784" idx="2"/>
          </p:cNvCxnSpPr>
          <p:nvPr/>
        </p:nvCxnSpPr>
        <p:spPr>
          <a:xfrm flipH="1" flipV="1">
            <a:off x="3152235" y="2457209"/>
            <a:ext cx="4271" cy="3371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9F71C048-806B-429A-9D77-925E2008D25A}"/>
              </a:ext>
            </a:extLst>
          </p:cNvPr>
          <p:cNvCxnSpPr>
            <a:cxnSpLocks/>
            <a:endCxn id="802" idx="2"/>
          </p:cNvCxnSpPr>
          <p:nvPr/>
        </p:nvCxnSpPr>
        <p:spPr>
          <a:xfrm flipV="1">
            <a:off x="4322502" y="2457210"/>
            <a:ext cx="611" cy="2736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xmlns="" id="{2EE298E2-D780-4868-9818-CC9054F84E07}"/>
              </a:ext>
            </a:extLst>
          </p:cNvPr>
          <p:cNvCxnSpPr>
            <a:cxnSpLocks/>
          </p:cNvCxnSpPr>
          <p:nvPr/>
        </p:nvCxnSpPr>
        <p:spPr>
          <a:xfrm flipH="1">
            <a:off x="5259678" y="2478528"/>
            <a:ext cx="5597" cy="2296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xmlns="" id="{91D2A0FF-9AB5-4A4A-AD7A-7F1A273DA7FA}"/>
              </a:ext>
            </a:extLst>
          </p:cNvPr>
          <p:cNvCxnSpPr>
            <a:cxnSpLocks/>
          </p:cNvCxnSpPr>
          <p:nvPr/>
        </p:nvCxnSpPr>
        <p:spPr>
          <a:xfrm flipH="1">
            <a:off x="5739737" y="2478528"/>
            <a:ext cx="2361" cy="2296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B672D25C-9165-402F-8E0A-A59D6DBC7AAE}"/>
              </a:ext>
            </a:extLst>
          </p:cNvPr>
          <p:cNvSpPr/>
          <p:nvPr/>
        </p:nvSpPr>
        <p:spPr>
          <a:xfrm>
            <a:off x="3536024" y="2095077"/>
            <a:ext cx="316173" cy="1730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xmlns="" id="{1E9D3823-98E4-4136-94A7-7F14B21F433A}"/>
              </a:ext>
            </a:extLst>
          </p:cNvPr>
          <p:cNvSpPr/>
          <p:nvPr/>
        </p:nvSpPr>
        <p:spPr>
          <a:xfrm>
            <a:off x="3769211" y="1697080"/>
            <a:ext cx="1106582" cy="30861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 to paediatric day surgery general anaesthetic list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xmlns="" id="{FD510EF0-9742-4020-A1C6-A5F9F81AF90B}"/>
              </a:ext>
            </a:extLst>
          </p:cNvPr>
          <p:cNvCxnSpPr>
            <a:cxnSpLocks/>
            <a:stCxn id="163" idx="2"/>
            <a:endCxn id="802" idx="0"/>
          </p:cNvCxnSpPr>
          <p:nvPr/>
        </p:nvCxnSpPr>
        <p:spPr>
          <a:xfrm>
            <a:off x="4322502" y="2005690"/>
            <a:ext cx="611" cy="1470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xmlns="" id="{0C9591F8-7E54-490F-98E0-573E85A742C4}"/>
              </a:ext>
            </a:extLst>
          </p:cNvPr>
          <p:cNvCxnSpPr>
            <a:cxnSpLocks/>
            <a:stCxn id="784" idx="3"/>
            <a:endCxn id="802" idx="1"/>
          </p:cNvCxnSpPr>
          <p:nvPr/>
        </p:nvCxnSpPr>
        <p:spPr>
          <a:xfrm>
            <a:off x="3529259" y="2304951"/>
            <a:ext cx="41682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xmlns="" id="{08F39C7E-787F-471B-A0E9-52848F169FB0}"/>
              </a:ext>
            </a:extLst>
          </p:cNvPr>
          <p:cNvCxnSpPr>
            <a:cxnSpLocks/>
            <a:stCxn id="802" idx="3"/>
            <a:endCxn id="818" idx="1"/>
          </p:cNvCxnSpPr>
          <p:nvPr/>
        </p:nvCxnSpPr>
        <p:spPr>
          <a:xfrm flipV="1">
            <a:off x="4700137" y="2298467"/>
            <a:ext cx="403798" cy="64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xmlns="" id="{13D90BB2-4841-4A59-A17A-AE592A861010}"/>
              </a:ext>
            </a:extLst>
          </p:cNvPr>
          <p:cNvCxnSpPr>
            <a:cxnSpLocks/>
            <a:stCxn id="818" idx="3"/>
            <a:endCxn id="849" idx="1"/>
          </p:cNvCxnSpPr>
          <p:nvPr/>
        </p:nvCxnSpPr>
        <p:spPr>
          <a:xfrm>
            <a:off x="5857986" y="2298468"/>
            <a:ext cx="435763" cy="50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xmlns="" id="{78D4BA94-3AB6-469A-9C76-09DDD959B84F}"/>
              </a:ext>
            </a:extLst>
          </p:cNvPr>
          <p:cNvCxnSpPr>
            <a:cxnSpLocks/>
            <a:stCxn id="8" idx="2"/>
            <a:endCxn id="849" idx="0"/>
          </p:cNvCxnSpPr>
          <p:nvPr/>
        </p:nvCxnSpPr>
        <p:spPr>
          <a:xfrm flipH="1">
            <a:off x="6670773" y="1947586"/>
            <a:ext cx="922" cy="2036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Rectangle 196">
            <a:extLst>
              <a:ext uri="{FF2B5EF4-FFF2-40B4-BE49-F238E27FC236}">
                <a16:creationId xmlns:a16="http://schemas.microsoft.com/office/drawing/2014/main" xmlns="" id="{D314292F-9036-4993-9276-69D4E71A1481}"/>
              </a:ext>
            </a:extLst>
          </p:cNvPr>
          <p:cNvSpPr/>
          <p:nvPr/>
        </p:nvSpPr>
        <p:spPr>
          <a:xfrm>
            <a:off x="5832512" y="2028491"/>
            <a:ext cx="383678" cy="1730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 from referral</a:t>
            </a:r>
          </a:p>
        </p:txBody>
      </p:sp>
      <p:sp>
        <p:nvSpPr>
          <p:cNvPr id="302" name="Flowchart: Terminator 301">
            <a:extLst>
              <a:ext uri="{FF2B5EF4-FFF2-40B4-BE49-F238E27FC236}">
                <a16:creationId xmlns:a16="http://schemas.microsoft.com/office/drawing/2014/main" xmlns="" id="{EAA988BC-0927-4459-A9BD-5EE71C154F46}"/>
              </a:ext>
            </a:extLst>
          </p:cNvPr>
          <p:cNvSpPr/>
          <p:nvPr/>
        </p:nvSpPr>
        <p:spPr>
          <a:xfrm>
            <a:off x="7444668" y="2155395"/>
            <a:ext cx="754050" cy="295331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 &amp; post operative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3" name="Straight Arrow Connector 302">
            <a:extLst>
              <a:ext uri="{FF2B5EF4-FFF2-40B4-BE49-F238E27FC236}">
                <a16:creationId xmlns:a16="http://schemas.microsoft.com/office/drawing/2014/main" xmlns="" id="{B6B43E8B-C188-4185-9001-4559EDF65CF4}"/>
              </a:ext>
            </a:extLst>
          </p:cNvPr>
          <p:cNvCxnSpPr>
            <a:cxnSpLocks/>
            <a:stCxn id="302" idx="2"/>
          </p:cNvCxnSpPr>
          <p:nvPr/>
        </p:nvCxnSpPr>
        <p:spPr>
          <a:xfrm flipH="1">
            <a:off x="7820409" y="2450726"/>
            <a:ext cx="1284" cy="274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Arrow Connector 319">
            <a:extLst>
              <a:ext uri="{FF2B5EF4-FFF2-40B4-BE49-F238E27FC236}">
                <a16:creationId xmlns:a16="http://schemas.microsoft.com/office/drawing/2014/main" xmlns="" id="{DA00461E-77B5-4DF3-846B-C41ABF6E3AA9}"/>
              </a:ext>
            </a:extLst>
          </p:cNvPr>
          <p:cNvCxnSpPr>
            <a:cxnSpLocks/>
            <a:stCxn id="849" idx="3"/>
            <a:endCxn id="302" idx="1"/>
          </p:cNvCxnSpPr>
          <p:nvPr/>
        </p:nvCxnSpPr>
        <p:spPr>
          <a:xfrm flipV="1">
            <a:off x="7047799" y="2303060"/>
            <a:ext cx="396871" cy="4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Arrow Connector 324">
            <a:extLst>
              <a:ext uri="{FF2B5EF4-FFF2-40B4-BE49-F238E27FC236}">
                <a16:creationId xmlns:a16="http://schemas.microsoft.com/office/drawing/2014/main" xmlns="" id="{F3BA7B36-9A03-4142-9776-8167C65B72FB}"/>
              </a:ext>
            </a:extLst>
          </p:cNvPr>
          <p:cNvCxnSpPr>
            <a:cxnSpLocks/>
            <a:stCxn id="9" idx="2"/>
            <a:endCxn id="302" idx="0"/>
          </p:cNvCxnSpPr>
          <p:nvPr/>
        </p:nvCxnSpPr>
        <p:spPr>
          <a:xfrm flipH="1">
            <a:off x="7821695" y="1958537"/>
            <a:ext cx="2875" cy="1968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xmlns="" id="{0A8FDC9F-B327-4399-BC22-61A161A434B4}"/>
              </a:ext>
            </a:extLst>
          </p:cNvPr>
          <p:cNvCxnSpPr>
            <a:cxnSpLocks/>
            <a:stCxn id="346" idx="2"/>
            <a:endCxn id="113" idx="0"/>
          </p:cNvCxnSpPr>
          <p:nvPr/>
        </p:nvCxnSpPr>
        <p:spPr>
          <a:xfrm>
            <a:off x="9149558" y="2409546"/>
            <a:ext cx="8044" cy="1819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6" name="Flowchart: Terminator 345">
            <a:extLst>
              <a:ext uri="{FF2B5EF4-FFF2-40B4-BE49-F238E27FC236}">
                <a16:creationId xmlns:a16="http://schemas.microsoft.com/office/drawing/2014/main" xmlns="" id="{45ABD632-4EC0-454F-AF13-4938D7D8AE7D}"/>
              </a:ext>
            </a:extLst>
          </p:cNvPr>
          <p:cNvSpPr/>
          <p:nvPr/>
        </p:nvSpPr>
        <p:spPr>
          <a:xfrm>
            <a:off x="8866139" y="2164774"/>
            <a:ext cx="566838" cy="244772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5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</a:p>
        </p:txBody>
      </p:sp>
      <p:cxnSp>
        <p:nvCxnSpPr>
          <p:cNvPr id="348" name="Straight Arrow Connector 347">
            <a:extLst>
              <a:ext uri="{FF2B5EF4-FFF2-40B4-BE49-F238E27FC236}">
                <a16:creationId xmlns:a16="http://schemas.microsoft.com/office/drawing/2014/main" xmlns="" id="{95363017-6BBC-4910-8222-48CE6789E47F}"/>
              </a:ext>
            </a:extLst>
          </p:cNvPr>
          <p:cNvCxnSpPr>
            <a:cxnSpLocks/>
            <a:stCxn id="10" idx="2"/>
            <a:endCxn id="346" idx="0"/>
          </p:cNvCxnSpPr>
          <p:nvPr/>
        </p:nvCxnSpPr>
        <p:spPr>
          <a:xfrm>
            <a:off x="9148504" y="1962587"/>
            <a:ext cx="1054" cy="2021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9" name="Flowchart: Terminator 488">
            <a:extLst>
              <a:ext uri="{FF2B5EF4-FFF2-40B4-BE49-F238E27FC236}">
                <a16:creationId xmlns:a16="http://schemas.microsoft.com/office/drawing/2014/main" xmlns="" id="{15CDA3CC-E97E-45D3-9348-1AEA2834D267}"/>
              </a:ext>
            </a:extLst>
          </p:cNvPr>
          <p:cNvSpPr/>
          <p:nvPr/>
        </p:nvSpPr>
        <p:spPr>
          <a:xfrm>
            <a:off x="1375443" y="1701146"/>
            <a:ext cx="998708" cy="228891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&amp; surgical review &amp; assessment</a:t>
            </a:r>
          </a:p>
        </p:txBody>
      </p:sp>
      <p:sp>
        <p:nvSpPr>
          <p:cNvPr id="772" name="Rectangle 771">
            <a:extLst>
              <a:ext uri="{FF2B5EF4-FFF2-40B4-BE49-F238E27FC236}">
                <a16:creationId xmlns:a16="http://schemas.microsoft.com/office/drawing/2014/main" xmlns="" id="{5B5749E9-81AB-40D1-9D7F-D089496F7426}"/>
              </a:ext>
            </a:extLst>
          </p:cNvPr>
          <p:cNvSpPr/>
          <p:nvPr/>
        </p:nvSpPr>
        <p:spPr>
          <a:xfrm>
            <a:off x="1357235" y="1164421"/>
            <a:ext cx="8477234" cy="168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 template</a:t>
            </a:r>
          </a:p>
        </p:txBody>
      </p:sp>
      <p:cxnSp>
        <p:nvCxnSpPr>
          <p:cNvPr id="776" name="Connector: Elbow 775">
            <a:extLst>
              <a:ext uri="{FF2B5EF4-FFF2-40B4-BE49-F238E27FC236}">
                <a16:creationId xmlns:a16="http://schemas.microsoft.com/office/drawing/2014/main" xmlns="" id="{203875EA-9AA4-45B5-A596-4F590C840BA6}"/>
              </a:ext>
            </a:extLst>
          </p:cNvPr>
          <p:cNvCxnSpPr>
            <a:cxnSpLocks/>
            <a:stCxn id="70" idx="3"/>
            <a:endCxn id="784" idx="1"/>
          </p:cNvCxnSpPr>
          <p:nvPr/>
        </p:nvCxnSpPr>
        <p:spPr>
          <a:xfrm flipV="1">
            <a:off x="2478092" y="2304952"/>
            <a:ext cx="297118" cy="436738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4" name="Flowchart: Terminator 783">
            <a:extLst>
              <a:ext uri="{FF2B5EF4-FFF2-40B4-BE49-F238E27FC236}">
                <a16:creationId xmlns:a16="http://schemas.microsoft.com/office/drawing/2014/main" xmlns="" id="{04F2FAF3-1644-4797-BD3B-A6391A302FD0}"/>
              </a:ext>
            </a:extLst>
          </p:cNvPr>
          <p:cNvSpPr/>
          <p:nvPr/>
        </p:nvSpPr>
        <p:spPr>
          <a:xfrm>
            <a:off x="2775210" y="2152693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selection</a:t>
            </a:r>
          </a:p>
        </p:txBody>
      </p:sp>
      <p:sp>
        <p:nvSpPr>
          <p:cNvPr id="802" name="Flowchart: Terminator 801">
            <a:extLst>
              <a:ext uri="{FF2B5EF4-FFF2-40B4-BE49-F238E27FC236}">
                <a16:creationId xmlns:a16="http://schemas.microsoft.com/office/drawing/2014/main" xmlns="" id="{5D078F8C-D703-4E98-AF11-C05DC82AA7E1}"/>
              </a:ext>
            </a:extLst>
          </p:cNvPr>
          <p:cNvSpPr/>
          <p:nvPr/>
        </p:nvSpPr>
        <p:spPr>
          <a:xfrm>
            <a:off x="3946087" y="2152693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Booking/ listing</a:t>
            </a:r>
          </a:p>
        </p:txBody>
      </p:sp>
      <p:sp>
        <p:nvSpPr>
          <p:cNvPr id="818" name="Flowchart: Terminator 817">
            <a:extLst>
              <a:ext uri="{FF2B5EF4-FFF2-40B4-BE49-F238E27FC236}">
                <a16:creationId xmlns:a16="http://schemas.microsoft.com/office/drawing/2014/main" xmlns="" id="{725354C2-FA8B-47E0-9B40-BB2328D4E0A1}"/>
              </a:ext>
            </a:extLst>
          </p:cNvPr>
          <p:cNvSpPr/>
          <p:nvPr/>
        </p:nvSpPr>
        <p:spPr>
          <a:xfrm>
            <a:off x="5103935" y="2146209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Pre-op assessment</a:t>
            </a:r>
          </a:p>
        </p:txBody>
      </p:sp>
      <p:sp>
        <p:nvSpPr>
          <p:cNvPr id="849" name="Flowchart: Terminator 848">
            <a:extLst>
              <a:ext uri="{FF2B5EF4-FFF2-40B4-BE49-F238E27FC236}">
                <a16:creationId xmlns:a16="http://schemas.microsoft.com/office/drawing/2014/main" xmlns="" id="{61A46D0F-DC59-4C09-ACD7-62C5C6E4AD25}"/>
              </a:ext>
            </a:extLst>
          </p:cNvPr>
          <p:cNvSpPr/>
          <p:nvPr/>
        </p:nvSpPr>
        <p:spPr>
          <a:xfrm>
            <a:off x="6293748" y="2151240"/>
            <a:ext cx="754050" cy="304517"/>
          </a:xfrm>
          <a:prstGeom prst="flowChartTerminator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</a:t>
            </a:r>
            <a:endParaRPr lang="en-GB" sz="5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7" name="Straight Arrow Connector 856">
            <a:extLst>
              <a:ext uri="{FF2B5EF4-FFF2-40B4-BE49-F238E27FC236}">
                <a16:creationId xmlns:a16="http://schemas.microsoft.com/office/drawing/2014/main" xmlns="" id="{0E77728C-AAA7-4293-81A9-9AE98B3FBE3E}"/>
              </a:ext>
            </a:extLst>
          </p:cNvPr>
          <p:cNvCxnSpPr>
            <a:cxnSpLocks/>
            <a:stCxn id="849" idx="2"/>
          </p:cNvCxnSpPr>
          <p:nvPr/>
        </p:nvCxnSpPr>
        <p:spPr>
          <a:xfrm>
            <a:off x="6670772" y="2455756"/>
            <a:ext cx="2984" cy="156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73267" y="3158287"/>
            <a:ext cx="1000884" cy="342848"/>
          </a:xfrm>
          <a:prstGeom prst="rect">
            <a:avLst/>
          </a:prstGeom>
          <a:solidFill>
            <a:schemeClr val="bg1"/>
          </a:solidFill>
          <a:ln>
            <a:solidFill>
              <a:srgbClr val="41719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from orthodontist with relevant radiographs if available </a:t>
            </a:r>
            <a:r>
              <a:rPr lang="en-GB" sz="525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B14CDBF-C4B8-4972-80C6-C62FEA7273E3}"/>
              </a:ext>
            </a:extLst>
          </p:cNvPr>
          <p:cNvSpPr/>
          <p:nvPr/>
        </p:nvSpPr>
        <p:spPr>
          <a:xfrm>
            <a:off x="2764986" y="2794340"/>
            <a:ext cx="783041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development / age</a:t>
            </a:r>
          </a:p>
          <a:p>
            <a:pPr algn="ctr"/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xmlns="" id="{99284AF0-A075-4CC0-8761-C6CDF6177710}"/>
              </a:ext>
            </a:extLst>
          </p:cNvPr>
          <p:cNvSpPr/>
          <p:nvPr/>
        </p:nvSpPr>
        <p:spPr>
          <a:xfrm>
            <a:off x="3824284" y="274998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 to out patient procedure list for local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anaesthesia +/- sedation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694863D1-3E92-4570-857E-82E4EAD2FC97}"/>
              </a:ext>
            </a:extLst>
          </p:cNvPr>
          <p:cNvSpPr/>
          <p:nvPr/>
        </p:nvSpPr>
        <p:spPr>
          <a:xfrm>
            <a:off x="5033038" y="2697696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for general anaesthetic patients only 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CDE2DB29-37AF-4A09-A223-2922A12E1874}"/>
              </a:ext>
            </a:extLst>
          </p:cNvPr>
          <p:cNvSpPr/>
          <p:nvPr/>
        </p:nvSpPr>
        <p:spPr>
          <a:xfrm>
            <a:off x="6216190" y="2610048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and radiograph and covid test checked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xmlns="" id="{ADE40E09-A3B6-4E31-8F7A-232FB63E3EBE}"/>
              </a:ext>
            </a:extLst>
          </p:cNvPr>
          <p:cNvSpPr/>
          <p:nvPr/>
        </p:nvSpPr>
        <p:spPr>
          <a:xfrm>
            <a:off x="7321488" y="2710565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PPE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likely to be an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AGP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671B6407-0F45-41AC-8522-B6F12ACA6216}"/>
              </a:ext>
            </a:extLst>
          </p:cNvPr>
          <p:cNvSpPr/>
          <p:nvPr/>
        </p:nvSpPr>
        <p:spPr>
          <a:xfrm>
            <a:off x="8657160" y="2591472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and advice given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B41755BB-950B-4109-8B6B-A99A4C8B7C25}"/>
              </a:ext>
            </a:extLst>
          </p:cNvPr>
          <p:cNvSpPr/>
          <p:nvPr/>
        </p:nvSpPr>
        <p:spPr>
          <a:xfrm>
            <a:off x="1477208" y="6500912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Impacted tooth causing damage to standing permanent teeth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itle 2">
            <a:extLst>
              <a:ext uri="{FF2B5EF4-FFF2-40B4-BE49-F238E27FC236}">
                <a16:creationId xmlns:a16="http://schemas.microsoft.com/office/drawing/2014/main" xmlns="" id="{A1EAF94F-30C6-DA4A-B0AB-B3C5E998F416}"/>
              </a:ext>
            </a:extLst>
          </p:cNvPr>
          <p:cNvSpPr txBox="1">
            <a:spLocks/>
          </p:cNvSpPr>
          <p:nvPr/>
        </p:nvSpPr>
        <p:spPr>
          <a:xfrm>
            <a:off x="-21954" y="180863"/>
            <a:ext cx="7840134" cy="741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600" b="1" dirty="0" smtClean="0">
                <a:solidFill>
                  <a:srgbClr val="FF0000"/>
                </a:solidFill>
                <a:latin typeface="+mn-lt"/>
                <a:ea typeface="+mn-ea"/>
                <a:cs typeface="Arial"/>
              </a:rPr>
              <a:t>Review Date: April 2022</a:t>
            </a:r>
          </a:p>
          <a:p>
            <a:r>
              <a:rPr lang="en-GB" sz="2800" b="1" dirty="0" smtClean="0">
                <a:latin typeface="+mn-lt"/>
                <a:ea typeface="+mn-ea"/>
                <a:cs typeface="Arial"/>
              </a:rPr>
              <a:t>Removal of Impacted Teeth in Children Pathway</a:t>
            </a:r>
          </a:p>
          <a:p>
            <a:endParaRPr lang="en-GB" sz="2000" b="1" dirty="0">
              <a:latin typeface="+mn-lt"/>
              <a:ea typeface="+mn-ea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73267" y="354458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from dentist with relevant radiographs if available </a:t>
            </a:r>
            <a:r>
              <a:rPr lang="en-GB" sz="525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66908" y="3915723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tooth position unclear CBCT required see guidelines </a:t>
            </a:r>
            <a:r>
              <a:rPr lang="en-GB" sz="525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59447" y="430435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orthodontic assessment if referred from general dental practice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57235" y="4702179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or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 by OMFS/OS specialist as per local preference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57235" y="5108339"/>
            <a:ext cx="1000884" cy="42507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to be taken at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meeting. Verbal consent for virtual assessments with form to be completed and left in notes for signature on arrival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57235" y="5598976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information Leaflet  to be given at </a:t>
            </a:r>
            <a:r>
              <a:rPr lang="en-GB" sz="525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FtoF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sent for virtual assessments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F4F4C1E8-7255-4E92-8F45-35197E3B10EF}"/>
              </a:ext>
            </a:extLst>
          </p:cNvPr>
          <p:cNvSpPr/>
          <p:nvPr/>
        </p:nvSpPr>
        <p:spPr>
          <a:xfrm>
            <a:off x="1357235" y="6003240"/>
            <a:ext cx="1000884" cy="34498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of clinic letter to be sent to parent: detailing treatment plan, action for dentist/orthodontist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FB14CDBF-C4B8-4972-80C6-C62FEA7273E3}"/>
              </a:ext>
            </a:extLst>
          </p:cNvPr>
          <p:cNvSpPr/>
          <p:nvPr/>
        </p:nvSpPr>
        <p:spPr>
          <a:xfrm>
            <a:off x="2770098" y="3181917"/>
            <a:ext cx="783041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additional extractions or exposure of teeth </a:t>
            </a:r>
            <a:r>
              <a:rPr lang="en-GB" sz="525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 </a:t>
            </a:r>
            <a:endParaRPr lang="en-GB" sz="525" baseline="30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B14CDBF-C4B8-4972-80C6-C62FEA7273E3}"/>
              </a:ext>
            </a:extLst>
          </p:cNvPr>
          <p:cNvSpPr/>
          <p:nvPr/>
        </p:nvSpPr>
        <p:spPr>
          <a:xfrm>
            <a:off x="2770098" y="3580408"/>
            <a:ext cx="783041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suitability for local </a:t>
            </a:r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anaesthesia +/- sedation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99284AF0-A075-4CC0-8761-C6CDF6177710}"/>
              </a:ext>
            </a:extLst>
          </p:cNvPr>
          <p:cNvSpPr/>
          <p:nvPr/>
        </p:nvSpPr>
        <p:spPr>
          <a:xfrm>
            <a:off x="3824284" y="314868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Booked to pooled list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694863D1-3E92-4570-857E-82E4EAD2FC97}"/>
              </a:ext>
            </a:extLst>
          </p:cNvPr>
          <p:cNvSpPr/>
          <p:nvPr/>
        </p:nvSpPr>
        <p:spPr>
          <a:xfrm>
            <a:off x="5040859" y="3088288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Preoperative assessment as per Trust paediatric guidelines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94863D1-3E92-4570-857E-82E4EAD2FC97}"/>
              </a:ext>
            </a:extLst>
          </p:cNvPr>
          <p:cNvSpPr/>
          <p:nvPr/>
        </p:nvSpPr>
        <p:spPr>
          <a:xfrm>
            <a:off x="5052862" y="3482485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radiographs are within 6 month of surgery date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CDE2DB29-37AF-4A09-A223-2922A12E1874}"/>
              </a:ext>
            </a:extLst>
          </p:cNvPr>
          <p:cNvSpPr/>
          <p:nvPr/>
        </p:nvSpPr>
        <p:spPr>
          <a:xfrm>
            <a:off x="6216190" y="2993154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patients admitted on the day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ADE40E09-A3B6-4E31-8F7A-232FB63E3EBE}"/>
              </a:ext>
            </a:extLst>
          </p:cNvPr>
          <p:cNvSpPr/>
          <p:nvPr/>
        </p:nvSpPr>
        <p:spPr>
          <a:xfrm>
            <a:off x="7322229" y="3099934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 fallow time if required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ADE40E09-A3B6-4E31-8F7A-232FB63E3EBE}"/>
              </a:ext>
            </a:extLst>
          </p:cNvPr>
          <p:cNvSpPr/>
          <p:nvPr/>
        </p:nvSpPr>
        <p:spPr>
          <a:xfrm>
            <a:off x="7317738" y="3501663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anaesthetic patients to go straight home at end of procedure with Trust written instructions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6CCD444E-40D6-43D2-85D5-96646C1BA74D}"/>
              </a:ext>
            </a:extLst>
          </p:cNvPr>
          <p:cNvSpPr/>
          <p:nvPr/>
        </p:nvSpPr>
        <p:spPr>
          <a:xfrm>
            <a:off x="8998821" y="4702179"/>
            <a:ext cx="2307094" cy="2000587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endParaRPr lang="en-GB" sz="525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     </a:t>
            </a: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of the ectopic Maxillary canine RCS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Faculty of Dental Surgery 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of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unerupted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maxillary incisors RCS 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Faculty of Dental 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 2016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the use of radiographs in Clinical Orthodontics 4th Ed 2015 British Orthodontic 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</a:p>
          <a:p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www.rcseng.ac.uk/coronavirus/surgical-prioritisation-guidance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				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671B6407-0F45-41AC-8522-B6F12ACA6216}"/>
              </a:ext>
            </a:extLst>
          </p:cNvPr>
          <p:cNvSpPr/>
          <p:nvPr/>
        </p:nvSpPr>
        <p:spPr>
          <a:xfrm>
            <a:off x="8673399" y="300106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Orthodontic follow up arranged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xmlns="" id="{671B6407-0F45-41AC-8522-B6F12ACA6216}"/>
              </a:ext>
            </a:extLst>
          </p:cNvPr>
          <p:cNvSpPr/>
          <p:nvPr/>
        </p:nvSpPr>
        <p:spPr>
          <a:xfrm>
            <a:off x="8673399" y="3408984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</a:t>
            </a:r>
            <a:r>
              <a:rPr lang="en-GB" sz="5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generated and copy given to parent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671B6407-0F45-41AC-8522-B6F12ACA6216}"/>
              </a:ext>
            </a:extLst>
          </p:cNvPr>
          <p:cNvSpPr/>
          <p:nvPr/>
        </p:nvSpPr>
        <p:spPr>
          <a:xfrm>
            <a:off x="8673399" y="3801376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surgical follow up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99284AF0-A075-4CC0-8761-C6CDF6177710}"/>
              </a:ext>
            </a:extLst>
          </p:cNvPr>
          <p:cNvSpPr/>
          <p:nvPr/>
        </p:nvSpPr>
        <p:spPr>
          <a:xfrm>
            <a:off x="3831649" y="3544587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Graded for operator level suitability 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99284AF0-A075-4CC0-8761-C6CDF6177710}"/>
              </a:ext>
            </a:extLst>
          </p:cNvPr>
          <p:cNvSpPr/>
          <p:nvPr/>
        </p:nvSpPr>
        <p:spPr>
          <a:xfrm>
            <a:off x="3838826" y="3923256"/>
            <a:ext cx="1000884" cy="342848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52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Listed as priority categorisation for procedure for RCS guidelines</a:t>
            </a:r>
            <a:endParaRPr lang="en-GB" sz="5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7982640" y="198260"/>
            <a:ext cx="4001031" cy="2022165"/>
            <a:chOff x="9874522" y="-2254768"/>
            <a:chExt cx="4140281" cy="2217611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44376" y="-508136"/>
              <a:ext cx="1570427" cy="470979"/>
            </a:xfrm>
            <a:prstGeom prst="rect">
              <a:avLst/>
            </a:prstGeom>
          </p:spPr>
        </p:pic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1395" y="-2254768"/>
              <a:ext cx="1123405" cy="454189"/>
            </a:xfrm>
            <a:prstGeom prst="rect">
              <a:avLst/>
            </a:prstGeom>
          </p:spPr>
        </p:pic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4522" y="-2248967"/>
              <a:ext cx="2245243" cy="563294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176" y="785939"/>
            <a:ext cx="1705493" cy="67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7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354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Lomax</dc:creator>
  <cp:lastModifiedBy>Windows User</cp:lastModifiedBy>
  <cp:revision>15</cp:revision>
  <dcterms:created xsi:type="dcterms:W3CDTF">2020-08-18T10:19:50Z</dcterms:created>
  <dcterms:modified xsi:type="dcterms:W3CDTF">2021-03-07T09:19:22Z</dcterms:modified>
</cp:coreProperties>
</file>