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1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31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4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12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5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3C0D8251-7A7E-4057-88DC-561A84824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23868"/>
              </p:ext>
            </p:extLst>
          </p:nvPr>
        </p:nvGraphicFramePr>
        <p:xfrm>
          <a:off x="1924256" y="1572029"/>
          <a:ext cx="8465755" cy="31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151">
                  <a:extLst>
                    <a:ext uri="{9D8B030D-6E8A-4147-A177-3AD203B41FA5}">
                      <a16:colId xmlns="" xmlns:a16="http://schemas.microsoft.com/office/drawing/2014/main" val="761057628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2610442246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83951759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712448109"/>
                    </a:ext>
                  </a:extLst>
                </a:gridCol>
                <a:gridCol w="1180151">
                  <a:extLst>
                    <a:ext uri="{9D8B030D-6E8A-4147-A177-3AD203B41FA5}">
                      <a16:colId xmlns="" xmlns:a16="http://schemas.microsoft.com/office/drawing/2014/main" val="3268806563"/>
                    </a:ext>
                  </a:extLst>
                </a:gridCol>
                <a:gridCol w="1134000">
                  <a:extLst>
                    <a:ext uri="{9D8B030D-6E8A-4147-A177-3AD203B41FA5}">
                      <a16:colId xmlns="" xmlns:a16="http://schemas.microsoft.com/office/drawing/2014/main" val="1737712789"/>
                    </a:ext>
                  </a:extLst>
                </a:gridCol>
                <a:gridCol w="1431000">
                  <a:extLst>
                    <a:ext uri="{9D8B030D-6E8A-4147-A177-3AD203B41FA5}">
                      <a16:colId xmlns="" xmlns:a16="http://schemas.microsoft.com/office/drawing/2014/main" val="269933797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Referral &amp; surgical review &amp;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 selection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Booking/ listing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Pre-op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Admission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Surgery &amp; Post Operative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Discharge &amp; follow-up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1559614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4988EAA-D25D-4D47-AD2C-85EDB81B212B}"/>
              </a:ext>
            </a:extLst>
          </p:cNvPr>
          <p:cNvSpPr/>
          <p:nvPr/>
        </p:nvSpPr>
        <p:spPr>
          <a:xfrm>
            <a:off x="3174177" y="1925335"/>
            <a:ext cx="1069410" cy="2532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development/age</a:t>
            </a:r>
          </a:p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history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040DB34-140B-4FA0-BAF6-B35CEBE40BBE}"/>
              </a:ext>
            </a:extLst>
          </p:cNvPr>
          <p:cNvSpPr/>
          <p:nvPr/>
        </p:nvSpPr>
        <p:spPr>
          <a:xfrm>
            <a:off x="6637902" y="1912158"/>
            <a:ext cx="1182283" cy="2660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patients admitted on the day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B363220-F58A-4B24-AAC1-03DAA4575480}"/>
              </a:ext>
            </a:extLst>
          </p:cNvPr>
          <p:cNvSpPr/>
          <p:nvPr/>
        </p:nvSpPr>
        <p:spPr>
          <a:xfrm>
            <a:off x="7875086" y="1944884"/>
            <a:ext cx="1013660" cy="24425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check list/Loccsip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9C54AF4-B310-4ECB-A45E-98FEDB2844C7}"/>
              </a:ext>
            </a:extLst>
          </p:cNvPr>
          <p:cNvSpPr/>
          <p:nvPr/>
        </p:nvSpPr>
        <p:spPr>
          <a:xfrm>
            <a:off x="9024023" y="1942812"/>
            <a:ext cx="1367801" cy="21227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information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leaflet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owchart: Decision 10">
            <a:extLst>
              <a:ext uri="{FF2B5EF4-FFF2-40B4-BE49-F238E27FC236}">
                <a16:creationId xmlns="" xmlns:a16="http://schemas.microsoft.com/office/drawing/2014/main" id="{6B7D51FD-1C03-4E1D-B723-818DE16C4B23}"/>
              </a:ext>
            </a:extLst>
          </p:cNvPr>
          <p:cNvSpPr/>
          <p:nvPr/>
        </p:nvSpPr>
        <p:spPr>
          <a:xfrm>
            <a:off x="2005387" y="4028568"/>
            <a:ext cx="889049" cy="425072"/>
          </a:xfrm>
          <a:prstGeom prst="flowChartDecision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assessment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3CD6BA2-17B5-468C-B272-C98CB5C69564}"/>
              </a:ext>
            </a:extLst>
          </p:cNvPr>
          <p:cNvSpPr/>
          <p:nvPr/>
        </p:nvSpPr>
        <p:spPr>
          <a:xfrm>
            <a:off x="2034556" y="2732422"/>
            <a:ext cx="401096" cy="13540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C590021A-6FFB-4442-8AC3-3DD0DC13581E}"/>
              </a:ext>
            </a:extLst>
          </p:cNvPr>
          <p:cNvCxnSpPr>
            <a:cxnSpLocks/>
            <a:stCxn id="11" idx="3"/>
            <a:endCxn id="784" idx="1"/>
          </p:cNvCxnSpPr>
          <p:nvPr/>
        </p:nvCxnSpPr>
        <p:spPr>
          <a:xfrm flipV="1">
            <a:off x="2894436" y="2535549"/>
            <a:ext cx="438122" cy="17055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EB4A7121-D3E0-4A95-A0D4-C3977D514817}"/>
              </a:ext>
            </a:extLst>
          </p:cNvPr>
          <p:cNvCxnSpPr>
            <a:cxnSpLocks/>
          </p:cNvCxnSpPr>
          <p:nvPr/>
        </p:nvCxnSpPr>
        <p:spPr>
          <a:xfrm flipH="1">
            <a:off x="2446237" y="4457539"/>
            <a:ext cx="7060" cy="3207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C261ADBE-0DEA-4431-B88B-ACFC822D15DA}"/>
              </a:ext>
            </a:extLst>
          </p:cNvPr>
          <p:cNvCxnSpPr>
            <a:cxnSpLocks/>
            <a:stCxn id="5" idx="2"/>
            <a:endCxn id="784" idx="0"/>
          </p:cNvCxnSpPr>
          <p:nvPr/>
        </p:nvCxnSpPr>
        <p:spPr>
          <a:xfrm>
            <a:off x="3708883" y="2178561"/>
            <a:ext cx="701" cy="2047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8045E5D9-3CED-40A2-948F-B5EF23C8DBB7}"/>
              </a:ext>
            </a:extLst>
          </p:cNvPr>
          <p:cNvCxnSpPr>
            <a:cxnSpLocks/>
            <a:stCxn id="489" idx="2"/>
          </p:cNvCxnSpPr>
          <p:nvPr/>
        </p:nvCxnSpPr>
        <p:spPr>
          <a:xfrm>
            <a:off x="2430730" y="3701194"/>
            <a:ext cx="15507" cy="3124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="" xmlns:a16="http://schemas.microsoft.com/office/drawing/2014/main" id="{1812A384-99A5-43F5-8A9A-20868CED60CA}"/>
              </a:ext>
            </a:extLst>
          </p:cNvPr>
          <p:cNvCxnSpPr>
            <a:cxnSpLocks/>
            <a:stCxn id="106" idx="0"/>
            <a:endCxn id="784" idx="2"/>
          </p:cNvCxnSpPr>
          <p:nvPr/>
        </p:nvCxnSpPr>
        <p:spPr>
          <a:xfrm flipH="1" flipV="1">
            <a:off x="3709583" y="2687807"/>
            <a:ext cx="4272" cy="3371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="" xmlns:a16="http://schemas.microsoft.com/office/drawing/2014/main" id="{2EE298E2-D780-4868-9818-CC9054F84E07}"/>
              </a:ext>
            </a:extLst>
          </p:cNvPr>
          <p:cNvCxnSpPr>
            <a:cxnSpLocks/>
          </p:cNvCxnSpPr>
          <p:nvPr/>
        </p:nvCxnSpPr>
        <p:spPr>
          <a:xfrm flipH="1">
            <a:off x="5817026" y="2709125"/>
            <a:ext cx="5597" cy="2296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="" xmlns:a16="http://schemas.microsoft.com/office/drawing/2014/main" id="{91D2A0FF-9AB5-4A4A-AD7A-7F1A273DA7FA}"/>
              </a:ext>
            </a:extLst>
          </p:cNvPr>
          <p:cNvCxnSpPr>
            <a:cxnSpLocks/>
          </p:cNvCxnSpPr>
          <p:nvPr/>
        </p:nvCxnSpPr>
        <p:spPr>
          <a:xfrm flipH="1">
            <a:off x="6297085" y="2709125"/>
            <a:ext cx="2361" cy="2296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Rectangle 162">
            <a:extLst>
              <a:ext uri="{FF2B5EF4-FFF2-40B4-BE49-F238E27FC236}">
                <a16:creationId xmlns="" xmlns:a16="http://schemas.microsoft.com/office/drawing/2014/main" id="{1E9D3823-98E4-4136-94A7-7F14B21F433A}"/>
              </a:ext>
            </a:extLst>
          </p:cNvPr>
          <p:cNvSpPr/>
          <p:nvPr/>
        </p:nvSpPr>
        <p:spPr>
          <a:xfrm>
            <a:off x="4326559" y="1927677"/>
            <a:ext cx="1106582" cy="30861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 to paediatric day surgery general anaesthetic list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="" xmlns:a16="http://schemas.microsoft.com/office/drawing/2014/main" id="{FD510EF0-9742-4020-A1C6-A5F9F81AF90B}"/>
              </a:ext>
            </a:extLst>
          </p:cNvPr>
          <p:cNvCxnSpPr>
            <a:cxnSpLocks/>
            <a:stCxn id="163" idx="2"/>
            <a:endCxn id="802" idx="0"/>
          </p:cNvCxnSpPr>
          <p:nvPr/>
        </p:nvCxnSpPr>
        <p:spPr>
          <a:xfrm>
            <a:off x="4879850" y="2236287"/>
            <a:ext cx="611" cy="1470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="" xmlns:a16="http://schemas.microsoft.com/office/drawing/2014/main" id="{0C9591F8-7E54-490F-98E0-573E85A742C4}"/>
              </a:ext>
            </a:extLst>
          </p:cNvPr>
          <p:cNvCxnSpPr>
            <a:cxnSpLocks/>
            <a:stCxn id="784" idx="3"/>
            <a:endCxn id="802" idx="1"/>
          </p:cNvCxnSpPr>
          <p:nvPr/>
        </p:nvCxnSpPr>
        <p:spPr>
          <a:xfrm>
            <a:off x="4086607" y="2535548"/>
            <a:ext cx="41682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="" xmlns:a16="http://schemas.microsoft.com/office/drawing/2014/main" id="{08F39C7E-787F-471B-A0E9-52848F169FB0}"/>
              </a:ext>
            </a:extLst>
          </p:cNvPr>
          <p:cNvCxnSpPr>
            <a:cxnSpLocks/>
            <a:stCxn id="802" idx="3"/>
            <a:endCxn id="818" idx="1"/>
          </p:cNvCxnSpPr>
          <p:nvPr/>
        </p:nvCxnSpPr>
        <p:spPr>
          <a:xfrm flipV="1">
            <a:off x="5257485" y="2529064"/>
            <a:ext cx="403798" cy="64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="" xmlns:a16="http://schemas.microsoft.com/office/drawing/2014/main" id="{13D90BB2-4841-4A59-A17A-AE592A861010}"/>
              </a:ext>
            </a:extLst>
          </p:cNvPr>
          <p:cNvCxnSpPr>
            <a:cxnSpLocks/>
            <a:stCxn id="818" idx="3"/>
            <a:endCxn id="849" idx="1"/>
          </p:cNvCxnSpPr>
          <p:nvPr/>
        </p:nvCxnSpPr>
        <p:spPr>
          <a:xfrm>
            <a:off x="6415334" y="2529065"/>
            <a:ext cx="435763" cy="50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="" xmlns:a16="http://schemas.microsoft.com/office/drawing/2014/main" id="{78D4BA94-3AB6-469A-9C76-09DDD959B84F}"/>
              </a:ext>
            </a:extLst>
          </p:cNvPr>
          <p:cNvCxnSpPr>
            <a:cxnSpLocks/>
            <a:stCxn id="8" idx="2"/>
            <a:endCxn id="849" idx="0"/>
          </p:cNvCxnSpPr>
          <p:nvPr/>
        </p:nvCxnSpPr>
        <p:spPr>
          <a:xfrm flipH="1">
            <a:off x="7228121" y="2178183"/>
            <a:ext cx="922" cy="2036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2" name="Flowchart: Terminator 301">
            <a:extLst>
              <a:ext uri="{FF2B5EF4-FFF2-40B4-BE49-F238E27FC236}">
                <a16:creationId xmlns="" xmlns:a16="http://schemas.microsoft.com/office/drawing/2014/main" id="{EAA988BC-0927-4459-A9BD-5EE71C154F46}"/>
              </a:ext>
            </a:extLst>
          </p:cNvPr>
          <p:cNvSpPr/>
          <p:nvPr/>
        </p:nvSpPr>
        <p:spPr>
          <a:xfrm>
            <a:off x="8002016" y="2385992"/>
            <a:ext cx="754050" cy="295331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 &amp; post operative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0" name="Straight Arrow Connector 319">
            <a:extLst>
              <a:ext uri="{FF2B5EF4-FFF2-40B4-BE49-F238E27FC236}">
                <a16:creationId xmlns="" xmlns:a16="http://schemas.microsoft.com/office/drawing/2014/main" id="{DA00461E-77B5-4DF3-846B-C41ABF6E3AA9}"/>
              </a:ext>
            </a:extLst>
          </p:cNvPr>
          <p:cNvCxnSpPr>
            <a:cxnSpLocks/>
            <a:stCxn id="849" idx="3"/>
            <a:endCxn id="302" idx="1"/>
          </p:cNvCxnSpPr>
          <p:nvPr/>
        </p:nvCxnSpPr>
        <p:spPr>
          <a:xfrm flipV="1">
            <a:off x="7605147" y="2533657"/>
            <a:ext cx="396871" cy="4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Arrow Connector 324">
            <a:extLst>
              <a:ext uri="{FF2B5EF4-FFF2-40B4-BE49-F238E27FC236}">
                <a16:creationId xmlns="" xmlns:a16="http://schemas.microsoft.com/office/drawing/2014/main" id="{F3BA7B36-9A03-4142-9776-8167C65B72FB}"/>
              </a:ext>
            </a:extLst>
          </p:cNvPr>
          <p:cNvCxnSpPr>
            <a:cxnSpLocks/>
            <a:stCxn id="9" idx="2"/>
            <a:endCxn id="302" idx="0"/>
          </p:cNvCxnSpPr>
          <p:nvPr/>
        </p:nvCxnSpPr>
        <p:spPr>
          <a:xfrm flipH="1">
            <a:off x="8379043" y="2189134"/>
            <a:ext cx="2875" cy="1968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="" xmlns:a16="http://schemas.microsoft.com/office/drawing/2014/main" id="{0A8FDC9F-B327-4399-BC22-61A161A434B4}"/>
              </a:ext>
            </a:extLst>
          </p:cNvPr>
          <p:cNvCxnSpPr>
            <a:cxnSpLocks/>
            <a:stCxn id="346" idx="2"/>
            <a:endCxn id="113" idx="0"/>
          </p:cNvCxnSpPr>
          <p:nvPr/>
        </p:nvCxnSpPr>
        <p:spPr>
          <a:xfrm>
            <a:off x="9706906" y="3414843"/>
            <a:ext cx="8044" cy="7788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6" name="Flowchart: Terminator 345">
            <a:extLst>
              <a:ext uri="{FF2B5EF4-FFF2-40B4-BE49-F238E27FC236}">
                <a16:creationId xmlns="" xmlns:a16="http://schemas.microsoft.com/office/drawing/2014/main" id="{45ABD632-4EC0-454F-AF13-4938D7D8AE7D}"/>
              </a:ext>
            </a:extLst>
          </p:cNvPr>
          <p:cNvSpPr/>
          <p:nvPr/>
        </p:nvSpPr>
        <p:spPr>
          <a:xfrm>
            <a:off x="9423487" y="3170071"/>
            <a:ext cx="566838" cy="244772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</a:p>
        </p:txBody>
      </p:sp>
      <p:cxnSp>
        <p:nvCxnSpPr>
          <p:cNvPr id="348" name="Straight Arrow Connector 347">
            <a:extLst>
              <a:ext uri="{FF2B5EF4-FFF2-40B4-BE49-F238E27FC236}">
                <a16:creationId xmlns="" xmlns:a16="http://schemas.microsoft.com/office/drawing/2014/main" id="{95363017-6BBC-4910-8222-48CE6789E47F}"/>
              </a:ext>
            </a:extLst>
          </p:cNvPr>
          <p:cNvCxnSpPr>
            <a:cxnSpLocks/>
            <a:stCxn id="10" idx="2"/>
            <a:endCxn id="346" idx="0"/>
          </p:cNvCxnSpPr>
          <p:nvPr/>
        </p:nvCxnSpPr>
        <p:spPr>
          <a:xfrm flipH="1">
            <a:off x="9706906" y="2155084"/>
            <a:ext cx="1018" cy="10149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9" name="Flowchart: Terminator 488">
            <a:extLst>
              <a:ext uri="{FF2B5EF4-FFF2-40B4-BE49-F238E27FC236}">
                <a16:creationId xmlns="" xmlns:a16="http://schemas.microsoft.com/office/drawing/2014/main" id="{15CDA3CC-E97E-45D3-9348-1AEA2834D267}"/>
              </a:ext>
            </a:extLst>
          </p:cNvPr>
          <p:cNvSpPr/>
          <p:nvPr/>
        </p:nvSpPr>
        <p:spPr>
          <a:xfrm>
            <a:off x="1958246" y="1884449"/>
            <a:ext cx="944967" cy="1816745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&amp; surgical review &amp; </a:t>
            </a:r>
            <a:r>
              <a:rPr lang="en-GB" sz="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Extraction of decayed teeth in young children (under 12) is generally carried out by community services. Children should only be referred to </a:t>
            </a:r>
            <a:r>
              <a:rPr lang="en-GB" sz="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OS/OMFS hospital </a:t>
            </a:r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where a child fails to meet the community standards </a:t>
            </a:r>
            <a:r>
              <a:rPr lang="en-GB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very young/very small for age children requiring many teeth out, or where there is no alternative service</a:t>
            </a:r>
          </a:p>
        </p:txBody>
      </p:sp>
      <p:sp>
        <p:nvSpPr>
          <p:cNvPr id="772" name="Rectangle 771">
            <a:extLst>
              <a:ext uri="{FF2B5EF4-FFF2-40B4-BE49-F238E27FC236}">
                <a16:creationId xmlns="" xmlns:a16="http://schemas.microsoft.com/office/drawing/2014/main" id="{5B5749E9-81AB-40D1-9D7F-D089496F7426}"/>
              </a:ext>
            </a:extLst>
          </p:cNvPr>
          <p:cNvSpPr/>
          <p:nvPr/>
        </p:nvSpPr>
        <p:spPr>
          <a:xfrm>
            <a:off x="1914583" y="1395018"/>
            <a:ext cx="8477234" cy="168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 template</a:t>
            </a:r>
          </a:p>
        </p:txBody>
      </p:sp>
      <p:cxnSp>
        <p:nvCxnSpPr>
          <p:cNvPr id="776" name="Connector: Elbow 775">
            <a:extLst>
              <a:ext uri="{FF2B5EF4-FFF2-40B4-BE49-F238E27FC236}">
                <a16:creationId xmlns="" xmlns:a16="http://schemas.microsoft.com/office/drawing/2014/main" id="{203875EA-9AA4-45B5-A596-4F590C840BA6}"/>
              </a:ext>
            </a:extLst>
          </p:cNvPr>
          <p:cNvCxnSpPr>
            <a:cxnSpLocks/>
          </p:cNvCxnSpPr>
          <p:nvPr/>
        </p:nvCxnSpPr>
        <p:spPr>
          <a:xfrm flipV="1">
            <a:off x="3006515" y="2479062"/>
            <a:ext cx="335069" cy="3754558"/>
          </a:xfrm>
          <a:prstGeom prst="bentConnector3">
            <a:avLst>
              <a:gd name="adj1" fmla="val 3497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4" name="Flowchart: Terminator 783">
            <a:extLst>
              <a:ext uri="{FF2B5EF4-FFF2-40B4-BE49-F238E27FC236}">
                <a16:creationId xmlns="" xmlns:a16="http://schemas.microsoft.com/office/drawing/2014/main" id="{04F2FAF3-1644-4797-BD3B-A6391A302FD0}"/>
              </a:ext>
            </a:extLst>
          </p:cNvPr>
          <p:cNvSpPr/>
          <p:nvPr/>
        </p:nvSpPr>
        <p:spPr>
          <a:xfrm>
            <a:off x="3332558" y="2383290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selection</a:t>
            </a:r>
          </a:p>
        </p:txBody>
      </p:sp>
      <p:sp>
        <p:nvSpPr>
          <p:cNvPr id="802" name="Flowchart: Terminator 801">
            <a:extLst>
              <a:ext uri="{FF2B5EF4-FFF2-40B4-BE49-F238E27FC236}">
                <a16:creationId xmlns="" xmlns:a16="http://schemas.microsoft.com/office/drawing/2014/main" id="{5D078F8C-D703-4E98-AF11-C05DC82AA7E1}"/>
              </a:ext>
            </a:extLst>
          </p:cNvPr>
          <p:cNvSpPr/>
          <p:nvPr/>
        </p:nvSpPr>
        <p:spPr>
          <a:xfrm>
            <a:off x="4503435" y="2383290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Booking/ listing</a:t>
            </a:r>
          </a:p>
        </p:txBody>
      </p:sp>
      <p:sp>
        <p:nvSpPr>
          <p:cNvPr id="818" name="Flowchart: Terminator 817">
            <a:extLst>
              <a:ext uri="{FF2B5EF4-FFF2-40B4-BE49-F238E27FC236}">
                <a16:creationId xmlns="" xmlns:a16="http://schemas.microsoft.com/office/drawing/2014/main" id="{725354C2-FA8B-47E0-9B40-BB2328D4E0A1}"/>
              </a:ext>
            </a:extLst>
          </p:cNvPr>
          <p:cNvSpPr/>
          <p:nvPr/>
        </p:nvSpPr>
        <p:spPr>
          <a:xfrm>
            <a:off x="5661283" y="2376806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Pre-op assessment</a:t>
            </a:r>
          </a:p>
        </p:txBody>
      </p:sp>
      <p:sp>
        <p:nvSpPr>
          <p:cNvPr id="849" name="Flowchart: Terminator 848">
            <a:extLst>
              <a:ext uri="{FF2B5EF4-FFF2-40B4-BE49-F238E27FC236}">
                <a16:creationId xmlns="" xmlns:a16="http://schemas.microsoft.com/office/drawing/2014/main" id="{61A46D0F-DC59-4C09-ACD7-62C5C6E4AD25}"/>
              </a:ext>
            </a:extLst>
          </p:cNvPr>
          <p:cNvSpPr/>
          <p:nvPr/>
        </p:nvSpPr>
        <p:spPr>
          <a:xfrm>
            <a:off x="6851096" y="2381837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="" xmlns:a16="http://schemas.microsoft.com/office/drawing/2014/main" id="{FB14CDBF-C4B8-4972-80C6-C62FEA7273E3}"/>
              </a:ext>
            </a:extLst>
          </p:cNvPr>
          <p:cNvSpPr/>
          <p:nvPr/>
        </p:nvSpPr>
        <p:spPr>
          <a:xfrm>
            <a:off x="3322334" y="3024936"/>
            <a:ext cx="783041" cy="988677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treatment plan includes all decayed non treatable teeth and consider need for balancing/compensating extractions see guidelines. In this case a radiograph should be taken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25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="" xmlns:a16="http://schemas.microsoft.com/office/drawing/2014/main" id="{694863D1-3E92-4570-857E-82E4EAD2FC97}"/>
              </a:ext>
            </a:extLst>
          </p:cNvPr>
          <p:cNvSpPr/>
          <p:nvPr/>
        </p:nvSpPr>
        <p:spPr>
          <a:xfrm>
            <a:off x="5590386" y="2928293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of patients pre-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oped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identified as available at short notice to replace cancellations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="" xmlns:a16="http://schemas.microsoft.com/office/drawing/2014/main" id="{671B6407-0F45-41AC-8522-B6F12ACA6216}"/>
              </a:ext>
            </a:extLst>
          </p:cNvPr>
          <p:cNvSpPr/>
          <p:nvPr/>
        </p:nvSpPr>
        <p:spPr>
          <a:xfrm>
            <a:off x="9214508" y="4193669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surgical follow up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B41755BB-950B-4109-8B6B-A99A4C8B7C25}"/>
              </a:ext>
            </a:extLst>
          </p:cNvPr>
          <p:cNvSpPr/>
          <p:nvPr/>
        </p:nvSpPr>
        <p:spPr>
          <a:xfrm>
            <a:off x="2024258" y="4787682"/>
            <a:ext cx="1000884" cy="31082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or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 by OMFS/OS specialist as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local preference</a:t>
            </a:r>
          </a:p>
        </p:txBody>
      </p:sp>
      <p:sp>
        <p:nvSpPr>
          <p:cNvPr id="51" name="Title 2">
            <a:extLst>
              <a:ext uri="{FF2B5EF4-FFF2-40B4-BE49-F238E27FC236}">
                <a16:creationId xmlns="" xmlns:a16="http://schemas.microsoft.com/office/drawing/2014/main" id="{A1EAF94F-30C6-DA4A-B0AB-B3C5E998F416}"/>
              </a:ext>
            </a:extLst>
          </p:cNvPr>
          <p:cNvSpPr txBox="1">
            <a:spLocks/>
          </p:cNvSpPr>
          <p:nvPr/>
        </p:nvSpPr>
        <p:spPr>
          <a:xfrm>
            <a:off x="-48442" y="263706"/>
            <a:ext cx="7840134" cy="741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600" b="1" dirty="0" smtClean="0">
                <a:solidFill>
                  <a:srgbClr val="FF0000"/>
                </a:solidFill>
                <a:latin typeface="+mn-lt"/>
                <a:ea typeface="+mn-ea"/>
                <a:cs typeface="Arial"/>
              </a:rPr>
              <a:t>Review date: April 2022</a:t>
            </a:r>
          </a:p>
          <a:p>
            <a:r>
              <a:rPr lang="en-GB" sz="2800" b="1" dirty="0" smtClean="0">
                <a:latin typeface="+mn-lt"/>
                <a:ea typeface="+mn-ea"/>
                <a:cs typeface="Arial"/>
              </a:rPr>
              <a:t>Extraction of Teeth in Children Pathway</a:t>
            </a:r>
            <a:endParaRPr lang="en-GB" sz="2800" b="1" dirty="0">
              <a:latin typeface="+mn-lt"/>
              <a:ea typeface="+mn-ea"/>
              <a:cs typeface="Arial"/>
            </a:endParaRPr>
          </a:p>
          <a:p>
            <a:endParaRPr lang="en-GB" sz="2000" b="1" dirty="0">
              <a:latin typeface="+mn-lt"/>
              <a:ea typeface="+mn-ea"/>
              <a:cs typeface="Arial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718024" y="5074630"/>
            <a:ext cx="1000884" cy="27715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Radiographs are not routinely required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760382" y="3937330"/>
            <a:ext cx="1000884" cy="66794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need for  assessment by paediatric dentist to ensure all teeth requiring extraction now or in near future are included in treatment plan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B41755BB-950B-4109-8B6B-A99A4C8B7C25}"/>
              </a:ext>
            </a:extLst>
          </p:cNvPr>
          <p:cNvSpPr/>
          <p:nvPr/>
        </p:nvSpPr>
        <p:spPr>
          <a:xfrm>
            <a:off x="2024258" y="5127044"/>
            <a:ext cx="1000884" cy="46996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to be taken at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meeting. Verbal consent for virtual assessments with form to be completed and left in notes for signature on arrival</a:t>
            </a:r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B41755BB-950B-4109-8B6B-A99A4C8B7C25}"/>
              </a:ext>
            </a:extLst>
          </p:cNvPr>
          <p:cNvSpPr/>
          <p:nvPr/>
        </p:nvSpPr>
        <p:spPr>
          <a:xfrm>
            <a:off x="2024258" y="5631509"/>
            <a:ext cx="1000884" cy="31082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information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leaflet 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given at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sent for virtual assessments</a:t>
            </a:r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B41755BB-950B-4109-8B6B-A99A4C8B7C25}"/>
              </a:ext>
            </a:extLst>
          </p:cNvPr>
          <p:cNvSpPr/>
          <p:nvPr/>
        </p:nvSpPr>
        <p:spPr>
          <a:xfrm>
            <a:off x="2034556" y="5963709"/>
            <a:ext cx="990586" cy="32395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of clinic letter to be sent to parent: detailing treatment plan, action for dentist</a:t>
            </a:r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6CCD444E-40D6-43D2-85D5-96646C1BA74D}"/>
              </a:ext>
            </a:extLst>
          </p:cNvPr>
          <p:cNvSpPr/>
          <p:nvPr/>
        </p:nvSpPr>
        <p:spPr>
          <a:xfrm>
            <a:off x="9611320" y="5435626"/>
            <a:ext cx="2307094" cy="105407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525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     </a:t>
            </a:r>
          </a:p>
          <a:p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(1) 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guideline for the extraction of first permanent molars in children RCS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Eng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Dental Surgery 2014 </a:t>
            </a:r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https://www.rcseng.ac.uk/coronavirus/surgical-prioritisation-guidance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94863D1-3E92-4570-857E-82E4EAD2FC97}"/>
              </a:ext>
            </a:extLst>
          </p:cNvPr>
          <p:cNvSpPr/>
          <p:nvPr/>
        </p:nvSpPr>
        <p:spPr>
          <a:xfrm>
            <a:off x="5603086" y="3347393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Preoperative assessment as per Trust paediatric guidelines 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CDE2DB29-37AF-4A09-A223-2922A12E1874}"/>
              </a:ext>
            </a:extLst>
          </p:cNvPr>
          <p:cNvSpPr/>
          <p:nvPr/>
        </p:nvSpPr>
        <p:spPr>
          <a:xfrm>
            <a:off x="5617838" y="3748695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 swabs/Isolation 3 days before 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CDE2DB29-37AF-4A09-A223-2922A12E1874}"/>
              </a:ext>
            </a:extLst>
          </p:cNvPr>
          <p:cNvSpPr/>
          <p:nvPr/>
        </p:nvSpPr>
        <p:spPr>
          <a:xfrm>
            <a:off x="5624188" y="4161445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 and covid test checked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59C54AF4-B310-4ECB-A45E-98FEDB2844C7}"/>
              </a:ext>
            </a:extLst>
          </p:cNvPr>
          <p:cNvSpPr/>
          <p:nvPr/>
        </p:nvSpPr>
        <p:spPr>
          <a:xfrm>
            <a:off x="9030373" y="2184112"/>
            <a:ext cx="1367801" cy="21227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medication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advice given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59C54AF4-B310-4ECB-A45E-98FEDB2844C7}"/>
              </a:ext>
            </a:extLst>
          </p:cNvPr>
          <p:cNvSpPr/>
          <p:nvPr/>
        </p:nvSpPr>
        <p:spPr>
          <a:xfrm>
            <a:off x="9030373" y="2463578"/>
            <a:ext cx="1367801" cy="21227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ischarge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generated and copy given to parent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F4F4C1E8-7255-4E92-8F45-35197E3B10EF}"/>
              </a:ext>
            </a:extLst>
          </p:cNvPr>
          <p:cNvSpPr/>
          <p:nvPr/>
        </p:nvSpPr>
        <p:spPr>
          <a:xfrm>
            <a:off x="701030" y="6341952"/>
            <a:ext cx="1000884" cy="27715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pain / swelling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694863D1-3E92-4570-857E-82E4EAD2FC97}"/>
              </a:ext>
            </a:extLst>
          </p:cNvPr>
          <p:cNvSpPr/>
          <p:nvPr/>
        </p:nvSpPr>
        <p:spPr>
          <a:xfrm>
            <a:off x="4386679" y="2858120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Listed as priority </a:t>
            </a:r>
            <a:r>
              <a:rPr lang="en-GB" sz="525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catergorisation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according to RCS guidelines </a:t>
            </a:r>
            <a:r>
              <a:rPr lang="en-GB" sz="525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525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694863D1-3E92-4570-857E-82E4EAD2FC97}"/>
              </a:ext>
            </a:extLst>
          </p:cNvPr>
          <p:cNvSpPr/>
          <p:nvPr/>
        </p:nvSpPr>
        <p:spPr>
          <a:xfrm>
            <a:off x="6773711" y="292084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teeth with listing, consent form and clinic letter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Connector: Elbow 775">
            <a:extLst>
              <a:ext uri="{FF2B5EF4-FFF2-40B4-BE49-F238E27FC236}">
                <a16:creationId xmlns="" xmlns:a16="http://schemas.microsoft.com/office/drawing/2014/main" id="{203875EA-9AA4-45B5-A596-4F590C840BA6}"/>
              </a:ext>
            </a:extLst>
          </p:cNvPr>
          <p:cNvCxnSpPr>
            <a:cxnSpLocks/>
          </p:cNvCxnSpPr>
          <p:nvPr/>
        </p:nvCxnSpPr>
        <p:spPr>
          <a:xfrm flipV="1">
            <a:off x="1720973" y="2303524"/>
            <a:ext cx="253009" cy="413433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DBF66423-30CF-427E-B205-78CB663F86A4}"/>
              </a:ext>
            </a:extLst>
          </p:cNvPr>
          <p:cNvSpPr/>
          <p:nvPr/>
        </p:nvSpPr>
        <p:spPr>
          <a:xfrm>
            <a:off x="1442360" y="2155084"/>
            <a:ext cx="456674" cy="1730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RED FLAGS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04659" y="115242"/>
            <a:ext cx="5613755" cy="563294"/>
            <a:chOff x="10018946" y="105211"/>
            <a:chExt cx="5613755" cy="56329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8946" y="105211"/>
              <a:ext cx="1570427" cy="4709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09296" y="113605"/>
              <a:ext cx="1123405" cy="45418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67218" y="105211"/>
              <a:ext cx="2245243" cy="563294"/>
            </a:xfrm>
            <a:prstGeom prst="rect">
              <a:avLst/>
            </a:prstGeom>
          </p:spPr>
        </p:pic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109" y="678536"/>
            <a:ext cx="1515526" cy="63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359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Lomax</dc:creator>
  <cp:lastModifiedBy>Windows User</cp:lastModifiedBy>
  <cp:revision>16</cp:revision>
  <cp:lastPrinted>2021-03-07T08:47:09Z</cp:lastPrinted>
  <dcterms:created xsi:type="dcterms:W3CDTF">2020-08-18T10:19:50Z</dcterms:created>
  <dcterms:modified xsi:type="dcterms:W3CDTF">2021-03-07T09:47:53Z</dcterms:modified>
</cp:coreProperties>
</file>