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71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1" d="100"/>
          <a:sy n="81" d="100"/>
        </p:scale>
        <p:origin x="-30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80F9-72A6-42CE-A3C9-B7C2DD20D704}" type="datetimeFigureOut">
              <a:rPr lang="en-GB" smtClean="0"/>
              <a:t>22/04/2021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6AF48-D162-4865-8D26-92AE941DB0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096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80F9-72A6-42CE-A3C9-B7C2DD20D704}" type="datetimeFigureOut">
              <a:rPr lang="en-GB" smtClean="0"/>
              <a:t>22/04/2021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6AF48-D162-4865-8D26-92AE941DB0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0212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80F9-72A6-42CE-A3C9-B7C2DD20D704}" type="datetimeFigureOut">
              <a:rPr lang="en-GB" smtClean="0"/>
              <a:t>22/04/2021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6AF48-D162-4865-8D26-92AE941DB0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5730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80F9-72A6-42CE-A3C9-B7C2DD20D704}" type="datetimeFigureOut">
              <a:rPr lang="en-GB" smtClean="0"/>
              <a:t>22/04/2021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6AF48-D162-4865-8D26-92AE941DB0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6315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80F9-72A6-42CE-A3C9-B7C2DD20D704}" type="datetimeFigureOut">
              <a:rPr lang="en-GB" smtClean="0"/>
              <a:t>22/04/2021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6AF48-D162-4865-8D26-92AE941DB0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2907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80F9-72A6-42CE-A3C9-B7C2DD20D704}" type="datetimeFigureOut">
              <a:rPr lang="en-GB" smtClean="0"/>
              <a:t>22/04/2021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6AF48-D162-4865-8D26-92AE941DB0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241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80F9-72A6-42CE-A3C9-B7C2DD20D704}" type="datetimeFigureOut">
              <a:rPr lang="en-GB" smtClean="0"/>
              <a:t>22/04/2021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6AF48-D162-4865-8D26-92AE941DB0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599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80F9-72A6-42CE-A3C9-B7C2DD20D704}" type="datetimeFigureOut">
              <a:rPr lang="en-GB" smtClean="0"/>
              <a:t>22/04/2021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6AF48-D162-4865-8D26-92AE941DB0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7129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80F9-72A6-42CE-A3C9-B7C2DD20D704}" type="datetimeFigureOut">
              <a:rPr lang="en-GB" smtClean="0"/>
              <a:t>22/04/2021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6AF48-D162-4865-8D26-92AE941DB0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2450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80F9-72A6-42CE-A3C9-B7C2DD20D704}" type="datetimeFigureOut">
              <a:rPr lang="en-GB" smtClean="0"/>
              <a:t>22/04/2021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6AF48-D162-4865-8D26-92AE941DB0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090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80F9-72A6-42CE-A3C9-B7C2DD20D704}" type="datetimeFigureOut">
              <a:rPr lang="en-GB" smtClean="0"/>
              <a:t>22/04/2021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6AF48-D162-4865-8D26-92AE941DB0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9356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0380F9-72A6-42CE-A3C9-B7C2DD20D704}" type="datetimeFigureOut">
              <a:rPr lang="en-GB" smtClean="0"/>
              <a:t>22/04/2021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6AF48-D162-4865-8D26-92AE941DB0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5596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="" xmlns:a16="http://schemas.microsoft.com/office/drawing/2014/main" id="{3C0D8251-7A7E-4057-88DC-561A84824A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6461532"/>
              </p:ext>
            </p:extLst>
          </p:nvPr>
        </p:nvGraphicFramePr>
        <p:xfrm>
          <a:off x="1766955" y="1478990"/>
          <a:ext cx="8465755" cy="31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0151">
                  <a:extLst>
                    <a:ext uri="{9D8B030D-6E8A-4147-A177-3AD203B41FA5}">
                      <a16:colId xmlns="" xmlns:a16="http://schemas.microsoft.com/office/drawing/2014/main" val="761057628"/>
                    </a:ext>
                  </a:extLst>
                </a:gridCol>
                <a:gridCol w="1180151">
                  <a:extLst>
                    <a:ext uri="{9D8B030D-6E8A-4147-A177-3AD203B41FA5}">
                      <a16:colId xmlns="" xmlns:a16="http://schemas.microsoft.com/office/drawing/2014/main" val="2610442246"/>
                    </a:ext>
                  </a:extLst>
                </a:gridCol>
                <a:gridCol w="1180151">
                  <a:extLst>
                    <a:ext uri="{9D8B030D-6E8A-4147-A177-3AD203B41FA5}">
                      <a16:colId xmlns="" xmlns:a16="http://schemas.microsoft.com/office/drawing/2014/main" val="383951759"/>
                    </a:ext>
                  </a:extLst>
                </a:gridCol>
                <a:gridCol w="1180151">
                  <a:extLst>
                    <a:ext uri="{9D8B030D-6E8A-4147-A177-3AD203B41FA5}">
                      <a16:colId xmlns="" xmlns:a16="http://schemas.microsoft.com/office/drawing/2014/main" val="3712448109"/>
                    </a:ext>
                  </a:extLst>
                </a:gridCol>
                <a:gridCol w="1180151">
                  <a:extLst>
                    <a:ext uri="{9D8B030D-6E8A-4147-A177-3AD203B41FA5}">
                      <a16:colId xmlns="" xmlns:a16="http://schemas.microsoft.com/office/drawing/2014/main" val="3268806563"/>
                    </a:ext>
                  </a:extLst>
                </a:gridCol>
                <a:gridCol w="1134000">
                  <a:extLst>
                    <a:ext uri="{9D8B030D-6E8A-4147-A177-3AD203B41FA5}">
                      <a16:colId xmlns="" xmlns:a16="http://schemas.microsoft.com/office/drawing/2014/main" val="1737712789"/>
                    </a:ext>
                  </a:extLst>
                </a:gridCol>
                <a:gridCol w="1431000">
                  <a:extLst>
                    <a:ext uri="{9D8B030D-6E8A-4147-A177-3AD203B41FA5}">
                      <a16:colId xmlns="" xmlns:a16="http://schemas.microsoft.com/office/drawing/2014/main" val="269933797"/>
                    </a:ext>
                  </a:extLst>
                </a:gridCol>
              </a:tblGrid>
              <a:tr h="308610"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Referral &amp; surgical review &amp; assessment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Patient selection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Booking/ listing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Pre-op assessment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Admission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Surgery &amp; Post Operative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Discharge &amp; follow-up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115596140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64988EAA-D25D-4D47-AD2C-85EDB81B212B}"/>
              </a:ext>
            </a:extLst>
          </p:cNvPr>
          <p:cNvSpPr/>
          <p:nvPr/>
        </p:nvSpPr>
        <p:spPr>
          <a:xfrm>
            <a:off x="3015066" y="1885246"/>
            <a:ext cx="1069410" cy="253226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Medical history</a:t>
            </a:r>
            <a:endParaRPr lang="en-GB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9040DB34-140B-4FA0-BAF6-B35CEBE40BBE}"/>
              </a:ext>
            </a:extLst>
          </p:cNvPr>
          <p:cNvSpPr/>
          <p:nvPr/>
        </p:nvSpPr>
        <p:spPr>
          <a:xfrm>
            <a:off x="6532476" y="1911951"/>
            <a:ext cx="1182283" cy="266026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7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Covid</a:t>
            </a:r>
            <a:r>
              <a:rPr lang="en-GB" sz="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swabs 3 days before</a:t>
            </a:r>
            <a:endParaRPr lang="en-GB" sz="7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0B363220-F58A-4B24-AAC1-03DAA4575480}"/>
              </a:ext>
            </a:extLst>
          </p:cNvPr>
          <p:cNvSpPr/>
          <p:nvPr/>
        </p:nvSpPr>
        <p:spPr>
          <a:xfrm>
            <a:off x="7802857" y="1921309"/>
            <a:ext cx="1013660" cy="244250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 /</a:t>
            </a:r>
            <a:r>
              <a:rPr lang="en-GB" sz="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LocSipp</a:t>
            </a:r>
            <a:r>
              <a:rPr lang="en-GB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check list </a:t>
            </a:r>
          </a:p>
          <a:p>
            <a:pPr algn="ctr"/>
            <a:endParaRPr lang="en-GB" sz="525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59C54AF4-B310-4ECB-A45E-98FEDB2844C7}"/>
              </a:ext>
            </a:extLst>
          </p:cNvPr>
          <p:cNvSpPr/>
          <p:nvPr/>
        </p:nvSpPr>
        <p:spPr>
          <a:xfrm>
            <a:off x="8915379" y="1904941"/>
            <a:ext cx="1371941" cy="248299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Patient information given</a:t>
            </a:r>
            <a:endParaRPr lang="en-GB" sz="7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Flowchart: Decision 10">
            <a:extLst>
              <a:ext uri="{FF2B5EF4-FFF2-40B4-BE49-F238E27FC236}">
                <a16:creationId xmlns="" xmlns:a16="http://schemas.microsoft.com/office/drawing/2014/main" id="{6B7D51FD-1C03-4E1D-B723-818DE16C4B23}"/>
              </a:ext>
            </a:extLst>
          </p:cNvPr>
          <p:cNvSpPr/>
          <p:nvPr/>
        </p:nvSpPr>
        <p:spPr>
          <a:xfrm>
            <a:off x="1882031" y="2471955"/>
            <a:ext cx="889049" cy="425072"/>
          </a:xfrm>
          <a:prstGeom prst="flowChartDecision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52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Clinical assessment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DBF66423-30CF-427E-B205-78CB663F86A4}"/>
              </a:ext>
            </a:extLst>
          </p:cNvPr>
          <p:cNvSpPr/>
          <p:nvPr/>
        </p:nvSpPr>
        <p:spPr>
          <a:xfrm>
            <a:off x="2584840" y="2232308"/>
            <a:ext cx="456674" cy="207075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52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URGENT RED FLAGS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93CD6BA2-17B5-468C-B272-C98CB5C69564}"/>
              </a:ext>
            </a:extLst>
          </p:cNvPr>
          <p:cNvSpPr/>
          <p:nvPr/>
        </p:nvSpPr>
        <p:spPr>
          <a:xfrm>
            <a:off x="1930054" y="2891486"/>
            <a:ext cx="401096" cy="135405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52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ROUTINE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="" xmlns:a16="http://schemas.microsoft.com/office/drawing/2014/main" id="{C590021A-6FFB-4442-8AC3-3DD0DC13581E}"/>
              </a:ext>
            </a:extLst>
          </p:cNvPr>
          <p:cNvCxnSpPr>
            <a:cxnSpLocks/>
            <a:stCxn id="11" idx="3"/>
            <a:endCxn id="784" idx="1"/>
          </p:cNvCxnSpPr>
          <p:nvPr/>
        </p:nvCxnSpPr>
        <p:spPr>
          <a:xfrm flipV="1">
            <a:off x="2771080" y="2506096"/>
            <a:ext cx="449833" cy="17839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="" xmlns:a16="http://schemas.microsoft.com/office/drawing/2014/main" id="{EB4A7121-D3E0-4A95-A0D4-C3977D514817}"/>
              </a:ext>
            </a:extLst>
          </p:cNvPr>
          <p:cNvCxnSpPr>
            <a:cxnSpLocks/>
            <a:stCxn id="11" idx="2"/>
          </p:cNvCxnSpPr>
          <p:nvPr/>
        </p:nvCxnSpPr>
        <p:spPr>
          <a:xfrm flipH="1">
            <a:off x="2326555" y="2897027"/>
            <a:ext cx="1" cy="31666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="" xmlns:a16="http://schemas.microsoft.com/office/drawing/2014/main" id="{8045E5D9-3CED-40A2-948F-B5EF23C8DBB7}"/>
              </a:ext>
            </a:extLst>
          </p:cNvPr>
          <p:cNvCxnSpPr>
            <a:cxnSpLocks/>
            <a:stCxn id="489" idx="2"/>
            <a:endCxn id="11" idx="0"/>
          </p:cNvCxnSpPr>
          <p:nvPr/>
        </p:nvCxnSpPr>
        <p:spPr>
          <a:xfrm>
            <a:off x="2326555" y="2101865"/>
            <a:ext cx="1" cy="37009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="" xmlns:a16="http://schemas.microsoft.com/office/drawing/2014/main" id="{2EE298E2-D780-4868-9818-CC9054F84E07}"/>
              </a:ext>
            </a:extLst>
          </p:cNvPr>
          <p:cNvCxnSpPr>
            <a:cxnSpLocks/>
          </p:cNvCxnSpPr>
          <p:nvPr/>
        </p:nvCxnSpPr>
        <p:spPr>
          <a:xfrm flipH="1">
            <a:off x="4773397" y="2780489"/>
            <a:ext cx="4945" cy="32505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3" name="Rectangle 162">
            <a:extLst>
              <a:ext uri="{FF2B5EF4-FFF2-40B4-BE49-F238E27FC236}">
                <a16:creationId xmlns="" xmlns:a16="http://schemas.microsoft.com/office/drawing/2014/main" id="{1E9D3823-98E4-4136-94A7-7F14B21F433A}"/>
              </a:ext>
            </a:extLst>
          </p:cNvPr>
          <p:cNvSpPr/>
          <p:nvPr/>
        </p:nvSpPr>
        <p:spPr>
          <a:xfrm>
            <a:off x="5348986" y="1889093"/>
            <a:ext cx="1106582" cy="308611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general anaesthetic and sedation patients </a:t>
            </a:r>
            <a:r>
              <a:rPr lang="en-GB" sz="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only</a:t>
            </a:r>
            <a:endParaRPr lang="en-GB" sz="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5" name="Straight Arrow Connector 174">
            <a:extLst>
              <a:ext uri="{FF2B5EF4-FFF2-40B4-BE49-F238E27FC236}">
                <a16:creationId xmlns="" xmlns:a16="http://schemas.microsoft.com/office/drawing/2014/main" id="{08F39C7E-787F-471B-A0E9-52848F169FB0}"/>
              </a:ext>
            </a:extLst>
          </p:cNvPr>
          <p:cNvCxnSpPr>
            <a:cxnSpLocks/>
          </p:cNvCxnSpPr>
          <p:nvPr/>
        </p:nvCxnSpPr>
        <p:spPr>
          <a:xfrm flipV="1">
            <a:off x="5178343" y="2520982"/>
            <a:ext cx="403798" cy="648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8" name="Straight Arrow Connector 177">
            <a:extLst>
              <a:ext uri="{FF2B5EF4-FFF2-40B4-BE49-F238E27FC236}">
                <a16:creationId xmlns="" xmlns:a16="http://schemas.microsoft.com/office/drawing/2014/main" id="{13D90BB2-4841-4A59-A17A-AE592A861010}"/>
              </a:ext>
            </a:extLst>
          </p:cNvPr>
          <p:cNvCxnSpPr>
            <a:cxnSpLocks/>
          </p:cNvCxnSpPr>
          <p:nvPr/>
        </p:nvCxnSpPr>
        <p:spPr>
          <a:xfrm>
            <a:off x="6320234" y="2522435"/>
            <a:ext cx="435763" cy="503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7" name="Rectangle 196">
            <a:extLst>
              <a:ext uri="{FF2B5EF4-FFF2-40B4-BE49-F238E27FC236}">
                <a16:creationId xmlns="" xmlns:a16="http://schemas.microsoft.com/office/drawing/2014/main" id="{D314292F-9036-4993-9276-69D4E71A1481}"/>
              </a:ext>
            </a:extLst>
          </p:cNvPr>
          <p:cNvSpPr/>
          <p:nvPr/>
        </p:nvSpPr>
        <p:spPr>
          <a:xfrm>
            <a:off x="6346277" y="2235146"/>
            <a:ext cx="383678" cy="173038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525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 </a:t>
            </a:r>
            <a:r>
              <a:rPr lang="en-GB" sz="52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weeks from referral</a:t>
            </a:r>
          </a:p>
        </p:txBody>
      </p:sp>
      <p:cxnSp>
        <p:nvCxnSpPr>
          <p:cNvPr id="320" name="Straight Arrow Connector 319">
            <a:extLst>
              <a:ext uri="{FF2B5EF4-FFF2-40B4-BE49-F238E27FC236}">
                <a16:creationId xmlns="" xmlns:a16="http://schemas.microsoft.com/office/drawing/2014/main" id="{DA00461E-77B5-4DF3-846B-C41ABF6E3AA9}"/>
              </a:ext>
            </a:extLst>
          </p:cNvPr>
          <p:cNvCxnSpPr>
            <a:cxnSpLocks/>
          </p:cNvCxnSpPr>
          <p:nvPr/>
        </p:nvCxnSpPr>
        <p:spPr>
          <a:xfrm flipV="1">
            <a:off x="7552404" y="2527466"/>
            <a:ext cx="396871" cy="43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9" name="Straight Arrow Connector 338">
            <a:extLst>
              <a:ext uri="{FF2B5EF4-FFF2-40B4-BE49-F238E27FC236}">
                <a16:creationId xmlns="" xmlns:a16="http://schemas.microsoft.com/office/drawing/2014/main" id="{0A8FDC9F-B327-4399-BC22-61A161A434B4}"/>
              </a:ext>
            </a:extLst>
          </p:cNvPr>
          <p:cNvCxnSpPr>
            <a:cxnSpLocks/>
          </p:cNvCxnSpPr>
          <p:nvPr/>
        </p:nvCxnSpPr>
        <p:spPr>
          <a:xfrm flipH="1">
            <a:off x="9646806" y="2800089"/>
            <a:ext cx="1061" cy="32364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9" name="Flowchart: Terminator 488">
            <a:extLst>
              <a:ext uri="{FF2B5EF4-FFF2-40B4-BE49-F238E27FC236}">
                <a16:creationId xmlns="" xmlns:a16="http://schemas.microsoft.com/office/drawing/2014/main" id="{15CDA3CC-E97E-45D3-9348-1AEA2834D267}"/>
              </a:ext>
            </a:extLst>
          </p:cNvPr>
          <p:cNvSpPr/>
          <p:nvPr/>
        </p:nvSpPr>
        <p:spPr>
          <a:xfrm>
            <a:off x="1827201" y="1872974"/>
            <a:ext cx="998708" cy="228891"/>
          </a:xfrm>
          <a:prstGeom prst="flowChartTerminator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Referral &amp; surgical review &amp; assessment</a:t>
            </a:r>
          </a:p>
        </p:txBody>
      </p:sp>
      <p:sp>
        <p:nvSpPr>
          <p:cNvPr id="772" name="Rectangle 771">
            <a:extLst>
              <a:ext uri="{FF2B5EF4-FFF2-40B4-BE49-F238E27FC236}">
                <a16:creationId xmlns="" xmlns:a16="http://schemas.microsoft.com/office/drawing/2014/main" id="{5B5749E9-81AB-40D1-9D7F-D089496F7426}"/>
              </a:ext>
            </a:extLst>
          </p:cNvPr>
          <p:cNvSpPr/>
          <p:nvPr/>
        </p:nvSpPr>
        <p:spPr>
          <a:xfrm>
            <a:off x="1766954" y="1249901"/>
            <a:ext cx="8471495" cy="1810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825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Pathway template</a:t>
            </a:r>
          </a:p>
        </p:txBody>
      </p:sp>
      <p:cxnSp>
        <p:nvCxnSpPr>
          <p:cNvPr id="776" name="Connector: Elbow 775">
            <a:extLst>
              <a:ext uri="{FF2B5EF4-FFF2-40B4-BE49-F238E27FC236}">
                <a16:creationId xmlns="" xmlns:a16="http://schemas.microsoft.com/office/drawing/2014/main" id="{203875EA-9AA4-45B5-A596-4F590C840BA6}"/>
              </a:ext>
            </a:extLst>
          </p:cNvPr>
          <p:cNvCxnSpPr>
            <a:cxnSpLocks/>
            <a:stCxn id="70" idx="3"/>
            <a:endCxn id="784" idx="1"/>
          </p:cNvCxnSpPr>
          <p:nvPr/>
        </p:nvCxnSpPr>
        <p:spPr>
          <a:xfrm flipV="1">
            <a:off x="2892986" y="2506096"/>
            <a:ext cx="327927" cy="3943073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4" name="Flowchart: Terminator 783">
            <a:extLst>
              <a:ext uri="{FF2B5EF4-FFF2-40B4-BE49-F238E27FC236}">
                <a16:creationId xmlns="" xmlns:a16="http://schemas.microsoft.com/office/drawing/2014/main" id="{04F2FAF3-1644-4797-BD3B-A6391A302FD0}"/>
              </a:ext>
            </a:extLst>
          </p:cNvPr>
          <p:cNvSpPr/>
          <p:nvPr/>
        </p:nvSpPr>
        <p:spPr>
          <a:xfrm>
            <a:off x="3220913" y="2353837"/>
            <a:ext cx="754050" cy="304517"/>
          </a:xfrm>
          <a:prstGeom prst="flowChartTerminator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Patient selection</a:t>
            </a:r>
          </a:p>
        </p:txBody>
      </p:sp>
      <p:sp>
        <p:nvSpPr>
          <p:cNvPr id="105" name="Rectangle 104">
            <a:extLst>
              <a:ext uri="{FF2B5EF4-FFF2-40B4-BE49-F238E27FC236}">
                <a16:creationId xmlns="" xmlns:a16="http://schemas.microsoft.com/office/drawing/2014/main" id="{F4F4C1E8-7255-4E92-8F45-35197E3B10EF}"/>
              </a:ext>
            </a:extLst>
          </p:cNvPr>
          <p:cNvSpPr/>
          <p:nvPr/>
        </p:nvSpPr>
        <p:spPr>
          <a:xfrm>
            <a:off x="1463040" y="3243216"/>
            <a:ext cx="1522245" cy="574239"/>
          </a:xfrm>
          <a:prstGeom prst="rect">
            <a:avLst/>
          </a:prstGeom>
          <a:ln>
            <a:solidFill>
              <a:srgbClr val="41719C"/>
            </a:solidFill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/>
              <a:t>Extraction of standing teeth in adult patients in the hospital service should be the exception </a:t>
            </a:r>
            <a:endParaRPr lang="en-GB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="" xmlns:a16="http://schemas.microsoft.com/office/drawing/2014/main" id="{B41755BB-950B-4109-8B6B-A99A4C8B7C25}"/>
              </a:ext>
            </a:extLst>
          </p:cNvPr>
          <p:cNvSpPr/>
          <p:nvPr/>
        </p:nvSpPr>
        <p:spPr>
          <a:xfrm>
            <a:off x="1892102" y="6277745"/>
            <a:ext cx="1000884" cy="342848"/>
          </a:xfrm>
          <a:prstGeom prst="rect">
            <a:avLst/>
          </a:prstGeom>
          <a:solidFill>
            <a:schemeClr val="bg1"/>
          </a:solidFill>
          <a:ln>
            <a:solidFill>
              <a:srgbClr val="41719C"/>
            </a:solidFill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Acute pain and swelling</a:t>
            </a:r>
            <a:endParaRPr lang="en-GB" sz="7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itle 2">
            <a:extLst>
              <a:ext uri="{FF2B5EF4-FFF2-40B4-BE49-F238E27FC236}">
                <a16:creationId xmlns="" xmlns:a16="http://schemas.microsoft.com/office/drawing/2014/main" id="{A1EAF94F-30C6-DA4A-B0AB-B3C5E998F416}"/>
              </a:ext>
            </a:extLst>
          </p:cNvPr>
          <p:cNvSpPr txBox="1">
            <a:spLocks/>
          </p:cNvSpPr>
          <p:nvPr/>
        </p:nvSpPr>
        <p:spPr>
          <a:xfrm>
            <a:off x="270411" y="252463"/>
            <a:ext cx="6959209" cy="7413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0" kern="1200">
                <a:solidFill>
                  <a:srgbClr val="005EB8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1600" b="1" dirty="0" smtClean="0">
                <a:solidFill>
                  <a:srgbClr val="FF0000"/>
                </a:solidFill>
                <a:latin typeface="+mn-lt"/>
                <a:ea typeface="+mn-ea"/>
                <a:cs typeface="Arial"/>
              </a:rPr>
              <a:t>Review: April 2022</a:t>
            </a:r>
          </a:p>
          <a:p>
            <a:r>
              <a:rPr lang="en-GB" sz="2800" b="1" dirty="0" smtClean="0">
                <a:latin typeface="+mn-lt"/>
                <a:ea typeface="+mn-ea"/>
                <a:cs typeface="Arial"/>
              </a:rPr>
              <a:t>Extraction of Teeth in Adults Pathway</a:t>
            </a:r>
            <a:endParaRPr lang="en-GB" sz="2800" b="1" dirty="0">
              <a:latin typeface="+mn-lt"/>
              <a:ea typeface="+mn-ea"/>
              <a:cs typeface="Arial"/>
            </a:endParaRPr>
          </a:p>
          <a:p>
            <a:endParaRPr lang="en-GB" sz="2000" b="1" dirty="0">
              <a:latin typeface="+mn-lt"/>
              <a:ea typeface="+mn-ea"/>
              <a:cs typeface="Arial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="" xmlns:a16="http://schemas.microsoft.com/office/drawing/2014/main" id="{F4F4C1E8-7255-4E92-8F45-35197E3B10EF}"/>
              </a:ext>
            </a:extLst>
          </p:cNvPr>
          <p:cNvSpPr/>
          <p:nvPr/>
        </p:nvSpPr>
        <p:spPr>
          <a:xfrm>
            <a:off x="1463040" y="3862024"/>
            <a:ext cx="1518784" cy="402353"/>
          </a:xfrm>
          <a:prstGeom prst="rect">
            <a:avLst/>
          </a:prstGeom>
          <a:ln>
            <a:solidFill>
              <a:srgbClr val="41719C"/>
            </a:solidFill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/>
              <a:t>Referral to have been triaged with patient suitable for tier 2 triaged out</a:t>
            </a:r>
            <a:endParaRPr lang="en-GB" sz="800" dirty="0"/>
          </a:p>
        </p:txBody>
      </p:sp>
      <p:sp>
        <p:nvSpPr>
          <p:cNvPr id="53" name="Rectangle 52">
            <a:extLst>
              <a:ext uri="{FF2B5EF4-FFF2-40B4-BE49-F238E27FC236}">
                <a16:creationId xmlns="" xmlns:a16="http://schemas.microsoft.com/office/drawing/2014/main" id="{F4F4C1E8-7255-4E92-8F45-35197E3B10EF}"/>
              </a:ext>
            </a:extLst>
          </p:cNvPr>
          <p:cNvSpPr/>
          <p:nvPr/>
        </p:nvSpPr>
        <p:spPr>
          <a:xfrm>
            <a:off x="1463040" y="4325838"/>
            <a:ext cx="1532956" cy="632967"/>
          </a:xfrm>
          <a:prstGeom prst="rect">
            <a:avLst/>
          </a:prstGeom>
          <a:ln>
            <a:solidFill>
              <a:srgbClr val="41719C"/>
            </a:solidFill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 smtClean="0"/>
              <a:t>Referral </a:t>
            </a:r>
            <a:r>
              <a:rPr lang="en-US" sz="800" dirty="0"/>
              <a:t>should include </a:t>
            </a:r>
            <a:r>
              <a:rPr lang="en-US" sz="800" smtClean="0"/>
              <a:t>DPTradiograph</a:t>
            </a:r>
            <a:r>
              <a:rPr lang="en-US" sz="800" dirty="0" smtClean="0"/>
              <a:t> </a:t>
            </a:r>
            <a:r>
              <a:rPr lang="en-US" sz="800" dirty="0"/>
              <a:t>taken within the last year which is correctly labeled with name date and sides marked </a:t>
            </a:r>
            <a:r>
              <a:rPr lang="en-US" sz="800" baseline="30000" dirty="0"/>
              <a:t>1</a:t>
            </a:r>
            <a:r>
              <a:rPr lang="en-US" sz="800" dirty="0"/>
              <a:t> </a:t>
            </a:r>
            <a:endParaRPr lang="en-GB" sz="800" dirty="0"/>
          </a:p>
        </p:txBody>
      </p:sp>
      <p:sp>
        <p:nvSpPr>
          <p:cNvPr id="54" name="Rectangle 53">
            <a:extLst>
              <a:ext uri="{FF2B5EF4-FFF2-40B4-BE49-F238E27FC236}">
                <a16:creationId xmlns="" xmlns:a16="http://schemas.microsoft.com/office/drawing/2014/main" id="{F4F4C1E8-7255-4E92-8F45-35197E3B10EF}"/>
              </a:ext>
            </a:extLst>
          </p:cNvPr>
          <p:cNvSpPr/>
          <p:nvPr/>
        </p:nvSpPr>
        <p:spPr>
          <a:xfrm>
            <a:off x="1463040" y="4997544"/>
            <a:ext cx="1518784" cy="446922"/>
          </a:xfrm>
          <a:prstGeom prst="rect">
            <a:avLst/>
          </a:prstGeom>
          <a:ln>
            <a:solidFill>
              <a:srgbClr val="41719C"/>
            </a:solidFill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/>
              <a:t>Virtual or </a:t>
            </a:r>
            <a:r>
              <a:rPr lang="en-US" sz="800" dirty="0" err="1"/>
              <a:t>FtoF</a:t>
            </a:r>
            <a:r>
              <a:rPr lang="en-US" sz="800" dirty="0"/>
              <a:t> assessment by OMFS/OS specialist as per local preference </a:t>
            </a:r>
            <a:endParaRPr lang="en-GB" sz="800" dirty="0"/>
          </a:p>
        </p:txBody>
      </p:sp>
      <p:cxnSp>
        <p:nvCxnSpPr>
          <p:cNvPr id="73" name="Straight Arrow Connector 72">
            <a:extLst>
              <a:ext uri="{FF2B5EF4-FFF2-40B4-BE49-F238E27FC236}">
                <a16:creationId xmlns="" xmlns:a16="http://schemas.microsoft.com/office/drawing/2014/main" id="{8045E5D9-3CED-40A2-948F-B5EF23C8DBB7}"/>
              </a:ext>
            </a:extLst>
          </p:cNvPr>
          <p:cNvCxnSpPr>
            <a:cxnSpLocks/>
          </p:cNvCxnSpPr>
          <p:nvPr/>
        </p:nvCxnSpPr>
        <p:spPr>
          <a:xfrm flipH="1">
            <a:off x="3555913" y="2157359"/>
            <a:ext cx="4726" cy="19647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Straight Arrow Connector 78">
            <a:extLst>
              <a:ext uri="{FF2B5EF4-FFF2-40B4-BE49-F238E27FC236}">
                <a16:creationId xmlns="" xmlns:a16="http://schemas.microsoft.com/office/drawing/2014/main" id="{8045E5D9-3CED-40A2-948F-B5EF23C8DBB7}"/>
              </a:ext>
            </a:extLst>
          </p:cNvPr>
          <p:cNvCxnSpPr>
            <a:cxnSpLocks/>
          </p:cNvCxnSpPr>
          <p:nvPr/>
        </p:nvCxnSpPr>
        <p:spPr>
          <a:xfrm flipH="1">
            <a:off x="4705617" y="2232308"/>
            <a:ext cx="4726" cy="19647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0" name="Flowchart: Terminator 89">
            <a:extLst>
              <a:ext uri="{FF2B5EF4-FFF2-40B4-BE49-F238E27FC236}">
                <a16:creationId xmlns="" xmlns:a16="http://schemas.microsoft.com/office/drawing/2014/main" id="{45ABD632-4EC0-454F-AF13-4938D7D8AE7D}"/>
              </a:ext>
            </a:extLst>
          </p:cNvPr>
          <p:cNvSpPr/>
          <p:nvPr/>
        </p:nvSpPr>
        <p:spPr>
          <a:xfrm>
            <a:off x="9248414" y="2421985"/>
            <a:ext cx="566838" cy="244772"/>
          </a:xfrm>
          <a:prstGeom prst="flowChartTerminator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525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Discharge</a:t>
            </a:r>
          </a:p>
        </p:txBody>
      </p:sp>
      <p:sp>
        <p:nvSpPr>
          <p:cNvPr id="91" name="Flowchart: Terminator 90">
            <a:extLst>
              <a:ext uri="{FF2B5EF4-FFF2-40B4-BE49-F238E27FC236}">
                <a16:creationId xmlns="" xmlns:a16="http://schemas.microsoft.com/office/drawing/2014/main" id="{EAA988BC-0927-4459-A9BD-5EE71C154F46}"/>
              </a:ext>
            </a:extLst>
          </p:cNvPr>
          <p:cNvSpPr/>
          <p:nvPr/>
        </p:nvSpPr>
        <p:spPr>
          <a:xfrm>
            <a:off x="7910382" y="2371426"/>
            <a:ext cx="754050" cy="295331"/>
          </a:xfrm>
          <a:prstGeom prst="flowChartTerminator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Surgery &amp; post operative</a:t>
            </a:r>
            <a:endParaRPr lang="en-GB" sz="525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" name="Flowchart: Terminator 91">
            <a:extLst>
              <a:ext uri="{FF2B5EF4-FFF2-40B4-BE49-F238E27FC236}">
                <a16:creationId xmlns="" xmlns:a16="http://schemas.microsoft.com/office/drawing/2014/main" id="{5D078F8C-D703-4E98-AF11-C05DC82AA7E1}"/>
              </a:ext>
            </a:extLst>
          </p:cNvPr>
          <p:cNvSpPr/>
          <p:nvPr/>
        </p:nvSpPr>
        <p:spPr>
          <a:xfrm>
            <a:off x="4411801" y="2368724"/>
            <a:ext cx="754050" cy="304517"/>
          </a:xfrm>
          <a:prstGeom prst="flowChartTerminator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Booking/ listing</a:t>
            </a:r>
          </a:p>
        </p:txBody>
      </p:sp>
      <p:sp>
        <p:nvSpPr>
          <p:cNvPr id="93" name="Flowchart: Terminator 92">
            <a:extLst>
              <a:ext uri="{FF2B5EF4-FFF2-40B4-BE49-F238E27FC236}">
                <a16:creationId xmlns="" xmlns:a16="http://schemas.microsoft.com/office/drawing/2014/main" id="{725354C2-FA8B-47E0-9B40-BB2328D4E0A1}"/>
              </a:ext>
            </a:extLst>
          </p:cNvPr>
          <p:cNvSpPr/>
          <p:nvPr/>
        </p:nvSpPr>
        <p:spPr>
          <a:xfrm>
            <a:off x="5569649" y="2362240"/>
            <a:ext cx="754050" cy="304517"/>
          </a:xfrm>
          <a:prstGeom prst="flowChartTerminator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Pre-op assessment</a:t>
            </a:r>
          </a:p>
        </p:txBody>
      </p:sp>
      <p:sp>
        <p:nvSpPr>
          <p:cNvPr id="94" name="Flowchart: Terminator 93">
            <a:extLst>
              <a:ext uri="{FF2B5EF4-FFF2-40B4-BE49-F238E27FC236}">
                <a16:creationId xmlns="" xmlns:a16="http://schemas.microsoft.com/office/drawing/2014/main" id="{61A46D0F-DC59-4C09-ACD7-62C5C6E4AD25}"/>
              </a:ext>
            </a:extLst>
          </p:cNvPr>
          <p:cNvSpPr/>
          <p:nvPr/>
        </p:nvSpPr>
        <p:spPr>
          <a:xfrm>
            <a:off x="6759462" y="2367271"/>
            <a:ext cx="754050" cy="304517"/>
          </a:xfrm>
          <a:prstGeom prst="flowChartTerminator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Admission</a:t>
            </a:r>
            <a:endParaRPr lang="en-GB" sz="525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6" name="Straight Arrow Connector 95">
            <a:extLst>
              <a:ext uri="{FF2B5EF4-FFF2-40B4-BE49-F238E27FC236}">
                <a16:creationId xmlns="" xmlns:a16="http://schemas.microsoft.com/office/drawing/2014/main" id="{08F39C7E-787F-471B-A0E9-52848F169FB0}"/>
              </a:ext>
            </a:extLst>
          </p:cNvPr>
          <p:cNvCxnSpPr>
            <a:cxnSpLocks/>
          </p:cNvCxnSpPr>
          <p:nvPr/>
        </p:nvCxnSpPr>
        <p:spPr>
          <a:xfrm flipV="1">
            <a:off x="4000873" y="2527269"/>
            <a:ext cx="403798" cy="648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9" name="Rectangle 98">
            <a:extLst>
              <a:ext uri="{FF2B5EF4-FFF2-40B4-BE49-F238E27FC236}">
                <a16:creationId xmlns="" xmlns:a16="http://schemas.microsoft.com/office/drawing/2014/main" id="{64988EAA-D25D-4D47-AD2C-85EDB81B212B}"/>
              </a:ext>
            </a:extLst>
          </p:cNvPr>
          <p:cNvSpPr/>
          <p:nvPr/>
        </p:nvSpPr>
        <p:spPr>
          <a:xfrm>
            <a:off x="1463040" y="5522168"/>
            <a:ext cx="1536424" cy="452965"/>
          </a:xfrm>
          <a:prstGeom prst="rect">
            <a:avLst/>
          </a:prstGeom>
          <a:solidFill>
            <a:schemeClr val="bg1"/>
          </a:solidFill>
          <a:ln>
            <a:solidFill>
              <a:srgbClr val="41719C"/>
            </a:solidFill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solidFill>
                  <a:schemeClr val="dk1"/>
                </a:solidFill>
              </a:rPr>
              <a:t>Patient information to be given at </a:t>
            </a:r>
            <a:r>
              <a:rPr lang="en-US" sz="800" dirty="0" err="1">
                <a:solidFill>
                  <a:schemeClr val="dk1"/>
                </a:solidFill>
              </a:rPr>
              <a:t>FtoF</a:t>
            </a:r>
            <a:r>
              <a:rPr lang="en-US" sz="800" dirty="0">
                <a:solidFill>
                  <a:schemeClr val="dk1"/>
                </a:solidFill>
              </a:rPr>
              <a:t> or sent for virtual assessments </a:t>
            </a:r>
            <a:endParaRPr lang="en-GB" sz="800" dirty="0">
              <a:solidFill>
                <a:schemeClr val="dk1"/>
              </a:solidFill>
            </a:endParaRPr>
          </a:p>
        </p:txBody>
      </p:sp>
      <p:sp>
        <p:nvSpPr>
          <p:cNvPr id="100" name="Rectangle 99">
            <a:extLst>
              <a:ext uri="{FF2B5EF4-FFF2-40B4-BE49-F238E27FC236}">
                <a16:creationId xmlns="" xmlns:a16="http://schemas.microsoft.com/office/drawing/2014/main" id="{F4F4C1E8-7255-4E92-8F45-35197E3B10EF}"/>
              </a:ext>
            </a:extLst>
          </p:cNvPr>
          <p:cNvSpPr/>
          <p:nvPr/>
        </p:nvSpPr>
        <p:spPr>
          <a:xfrm>
            <a:off x="3117614" y="4578548"/>
            <a:ext cx="933273" cy="805432"/>
          </a:xfrm>
          <a:prstGeom prst="rect">
            <a:avLst/>
          </a:prstGeom>
          <a:ln>
            <a:solidFill>
              <a:srgbClr val="41719C"/>
            </a:solidFill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/>
              <a:t>If local anaesthetic will procedure need to be staged </a:t>
            </a:r>
            <a:endParaRPr lang="en-GB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Rectangle 100">
            <a:extLst>
              <a:ext uri="{FF2B5EF4-FFF2-40B4-BE49-F238E27FC236}">
                <a16:creationId xmlns="" xmlns:a16="http://schemas.microsoft.com/office/drawing/2014/main" id="{F4F4C1E8-7255-4E92-8F45-35197E3B10EF}"/>
              </a:ext>
            </a:extLst>
          </p:cNvPr>
          <p:cNvSpPr/>
          <p:nvPr/>
        </p:nvSpPr>
        <p:spPr>
          <a:xfrm>
            <a:off x="3120389" y="3269005"/>
            <a:ext cx="929455" cy="437068"/>
          </a:xfrm>
          <a:prstGeom prst="rect">
            <a:avLst/>
          </a:prstGeom>
          <a:ln>
            <a:solidFill>
              <a:srgbClr val="41719C"/>
            </a:solidFill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GB" sz="800" dirty="0"/>
              <a:t>Patient not suitable for tier 2 </a:t>
            </a:r>
          </a:p>
        </p:txBody>
      </p:sp>
      <p:sp>
        <p:nvSpPr>
          <p:cNvPr id="102" name="Rectangle 101">
            <a:extLst>
              <a:ext uri="{FF2B5EF4-FFF2-40B4-BE49-F238E27FC236}">
                <a16:creationId xmlns="" xmlns:a16="http://schemas.microsoft.com/office/drawing/2014/main" id="{F4F4C1E8-7255-4E92-8F45-35197E3B10EF}"/>
              </a:ext>
            </a:extLst>
          </p:cNvPr>
          <p:cNvSpPr/>
          <p:nvPr/>
        </p:nvSpPr>
        <p:spPr>
          <a:xfrm>
            <a:off x="3124803" y="3786876"/>
            <a:ext cx="933274" cy="724959"/>
          </a:xfrm>
          <a:prstGeom prst="rect">
            <a:avLst/>
          </a:prstGeom>
          <a:ln>
            <a:solidFill>
              <a:srgbClr val="41719C"/>
            </a:solidFill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/>
              <a:t>Suitable for Local </a:t>
            </a:r>
            <a:r>
              <a:rPr lang="en-US" sz="800" dirty="0" smtClean="0"/>
              <a:t>Anaesthetic</a:t>
            </a:r>
            <a:r>
              <a:rPr lang="en-US" sz="800" dirty="0"/>
              <a:t>, Local + sedation, General Anaesthetic</a:t>
            </a:r>
            <a:endParaRPr lang="en-GB" sz="800" dirty="0"/>
          </a:p>
        </p:txBody>
      </p:sp>
      <p:sp>
        <p:nvSpPr>
          <p:cNvPr id="120" name="Rectangle 119">
            <a:extLst>
              <a:ext uri="{FF2B5EF4-FFF2-40B4-BE49-F238E27FC236}">
                <a16:creationId xmlns="" xmlns:a16="http://schemas.microsoft.com/office/drawing/2014/main" id="{F4F4C1E8-7255-4E92-8F45-35197E3B10EF}"/>
              </a:ext>
            </a:extLst>
          </p:cNvPr>
          <p:cNvSpPr/>
          <p:nvPr/>
        </p:nvSpPr>
        <p:spPr>
          <a:xfrm>
            <a:off x="4143558" y="3257038"/>
            <a:ext cx="1237192" cy="258291"/>
          </a:xfrm>
          <a:prstGeom prst="rect">
            <a:avLst/>
          </a:prstGeom>
          <a:ln>
            <a:solidFill>
              <a:srgbClr val="41719C"/>
            </a:solidFill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GB" sz="800" dirty="0"/>
              <a:t>Book to pooled list </a:t>
            </a:r>
          </a:p>
        </p:txBody>
      </p:sp>
      <p:sp>
        <p:nvSpPr>
          <p:cNvPr id="121" name="Rectangle 120">
            <a:extLst>
              <a:ext uri="{FF2B5EF4-FFF2-40B4-BE49-F238E27FC236}">
                <a16:creationId xmlns="" xmlns:a16="http://schemas.microsoft.com/office/drawing/2014/main" id="{F4F4C1E8-7255-4E92-8F45-35197E3B10EF}"/>
              </a:ext>
            </a:extLst>
          </p:cNvPr>
          <p:cNvSpPr/>
          <p:nvPr/>
        </p:nvSpPr>
        <p:spPr>
          <a:xfrm>
            <a:off x="4145778" y="3587421"/>
            <a:ext cx="1245322" cy="356019"/>
          </a:xfrm>
          <a:prstGeom prst="rect">
            <a:avLst/>
          </a:prstGeom>
          <a:ln>
            <a:solidFill>
              <a:srgbClr val="41719C"/>
            </a:solidFill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/>
              <a:t>Local </a:t>
            </a:r>
            <a:r>
              <a:rPr lang="en-US" sz="800" dirty="0" err="1" smtClean="0"/>
              <a:t>anaesthetics</a:t>
            </a:r>
            <a:r>
              <a:rPr lang="en-US" sz="800" dirty="0" smtClean="0"/>
              <a:t> </a:t>
            </a:r>
            <a:r>
              <a:rPr lang="en-US" sz="800" dirty="0"/>
              <a:t>to out patient procedure lists </a:t>
            </a:r>
            <a:endParaRPr lang="en-GB" sz="800" dirty="0"/>
          </a:p>
        </p:txBody>
      </p:sp>
      <p:sp>
        <p:nvSpPr>
          <p:cNvPr id="122" name="Rectangle 121">
            <a:extLst>
              <a:ext uri="{FF2B5EF4-FFF2-40B4-BE49-F238E27FC236}">
                <a16:creationId xmlns="" xmlns:a16="http://schemas.microsoft.com/office/drawing/2014/main" id="{F4F4C1E8-7255-4E92-8F45-35197E3B10EF}"/>
              </a:ext>
            </a:extLst>
          </p:cNvPr>
          <p:cNvSpPr/>
          <p:nvPr/>
        </p:nvSpPr>
        <p:spPr>
          <a:xfrm>
            <a:off x="4143274" y="3994776"/>
            <a:ext cx="1252253" cy="356019"/>
          </a:xfrm>
          <a:prstGeom prst="rect">
            <a:avLst/>
          </a:prstGeom>
          <a:ln>
            <a:solidFill>
              <a:srgbClr val="41719C"/>
            </a:solidFill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/>
              <a:t>General anaesthetic/sedation to day case lists </a:t>
            </a:r>
            <a:endParaRPr lang="en-GB" sz="800" dirty="0"/>
          </a:p>
        </p:txBody>
      </p:sp>
      <p:sp>
        <p:nvSpPr>
          <p:cNvPr id="123" name="Rectangle 122">
            <a:extLst>
              <a:ext uri="{FF2B5EF4-FFF2-40B4-BE49-F238E27FC236}">
                <a16:creationId xmlns="" xmlns:a16="http://schemas.microsoft.com/office/drawing/2014/main" id="{F4F4C1E8-7255-4E92-8F45-35197E3B10EF}"/>
              </a:ext>
            </a:extLst>
          </p:cNvPr>
          <p:cNvSpPr/>
          <p:nvPr/>
        </p:nvSpPr>
        <p:spPr>
          <a:xfrm>
            <a:off x="4136627" y="4422887"/>
            <a:ext cx="1244123" cy="544472"/>
          </a:xfrm>
          <a:prstGeom prst="rect">
            <a:avLst/>
          </a:prstGeom>
          <a:ln>
            <a:solidFill>
              <a:srgbClr val="41719C"/>
            </a:solidFill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/>
              <a:t>L</a:t>
            </a:r>
            <a:r>
              <a:rPr lang="en-US" sz="800" dirty="0" smtClean="0"/>
              <a:t>isted </a:t>
            </a:r>
            <a:r>
              <a:rPr lang="en-US" sz="800" dirty="0"/>
              <a:t>as priority </a:t>
            </a:r>
            <a:r>
              <a:rPr lang="en-US" sz="800" dirty="0" err="1" smtClean="0"/>
              <a:t>categorisation</a:t>
            </a:r>
            <a:r>
              <a:rPr lang="en-US" sz="800" dirty="0" smtClean="0"/>
              <a:t>  </a:t>
            </a:r>
            <a:r>
              <a:rPr lang="en-US" sz="800" dirty="0"/>
              <a:t>for procedure according to RCS guidelines. </a:t>
            </a:r>
            <a:r>
              <a:rPr lang="en-US" sz="800" baseline="30000" dirty="0"/>
              <a:t>2 </a:t>
            </a:r>
            <a:endParaRPr lang="en-GB" sz="800" baseline="30000" dirty="0"/>
          </a:p>
        </p:txBody>
      </p:sp>
      <p:cxnSp>
        <p:nvCxnSpPr>
          <p:cNvPr id="130" name="Straight Arrow Connector 129">
            <a:extLst>
              <a:ext uri="{FF2B5EF4-FFF2-40B4-BE49-F238E27FC236}">
                <a16:creationId xmlns="" xmlns:a16="http://schemas.microsoft.com/office/drawing/2014/main" id="{2EE298E2-D780-4868-9818-CC9054F84E07}"/>
              </a:ext>
            </a:extLst>
          </p:cNvPr>
          <p:cNvCxnSpPr>
            <a:cxnSpLocks/>
          </p:cNvCxnSpPr>
          <p:nvPr/>
        </p:nvCxnSpPr>
        <p:spPr>
          <a:xfrm flipH="1">
            <a:off x="3585117" y="2775329"/>
            <a:ext cx="654" cy="37670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3" name="Straight Arrow Connector 132">
            <a:extLst>
              <a:ext uri="{FF2B5EF4-FFF2-40B4-BE49-F238E27FC236}">
                <a16:creationId xmlns="" xmlns:a16="http://schemas.microsoft.com/office/drawing/2014/main" id="{2EE298E2-D780-4868-9818-CC9054F84E07}"/>
              </a:ext>
            </a:extLst>
          </p:cNvPr>
          <p:cNvCxnSpPr>
            <a:cxnSpLocks/>
          </p:cNvCxnSpPr>
          <p:nvPr/>
        </p:nvCxnSpPr>
        <p:spPr>
          <a:xfrm>
            <a:off x="8326363" y="2780235"/>
            <a:ext cx="5390" cy="33245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4" name="Rectangle 133">
            <a:extLst>
              <a:ext uri="{FF2B5EF4-FFF2-40B4-BE49-F238E27FC236}">
                <a16:creationId xmlns="" xmlns:a16="http://schemas.microsoft.com/office/drawing/2014/main" id="{F4F4C1E8-7255-4E92-8F45-35197E3B10EF}"/>
              </a:ext>
            </a:extLst>
          </p:cNvPr>
          <p:cNvSpPr/>
          <p:nvPr/>
        </p:nvSpPr>
        <p:spPr>
          <a:xfrm>
            <a:off x="5476880" y="3260389"/>
            <a:ext cx="1244123" cy="544472"/>
          </a:xfrm>
          <a:prstGeom prst="rect">
            <a:avLst/>
          </a:prstGeom>
          <a:ln>
            <a:solidFill>
              <a:srgbClr val="41719C"/>
            </a:solidFill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/>
              <a:t>Pool of patients identified as available at short notice to replace cancellations</a:t>
            </a:r>
            <a:endParaRPr lang="en-GB" sz="800" dirty="0"/>
          </a:p>
        </p:txBody>
      </p:sp>
      <p:sp>
        <p:nvSpPr>
          <p:cNvPr id="135" name="Rectangle 134">
            <a:extLst>
              <a:ext uri="{FF2B5EF4-FFF2-40B4-BE49-F238E27FC236}">
                <a16:creationId xmlns="" xmlns:a16="http://schemas.microsoft.com/office/drawing/2014/main" id="{F4F4C1E8-7255-4E92-8F45-35197E3B10EF}"/>
              </a:ext>
            </a:extLst>
          </p:cNvPr>
          <p:cNvSpPr/>
          <p:nvPr/>
        </p:nvSpPr>
        <p:spPr>
          <a:xfrm>
            <a:off x="5469795" y="3856815"/>
            <a:ext cx="1233252" cy="715693"/>
          </a:xfrm>
          <a:prstGeom prst="rect">
            <a:avLst/>
          </a:prstGeom>
          <a:ln>
            <a:solidFill>
              <a:srgbClr val="41719C"/>
            </a:solidFill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/>
              <a:t>Preoperative assessment as per National day case delivery pack. Can be </a:t>
            </a:r>
            <a:r>
              <a:rPr lang="en-US" sz="800" dirty="0" smtClean="0"/>
              <a:t>telephone/video </a:t>
            </a:r>
            <a:r>
              <a:rPr lang="en-US" sz="800" dirty="0"/>
              <a:t>if base line height, weight and BP done at clinic</a:t>
            </a:r>
            <a:endParaRPr lang="en-GB" sz="800" dirty="0"/>
          </a:p>
        </p:txBody>
      </p:sp>
      <p:sp>
        <p:nvSpPr>
          <p:cNvPr id="136" name="Rectangle 135">
            <a:extLst>
              <a:ext uri="{FF2B5EF4-FFF2-40B4-BE49-F238E27FC236}">
                <a16:creationId xmlns="" xmlns:a16="http://schemas.microsoft.com/office/drawing/2014/main" id="{F4F4C1E8-7255-4E92-8F45-35197E3B10EF}"/>
              </a:ext>
            </a:extLst>
          </p:cNvPr>
          <p:cNvSpPr/>
          <p:nvPr/>
        </p:nvSpPr>
        <p:spPr>
          <a:xfrm>
            <a:off x="5476880" y="4633219"/>
            <a:ext cx="1244123" cy="463912"/>
          </a:xfrm>
          <a:prstGeom prst="rect">
            <a:avLst/>
          </a:prstGeom>
          <a:ln>
            <a:solidFill>
              <a:srgbClr val="41719C"/>
            </a:solidFill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 err="1"/>
              <a:t>Warfarinised</a:t>
            </a:r>
            <a:r>
              <a:rPr lang="en-US" sz="800" dirty="0"/>
              <a:t> patients need INR within 72 hours of surgery </a:t>
            </a:r>
            <a:r>
              <a:rPr lang="en-US" sz="800" baseline="30000" dirty="0"/>
              <a:t>3</a:t>
            </a:r>
            <a:r>
              <a:rPr lang="en-US" sz="800" dirty="0"/>
              <a:t> </a:t>
            </a:r>
            <a:endParaRPr lang="en-GB" sz="800" dirty="0"/>
          </a:p>
        </p:txBody>
      </p:sp>
      <p:sp>
        <p:nvSpPr>
          <p:cNvPr id="137" name="Rectangle 136">
            <a:extLst>
              <a:ext uri="{FF2B5EF4-FFF2-40B4-BE49-F238E27FC236}">
                <a16:creationId xmlns="" xmlns:a16="http://schemas.microsoft.com/office/drawing/2014/main" id="{F4F4C1E8-7255-4E92-8F45-35197E3B10EF}"/>
              </a:ext>
            </a:extLst>
          </p:cNvPr>
          <p:cNvSpPr/>
          <p:nvPr/>
        </p:nvSpPr>
        <p:spPr>
          <a:xfrm>
            <a:off x="5469795" y="5157842"/>
            <a:ext cx="1244123" cy="463912"/>
          </a:xfrm>
          <a:prstGeom prst="rect">
            <a:avLst/>
          </a:prstGeom>
          <a:ln>
            <a:solidFill>
              <a:srgbClr val="41719C"/>
            </a:solidFill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/>
              <a:t>Patients on NOAC must be given instructions re dosage as per Trust guidelines </a:t>
            </a:r>
            <a:endParaRPr lang="en-GB" sz="800" dirty="0"/>
          </a:p>
        </p:txBody>
      </p:sp>
      <p:sp>
        <p:nvSpPr>
          <p:cNvPr id="138" name="Rectangle 137">
            <a:extLst>
              <a:ext uri="{FF2B5EF4-FFF2-40B4-BE49-F238E27FC236}">
                <a16:creationId xmlns="" xmlns:a16="http://schemas.microsoft.com/office/drawing/2014/main" id="{F4F4C1E8-7255-4E92-8F45-35197E3B10EF}"/>
              </a:ext>
            </a:extLst>
          </p:cNvPr>
          <p:cNvSpPr/>
          <p:nvPr/>
        </p:nvSpPr>
        <p:spPr>
          <a:xfrm>
            <a:off x="6785224" y="3250932"/>
            <a:ext cx="1133179" cy="303762"/>
          </a:xfrm>
          <a:prstGeom prst="rect">
            <a:avLst/>
          </a:prstGeom>
          <a:ln>
            <a:solidFill>
              <a:srgbClr val="41719C"/>
            </a:solidFill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/>
              <a:t>Consent and radiograph and </a:t>
            </a:r>
            <a:r>
              <a:rPr lang="en-US" sz="800" dirty="0" err="1"/>
              <a:t>covid</a:t>
            </a:r>
            <a:r>
              <a:rPr lang="en-US" sz="800" dirty="0"/>
              <a:t> test checked </a:t>
            </a:r>
            <a:endParaRPr lang="en-GB" sz="800" dirty="0"/>
          </a:p>
        </p:txBody>
      </p:sp>
      <p:sp>
        <p:nvSpPr>
          <p:cNvPr id="139" name="Rectangle 138">
            <a:extLst>
              <a:ext uri="{FF2B5EF4-FFF2-40B4-BE49-F238E27FC236}">
                <a16:creationId xmlns="" xmlns:a16="http://schemas.microsoft.com/office/drawing/2014/main" id="{F4F4C1E8-7255-4E92-8F45-35197E3B10EF}"/>
              </a:ext>
            </a:extLst>
          </p:cNvPr>
          <p:cNvSpPr/>
          <p:nvPr/>
        </p:nvSpPr>
        <p:spPr>
          <a:xfrm>
            <a:off x="6789816" y="3606283"/>
            <a:ext cx="1140933" cy="211932"/>
          </a:xfrm>
          <a:prstGeom prst="rect">
            <a:avLst/>
          </a:prstGeom>
          <a:ln>
            <a:solidFill>
              <a:srgbClr val="41719C"/>
            </a:solidFill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/>
              <a:t>All patients admitted on the day </a:t>
            </a:r>
            <a:endParaRPr lang="en-GB" sz="800" dirty="0"/>
          </a:p>
        </p:txBody>
      </p:sp>
      <p:sp>
        <p:nvSpPr>
          <p:cNvPr id="140" name="Rectangle 139">
            <a:extLst>
              <a:ext uri="{FF2B5EF4-FFF2-40B4-BE49-F238E27FC236}">
                <a16:creationId xmlns="" xmlns:a16="http://schemas.microsoft.com/office/drawing/2014/main" id="{F4F4C1E8-7255-4E92-8F45-35197E3B10EF}"/>
              </a:ext>
            </a:extLst>
          </p:cNvPr>
          <p:cNvSpPr/>
          <p:nvPr/>
        </p:nvSpPr>
        <p:spPr>
          <a:xfrm>
            <a:off x="6785223" y="3884285"/>
            <a:ext cx="1158977" cy="323985"/>
          </a:xfrm>
          <a:prstGeom prst="rect">
            <a:avLst/>
          </a:prstGeom>
          <a:ln>
            <a:solidFill>
              <a:srgbClr val="41719C"/>
            </a:solidFill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GB" sz="800" dirty="0"/>
              <a:t>VTE risk assessment for GA patients </a:t>
            </a:r>
          </a:p>
        </p:txBody>
      </p:sp>
      <p:sp>
        <p:nvSpPr>
          <p:cNvPr id="141" name="Rectangle 140">
            <a:extLst>
              <a:ext uri="{FF2B5EF4-FFF2-40B4-BE49-F238E27FC236}">
                <a16:creationId xmlns="" xmlns:a16="http://schemas.microsoft.com/office/drawing/2014/main" id="{F4F4C1E8-7255-4E92-8F45-35197E3B10EF}"/>
              </a:ext>
            </a:extLst>
          </p:cNvPr>
          <p:cNvSpPr/>
          <p:nvPr/>
        </p:nvSpPr>
        <p:spPr>
          <a:xfrm>
            <a:off x="6772324" y="4269277"/>
            <a:ext cx="1158977" cy="323985"/>
          </a:xfrm>
          <a:prstGeom prst="rect">
            <a:avLst/>
          </a:prstGeom>
          <a:ln>
            <a:solidFill>
              <a:srgbClr val="41719C"/>
            </a:solidFill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GB" sz="800" dirty="0"/>
              <a:t>P</a:t>
            </a:r>
            <a:r>
              <a:rPr lang="en-GB" sz="800" dirty="0" smtClean="0"/>
              <a:t>regnancy </a:t>
            </a:r>
            <a:r>
              <a:rPr lang="en-GB" sz="800" dirty="0"/>
              <a:t>test </a:t>
            </a:r>
          </a:p>
        </p:txBody>
      </p:sp>
      <p:sp>
        <p:nvSpPr>
          <p:cNvPr id="143" name="Rectangle 142">
            <a:extLst>
              <a:ext uri="{FF2B5EF4-FFF2-40B4-BE49-F238E27FC236}">
                <a16:creationId xmlns="" xmlns:a16="http://schemas.microsoft.com/office/drawing/2014/main" id="{F4F4C1E8-7255-4E92-8F45-35197E3B10EF}"/>
              </a:ext>
            </a:extLst>
          </p:cNvPr>
          <p:cNvSpPr/>
          <p:nvPr/>
        </p:nvSpPr>
        <p:spPr>
          <a:xfrm>
            <a:off x="7979315" y="3226169"/>
            <a:ext cx="1196973" cy="510296"/>
          </a:xfrm>
          <a:prstGeom prst="rect">
            <a:avLst/>
          </a:prstGeom>
          <a:ln>
            <a:solidFill>
              <a:srgbClr val="41719C"/>
            </a:solidFill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/>
              <a:t>G</a:t>
            </a:r>
            <a:r>
              <a:rPr lang="en-US" sz="800" dirty="0" smtClean="0"/>
              <a:t>eneral </a:t>
            </a:r>
            <a:r>
              <a:rPr lang="en-US" sz="800" dirty="0"/>
              <a:t>anaesthetic and sedation patients to recovery/day case unit </a:t>
            </a:r>
            <a:endParaRPr lang="en-GB" sz="800" dirty="0"/>
          </a:p>
        </p:txBody>
      </p:sp>
      <p:sp>
        <p:nvSpPr>
          <p:cNvPr id="149" name="Rectangle 148">
            <a:extLst>
              <a:ext uri="{FF2B5EF4-FFF2-40B4-BE49-F238E27FC236}">
                <a16:creationId xmlns="" xmlns:a16="http://schemas.microsoft.com/office/drawing/2014/main" id="{F4F4C1E8-7255-4E92-8F45-35197E3B10EF}"/>
              </a:ext>
            </a:extLst>
          </p:cNvPr>
          <p:cNvSpPr/>
          <p:nvPr/>
        </p:nvSpPr>
        <p:spPr>
          <a:xfrm>
            <a:off x="8006455" y="3811114"/>
            <a:ext cx="1196973" cy="668143"/>
          </a:xfrm>
          <a:prstGeom prst="rect">
            <a:avLst/>
          </a:prstGeom>
          <a:ln>
            <a:solidFill>
              <a:srgbClr val="41719C"/>
            </a:solidFill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/>
              <a:t>Local anaesthetic patients to go straight home at end of procedure with Trust written instructions</a:t>
            </a:r>
            <a:endParaRPr lang="en-GB" sz="800" dirty="0"/>
          </a:p>
        </p:txBody>
      </p:sp>
      <p:sp>
        <p:nvSpPr>
          <p:cNvPr id="152" name="Rectangle 151">
            <a:extLst>
              <a:ext uri="{FF2B5EF4-FFF2-40B4-BE49-F238E27FC236}">
                <a16:creationId xmlns="" xmlns:a16="http://schemas.microsoft.com/office/drawing/2014/main" id="{F4F4C1E8-7255-4E92-8F45-35197E3B10EF}"/>
              </a:ext>
            </a:extLst>
          </p:cNvPr>
          <p:cNvSpPr/>
          <p:nvPr/>
        </p:nvSpPr>
        <p:spPr>
          <a:xfrm>
            <a:off x="9302485" y="3275178"/>
            <a:ext cx="1228801" cy="277024"/>
          </a:xfrm>
          <a:prstGeom prst="rect">
            <a:avLst/>
          </a:prstGeom>
          <a:ln>
            <a:solidFill>
              <a:schemeClr val="tx2"/>
            </a:solidFill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GB" sz="800" dirty="0"/>
              <a:t>Discharge </a:t>
            </a:r>
            <a:r>
              <a:rPr lang="en-GB" sz="800" dirty="0" smtClean="0"/>
              <a:t>medication and advice  </a:t>
            </a:r>
            <a:r>
              <a:rPr lang="en-GB" sz="800" dirty="0"/>
              <a:t>given </a:t>
            </a:r>
          </a:p>
        </p:txBody>
      </p:sp>
      <p:sp>
        <p:nvSpPr>
          <p:cNvPr id="153" name="Rectangle 152">
            <a:extLst>
              <a:ext uri="{FF2B5EF4-FFF2-40B4-BE49-F238E27FC236}">
                <a16:creationId xmlns="" xmlns:a16="http://schemas.microsoft.com/office/drawing/2014/main" id="{F4F4C1E8-7255-4E92-8F45-35197E3B10EF}"/>
              </a:ext>
            </a:extLst>
          </p:cNvPr>
          <p:cNvSpPr/>
          <p:nvPr/>
        </p:nvSpPr>
        <p:spPr>
          <a:xfrm>
            <a:off x="9302484" y="3605561"/>
            <a:ext cx="1228801" cy="277024"/>
          </a:xfrm>
          <a:prstGeom prst="rect">
            <a:avLst/>
          </a:prstGeom>
          <a:ln>
            <a:solidFill>
              <a:schemeClr val="tx2"/>
            </a:solidFill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/>
              <a:t>Patient initiated follow up if required </a:t>
            </a:r>
            <a:endParaRPr lang="en-GB" sz="800" dirty="0"/>
          </a:p>
        </p:txBody>
      </p:sp>
      <p:sp>
        <p:nvSpPr>
          <p:cNvPr id="154" name="Rectangle 153">
            <a:extLst>
              <a:ext uri="{FF2B5EF4-FFF2-40B4-BE49-F238E27FC236}">
                <a16:creationId xmlns="" xmlns:a16="http://schemas.microsoft.com/office/drawing/2014/main" id="{F4F4C1E8-7255-4E92-8F45-35197E3B10EF}"/>
              </a:ext>
            </a:extLst>
          </p:cNvPr>
          <p:cNvSpPr/>
          <p:nvPr/>
        </p:nvSpPr>
        <p:spPr>
          <a:xfrm>
            <a:off x="9302484" y="3950144"/>
            <a:ext cx="1228802" cy="375930"/>
          </a:xfrm>
          <a:prstGeom prst="rect">
            <a:avLst/>
          </a:prstGeom>
          <a:ln>
            <a:solidFill>
              <a:schemeClr val="tx2"/>
            </a:solidFill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/>
              <a:t>Staged local </a:t>
            </a:r>
            <a:r>
              <a:rPr lang="en-US" sz="800" dirty="0" smtClean="0"/>
              <a:t>anaesthetic </a:t>
            </a:r>
            <a:r>
              <a:rPr lang="en-US" sz="800" dirty="0"/>
              <a:t>patients need further surgical appointment </a:t>
            </a:r>
            <a:endParaRPr lang="en-GB" sz="800" dirty="0"/>
          </a:p>
        </p:txBody>
      </p:sp>
      <p:cxnSp>
        <p:nvCxnSpPr>
          <p:cNvPr id="157" name="Straight Arrow Connector 156">
            <a:extLst>
              <a:ext uri="{FF2B5EF4-FFF2-40B4-BE49-F238E27FC236}">
                <a16:creationId xmlns="" xmlns:a16="http://schemas.microsoft.com/office/drawing/2014/main" id="{2EE298E2-D780-4868-9818-CC9054F84E07}"/>
              </a:ext>
            </a:extLst>
          </p:cNvPr>
          <p:cNvCxnSpPr>
            <a:cxnSpLocks/>
          </p:cNvCxnSpPr>
          <p:nvPr/>
        </p:nvCxnSpPr>
        <p:spPr>
          <a:xfrm flipH="1">
            <a:off x="7229620" y="2777576"/>
            <a:ext cx="5598" cy="35115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2" name="Straight Arrow Connector 161">
            <a:extLst>
              <a:ext uri="{FF2B5EF4-FFF2-40B4-BE49-F238E27FC236}">
                <a16:creationId xmlns="" xmlns:a16="http://schemas.microsoft.com/office/drawing/2014/main" id="{2EE298E2-D780-4868-9818-CC9054F84E07}"/>
              </a:ext>
            </a:extLst>
          </p:cNvPr>
          <p:cNvCxnSpPr>
            <a:cxnSpLocks/>
          </p:cNvCxnSpPr>
          <p:nvPr/>
        </p:nvCxnSpPr>
        <p:spPr>
          <a:xfrm>
            <a:off x="5966622" y="2793196"/>
            <a:ext cx="5390" cy="33245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8" name="Rectangle 167">
            <a:extLst>
              <a:ext uri="{FF2B5EF4-FFF2-40B4-BE49-F238E27FC236}">
                <a16:creationId xmlns="" xmlns:a16="http://schemas.microsoft.com/office/drawing/2014/main" id="{1E9D3823-98E4-4136-94A7-7F14B21F433A}"/>
              </a:ext>
            </a:extLst>
          </p:cNvPr>
          <p:cNvSpPr/>
          <p:nvPr/>
        </p:nvSpPr>
        <p:spPr>
          <a:xfrm>
            <a:off x="4175261" y="1882576"/>
            <a:ext cx="1106582" cy="308611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700" dirty="0">
                <a:solidFill>
                  <a:schemeClr val="tx1"/>
                </a:solidFill>
              </a:rPr>
              <a:t>Book to appropriate list as per anaesthetic requirement </a:t>
            </a:r>
            <a:endParaRPr lang="en-GB" sz="700" dirty="0">
              <a:solidFill>
                <a:schemeClr val="tx1"/>
              </a:solidFill>
            </a:endParaRPr>
          </a:p>
          <a:p>
            <a:pPr algn="ctr"/>
            <a:endParaRPr lang="en-GB" sz="525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="" xmlns:a16="http://schemas.microsoft.com/office/drawing/2014/main" id="{F4F4C1E8-7255-4E92-8F45-35197E3B10EF}"/>
              </a:ext>
            </a:extLst>
          </p:cNvPr>
          <p:cNvSpPr/>
          <p:nvPr/>
        </p:nvSpPr>
        <p:spPr>
          <a:xfrm>
            <a:off x="4122479" y="5025507"/>
            <a:ext cx="1244123" cy="544472"/>
          </a:xfrm>
          <a:prstGeom prst="rect">
            <a:avLst/>
          </a:prstGeom>
          <a:ln>
            <a:solidFill>
              <a:srgbClr val="41719C"/>
            </a:solidFill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 smtClean="0"/>
              <a:t>Procedure graded for operator level suitability </a:t>
            </a:r>
            <a:endParaRPr lang="en-GB" sz="800" dirty="0"/>
          </a:p>
        </p:txBody>
      </p:sp>
      <p:sp>
        <p:nvSpPr>
          <p:cNvPr id="75" name="Rectangle 74">
            <a:extLst>
              <a:ext uri="{FF2B5EF4-FFF2-40B4-BE49-F238E27FC236}">
                <a16:creationId xmlns="" xmlns:a16="http://schemas.microsoft.com/office/drawing/2014/main" id="{F4F4C1E8-7255-4E92-8F45-35197E3B10EF}"/>
              </a:ext>
            </a:extLst>
          </p:cNvPr>
          <p:cNvSpPr/>
          <p:nvPr/>
        </p:nvSpPr>
        <p:spPr>
          <a:xfrm>
            <a:off x="6786362" y="4654269"/>
            <a:ext cx="1158977" cy="400967"/>
          </a:xfrm>
          <a:prstGeom prst="rect">
            <a:avLst/>
          </a:prstGeom>
          <a:ln>
            <a:solidFill>
              <a:srgbClr val="41719C"/>
            </a:solidFill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GB" sz="800" dirty="0" smtClean="0"/>
              <a:t>Check teeth with listing, consent form and clinic letter</a:t>
            </a:r>
            <a:endParaRPr lang="en-GB" sz="800" dirty="0"/>
          </a:p>
        </p:txBody>
      </p:sp>
      <p:sp>
        <p:nvSpPr>
          <p:cNvPr id="72" name="Rectangle 71">
            <a:extLst>
              <a:ext uri="{FF2B5EF4-FFF2-40B4-BE49-F238E27FC236}">
                <a16:creationId xmlns="" xmlns:a16="http://schemas.microsoft.com/office/drawing/2014/main" id="{6CCD444E-40D6-43D2-85D5-96646C1BA74D}"/>
              </a:ext>
            </a:extLst>
          </p:cNvPr>
          <p:cNvSpPr/>
          <p:nvPr/>
        </p:nvSpPr>
        <p:spPr>
          <a:xfrm>
            <a:off x="9490949" y="4997544"/>
            <a:ext cx="2307094" cy="1623049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endParaRPr lang="en-GB" sz="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Notes:      </a:t>
            </a:r>
          </a:p>
          <a:p>
            <a:endParaRPr lang="en-GB" sz="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(1) </a:t>
            </a: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no radiograph available arrangements should be made to send the patient to a provider of radiological services to have a suitable radiograph taken to be available at consultation			</a:t>
            </a:r>
          </a:p>
          <a:p>
            <a:r>
              <a:rPr lang="en-GB" sz="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(2) </a:t>
            </a: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</a:t>
            </a:r>
            <a:r>
              <a:rPr lang="en-GB" sz="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www.rcseng.ac.uk/coronavirus/surgical-prioritisation-guidance</a:t>
            </a: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</a:t>
            </a:r>
          </a:p>
          <a:p>
            <a:r>
              <a:rPr lang="en-GB" sz="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(3) </a:t>
            </a: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www.sdcep.org.uk	</a:t>
            </a:r>
            <a:r>
              <a:rPr lang="en-GB" sz="52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</a:t>
            </a:r>
          </a:p>
          <a:p>
            <a:r>
              <a:rPr lang="en-GB" sz="52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														</a:t>
            </a:r>
          </a:p>
        </p:txBody>
      </p:sp>
      <p:grpSp>
        <p:nvGrpSpPr>
          <p:cNvPr id="67" name="Group 66"/>
          <p:cNvGrpSpPr/>
          <p:nvPr/>
        </p:nvGrpSpPr>
        <p:grpSpPr>
          <a:xfrm>
            <a:off x="6436028" y="183408"/>
            <a:ext cx="5428837" cy="563294"/>
            <a:chOff x="6667368" y="65722"/>
            <a:chExt cx="5428837" cy="563294"/>
          </a:xfrm>
        </p:grpSpPr>
        <p:pic>
          <p:nvPicPr>
            <p:cNvPr id="69" name="Picture 6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67368" y="65722"/>
              <a:ext cx="1570427" cy="470979"/>
            </a:xfrm>
            <a:prstGeom prst="rect">
              <a:avLst/>
            </a:prstGeom>
          </p:spPr>
        </p:pic>
        <p:pic>
          <p:nvPicPr>
            <p:cNvPr id="71" name="Picture 7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972800" y="80747"/>
              <a:ext cx="1123405" cy="454189"/>
            </a:xfrm>
            <a:prstGeom prst="rect">
              <a:avLst/>
            </a:prstGeom>
          </p:spPr>
        </p:pic>
        <p:pic>
          <p:nvPicPr>
            <p:cNvPr id="76" name="Picture 75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51151" y="65722"/>
              <a:ext cx="2245243" cy="563294"/>
            </a:xfrm>
            <a:prstGeom prst="rect">
              <a:avLst/>
            </a:prstGeom>
          </p:spPr>
        </p:pic>
      </p:grp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1269" y="901787"/>
            <a:ext cx="1656696" cy="696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05735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639</TotalTime>
  <Words>396</Words>
  <Application>Microsoft Office PowerPoint</Application>
  <PresentationFormat>Custom</PresentationFormat>
  <Paragraphs>62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Graham Lomax</dc:creator>
  <cp:lastModifiedBy>Windows User</cp:lastModifiedBy>
  <cp:revision>14</cp:revision>
  <dcterms:created xsi:type="dcterms:W3CDTF">2020-08-18T10:19:50Z</dcterms:created>
  <dcterms:modified xsi:type="dcterms:W3CDTF">2021-04-22T12:45:13Z</dcterms:modified>
</cp:coreProperties>
</file>