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343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3" d="100"/>
          <a:sy n="93" d="100"/>
        </p:scale>
        <p:origin x="92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A0F18-D6A5-EB88-B595-18A9D5451E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6E857-1FDF-4A75-D770-0F8DF775F2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E6F86E-9763-93C7-F03A-802A61824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03974-D6DE-1CEF-F2FB-BCB0E7FE8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2CFD38-0CFD-2E07-D8D9-D99BB7CF2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8082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67AFC-9615-C1DC-D609-E57A6EBD7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6CBE9D-3EE4-3CA9-890F-7A9A8F4DA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E070B-B063-9E00-E29B-815F71BF7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3932C-C4A8-A9A4-5A46-A7EB118A2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B7144-68F9-3942-05ED-E78654F2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78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D59F8E-CB0D-AB09-E49D-119937E2CC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E6FA45-5092-C2E8-6628-C71A7F3FC7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23C0F-DECE-4D76-2AA5-F7ECABF8C8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CE250-B48C-627E-76AD-10C4D2614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6CA54-A29B-679E-CFF4-6C6C51ACC7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5618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eading, subhead, bullets on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71999"/>
            <a:ext cx="11088000" cy="31804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20880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771D90-A686-C949-8872-F69893BCF8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8689" y="765604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pic>
        <p:nvPicPr>
          <p:cNvPr id="2" name="Picture 1" descr="A blue squares with white letters&#10;&#10;Description automatically generated">
            <a:extLst>
              <a:ext uri="{FF2B5EF4-FFF2-40B4-BE49-F238E27FC236}">
                <a16:creationId xmlns:a16="http://schemas.microsoft.com/office/drawing/2014/main" id="{0CD495EA-4C58-C544-DCC6-CC240323FF6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8689" y="6031934"/>
            <a:ext cx="1834240" cy="511541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C53C4F3-2D5B-5953-F2DA-84918817703F}"/>
              </a:ext>
            </a:extLst>
          </p:cNvPr>
          <p:cNvCxnSpPr>
            <a:cxnSpLocks/>
          </p:cNvCxnSpPr>
          <p:nvPr userDrawn="1"/>
        </p:nvCxnSpPr>
        <p:spPr>
          <a:xfrm>
            <a:off x="338689" y="6602468"/>
            <a:ext cx="11361698" cy="0"/>
          </a:xfrm>
          <a:prstGeom prst="line">
            <a:avLst/>
          </a:prstGeom>
          <a:ln w="952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 descr="A blue text on a black background&#10;&#10;Description automatically generated">
            <a:extLst>
              <a:ext uri="{FF2B5EF4-FFF2-40B4-BE49-F238E27FC236}">
                <a16:creationId xmlns:a16="http://schemas.microsoft.com/office/drawing/2014/main" id="{2684D309-E809-8588-A5C8-CA7C52AC531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69745" y="6031934"/>
            <a:ext cx="3430642" cy="44651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13DA5C8-A095-238D-2BEA-61A10A9741D1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2412" y="142066"/>
            <a:ext cx="1214845" cy="489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347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67071-79E9-8219-245E-475F14A463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19B2AA-BA1B-305F-C38C-9F935B635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B2160A-0CA8-C776-CDB3-F2421EB64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A6F71E-CE53-6864-DB12-44FAD90B9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B70F8E-C437-817F-3888-5BB53408F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614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83439-8FE8-717F-B920-B634454B5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17D0A4-1633-FA63-4994-B4F24D916F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9D749E-807E-3808-0CDD-BA528E5F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53BAF1-1BB1-B385-BB3E-F0EAFD152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D4D66-D177-5B78-4A91-6504435FA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606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90937-C66E-DC6A-0567-AD2F6854D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A28751-BEEF-E94D-0EEB-373B279908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21A679-9C06-85E8-CE65-7F9882065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926965-4075-2320-9BF3-D7F94523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B1A905-D2CB-E782-3561-C1265C1B6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66F528-7C04-9470-5BB6-DBCF2092B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870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BBD07-FC08-B7AF-41A0-DE58BDD4B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976F9B-DB55-B37B-E8E2-12C5B04DE7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423C36-EB0F-429F-9B92-1F08E3F7B8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F3FC1D-A85B-3446-C226-F623A5396C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346E2A-378D-72BB-E0D1-D192B6B0E2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9E8E9F-7EB8-B7D3-18F0-D99D3AAC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08D07F-75B9-44B0-A03F-BBFC5981D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0FA214-5AD2-4CBE-7B72-2E0AD110C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65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8D7B4-3EE5-A87F-3B3A-D6C0BBF6BC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546D06-2332-F6DD-6236-EAEAD4C55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D30BE19-2265-A8C9-A91B-1EED119FC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000E3D0-385F-A42C-20B7-F8FEDA98F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4994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659CB8-67B0-5485-24B1-DA307EDC4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AE9D3A4-3D9A-81EB-87C4-96908F4C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796050-9ECA-8138-DE01-452D127AF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517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FA978-CA92-01FC-701B-C46FB4FDD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B9515E-836D-311E-A2AF-13AA17017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30D534-A4E7-CAB9-8B58-6AA5FA7A7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3EE3C4-9470-4187-1009-750931228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436B4E-9D56-31BF-074A-49C9472DAF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B7A597-801A-D67F-CD4A-3D6D8168D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06342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41D28-26A1-FA0B-C5C0-ED84062F9E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54326C-6A8B-D225-5897-BD0E11D527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CA0315C-F93C-CA2D-E7EA-604BF115DB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786E04-92B3-36D1-469D-BA9D1AE4E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86549D-F188-FBC8-BF61-ADC4C9572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3C499-EB14-0A85-510C-B2D8381F0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895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D7D646-6199-F9BE-1749-FCACBF429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04DEDF-6430-639E-D520-5A72342056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B56D76-693F-49F2-05CF-2A28990CF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7BD53D-793E-4B23-A18F-CBCC8DCA15B9}" type="datetimeFigureOut">
              <a:rPr lang="en-GB" smtClean="0"/>
              <a:t>13/01/2026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A98F39-05DE-DAA2-C277-FDA4523D09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27805-EADF-AC77-CF32-91C6681C01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10A16D-8567-4FA5-88B0-788D10768C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151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D634FB6-1F65-7687-ABDB-397D6CED02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74612"/>
              </p:ext>
            </p:extLst>
          </p:nvPr>
        </p:nvGraphicFramePr>
        <p:xfrm>
          <a:off x="1505666" y="495013"/>
          <a:ext cx="8807116" cy="5106835"/>
        </p:xfrm>
        <a:graphic>
          <a:graphicData uri="http://schemas.openxmlformats.org/drawingml/2006/table">
            <a:tbl>
              <a:tblPr/>
              <a:tblGrid>
                <a:gridCol w="755835">
                  <a:extLst>
                    <a:ext uri="{9D8B030D-6E8A-4147-A177-3AD203B41FA5}">
                      <a16:colId xmlns:a16="http://schemas.microsoft.com/office/drawing/2014/main" val="3219755337"/>
                    </a:ext>
                  </a:extLst>
                </a:gridCol>
                <a:gridCol w="2267504">
                  <a:extLst>
                    <a:ext uri="{9D8B030D-6E8A-4147-A177-3AD203B41FA5}">
                      <a16:colId xmlns:a16="http://schemas.microsoft.com/office/drawing/2014/main" val="3983771471"/>
                    </a:ext>
                  </a:extLst>
                </a:gridCol>
                <a:gridCol w="5060804">
                  <a:extLst>
                    <a:ext uri="{9D8B030D-6E8A-4147-A177-3AD203B41FA5}">
                      <a16:colId xmlns:a16="http://schemas.microsoft.com/office/drawing/2014/main" val="1682189720"/>
                    </a:ext>
                  </a:extLst>
                </a:gridCol>
                <a:gridCol w="722973">
                  <a:extLst>
                    <a:ext uri="{9D8B030D-6E8A-4147-A177-3AD203B41FA5}">
                      <a16:colId xmlns:a16="http://schemas.microsoft.com/office/drawing/2014/main" val="3328832671"/>
                    </a:ext>
                  </a:extLst>
                </a:gridCol>
              </a:tblGrid>
              <a:tr h="50510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Primary specialty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1560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1560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MHS sub-specialty</a:t>
                      </a:r>
                    </a:p>
                  </a:txBody>
                  <a:tcPr marL="5184" marR="5184" marT="5184" marB="373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560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Dashboard</a:t>
                      </a:r>
                    </a:p>
                  </a:txBody>
                  <a:tcPr marL="5184" marR="5184" marT="5184" marB="373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560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1" i="0" u="none" strike="noStrike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Provider view only</a:t>
                      </a:r>
                    </a:p>
                  </a:txBody>
                  <a:tcPr marL="5184" marR="5184" marT="5184" marB="37328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15608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0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3915026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Coronectomy | age 17+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4908069"/>
                  </a:ext>
                </a:extLst>
              </a:tr>
              <a:tr h="354799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Enucleation of dental cyst of jaw | age 17+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338740"/>
                  </a:ext>
                </a:extLst>
              </a:tr>
              <a:tr h="339636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Extraction of multiple teeth | age 17+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889709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Oral biopsy | age 17+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7427002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Surgical exposure of tooth | age 0-17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7830230"/>
                  </a:ext>
                </a:extLst>
              </a:tr>
              <a:tr h="354799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Surgical extraction of impacted tooth | age 17+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678273"/>
                  </a:ext>
                </a:extLst>
              </a:tr>
              <a:tr h="354799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Dentoalveolar surgery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Surgical removal of wisdom tooth (+/- impacted) | age 17+ | elective inpatient and day case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694169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Emergency and trauma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Orbital trauma repair | age 17+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3936269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Emergency and trauma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Repair of fractured mandible | age 17+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884839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Emergency and trauma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Repair of fractured zygomatic complex of bones | age 17+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30825632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Head and Neck Cancer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Major head / neck resection | age 17+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2835420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Head and Neck Cancer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Minor head / neck resections or diagnostics | age 17+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104426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Head and Neck Cancer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Isolated neck dissection/ age 17+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209541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Orthognathic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Osteotomy of mandible (only) | age 17+ |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1307828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Orthognathic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Osteotomy of mandible and maxilla (both) | age 17+ |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010401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Orthognathic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Osteotomy of maxilla (only) | age 17+ |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997889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TMJ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TMJ arthrocentesis | age 17+ |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2589478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TMJ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TMJ joint replacement | age 17+ |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642361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Cleft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Cleft Surgery/ all ages/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GB" sz="9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7230577"/>
                  </a:ext>
                </a:extLst>
              </a:tr>
              <a:tr h="201202"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OMFS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Cleft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Non-cleft pharyngoplasty/ all ages/ elective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Yes</a:t>
                      </a:r>
                    </a:p>
                  </a:txBody>
                  <a:tcPr marL="5184" marR="5184" marT="5184" marB="37328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7867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06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</Words>
  <Application>Microsoft Office PowerPoint</Application>
  <PresentationFormat>Widescreen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Narrow</vt:lpstr>
      <vt:lpstr>Arial</vt:lpstr>
      <vt:lpstr>Office Theme</vt:lpstr>
      <vt:lpstr>PowerPoint Presentation</vt:lpstr>
    </vt:vector>
  </TitlesOfParts>
  <Company>NHS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PAGE, Emma (NHS ENGLAND)</dc:creator>
  <cp:lastModifiedBy>PAGE, Emma (NHS ENGLAND)</cp:lastModifiedBy>
  <cp:revision>3</cp:revision>
  <dcterms:created xsi:type="dcterms:W3CDTF">2026-01-12T11:35:15Z</dcterms:created>
  <dcterms:modified xsi:type="dcterms:W3CDTF">2026-01-13T09:23:00Z</dcterms:modified>
</cp:coreProperties>
</file>