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41"/>
    <a:srgbClr val="007380"/>
    <a:srgbClr val="724B70"/>
    <a:srgbClr val="3A7661"/>
    <a:srgbClr val="3A7639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6" autoAdjust="0"/>
    <p:restoredTop sz="94660"/>
  </p:normalViewPr>
  <p:slideViewPr>
    <p:cSldViewPr snapToGrid="0">
      <p:cViewPr>
        <p:scale>
          <a:sx n="180" d="100"/>
          <a:sy n="180" d="100"/>
        </p:scale>
        <p:origin x="12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2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1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5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6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0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9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1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0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1" y="231648"/>
            <a:ext cx="6376416" cy="9399291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5545" y="750145"/>
            <a:ext cx="616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A7661"/>
                </a:solidFill>
              </a:rPr>
              <a:t>Improving care in oral and maxillofacial surgery by learning from experience for the benefit of future patients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8754" y="7353300"/>
            <a:ext cx="3051854" cy="2213729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Your surgical team: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165" y="1929205"/>
            <a:ext cx="6151671" cy="4581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/>
              <a:t>The oral and maxillofacial surgery department in this hospital is participating in a project called “Quality and Outcomes in Oral and Maxillofacial Surgery” (QOMS).</a:t>
            </a:r>
          </a:p>
          <a:p>
            <a:pPr>
              <a:lnSpc>
                <a:spcPct val="110000"/>
              </a:lnSpc>
            </a:pPr>
            <a:endParaRPr lang="en-GB" sz="1000" dirty="0"/>
          </a:p>
          <a:p>
            <a:pPr>
              <a:lnSpc>
                <a:spcPct val="110000"/>
              </a:lnSpc>
            </a:pPr>
            <a:r>
              <a:rPr lang="en-GB" b="1" dirty="0"/>
              <a:t>QOMS aims to measure the quality of the care you received to help improve care and services of future oral and maxillofacial patients.</a:t>
            </a:r>
          </a:p>
          <a:p>
            <a:pPr>
              <a:lnSpc>
                <a:spcPct val="110000"/>
              </a:lnSpc>
            </a:pPr>
            <a:endParaRPr lang="en-GB" sz="1600" dirty="0"/>
          </a:p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770041"/>
                </a:solidFill>
              </a:rPr>
              <a:t>Your information is securely kept for a limited amount of time. Before it is analysed by an independent organisation, it will be anonymised.</a:t>
            </a:r>
          </a:p>
          <a:p>
            <a:pPr>
              <a:lnSpc>
                <a:spcPct val="110000"/>
              </a:lnSpc>
            </a:pPr>
            <a:endParaRPr lang="en-GB" sz="1000" dirty="0"/>
          </a:p>
          <a:p>
            <a:pPr>
              <a:lnSpc>
                <a:spcPct val="110000"/>
              </a:lnSpc>
            </a:pPr>
            <a:r>
              <a:rPr lang="en-GB" sz="1600" dirty="0"/>
              <a:t>To enable us to do this</a:t>
            </a:r>
            <a:r>
              <a:rPr lang="en-GB" sz="1600"/>
              <a:t>, </a:t>
            </a:r>
            <a:r>
              <a:rPr lang="en-GB" sz="1600" smtClean="0"/>
              <a:t>we may </a:t>
            </a:r>
            <a:r>
              <a:rPr lang="en-GB" sz="1600" dirty="0" smtClean="0"/>
              <a:t>collect </a:t>
            </a:r>
            <a:r>
              <a:rPr lang="en-GB" sz="1600" dirty="0"/>
              <a:t>the information about you: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medical condition and treatment to measure quality of care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NHS/Hospital Number, date of birth and gender to correctly identify you across different hospital databases and through time,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postcode to ensure we can compare hospitals with similar characteristics (postcode are only kept for one year maximum).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A2880CC-1032-BB4F-864A-D25F5C63EEA9}"/>
              </a:ext>
            </a:extLst>
          </p:cNvPr>
          <p:cNvSpPr/>
          <p:nvPr/>
        </p:nvSpPr>
        <p:spPr>
          <a:xfrm>
            <a:off x="3340609" y="7353300"/>
            <a:ext cx="3228638" cy="2207092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/>
              <a:t>The QOMS Project Team:</a:t>
            </a:r>
          </a:p>
          <a:p>
            <a:r>
              <a:rPr lang="en-GB" sz="1400" dirty="0"/>
              <a:t>BAOMS | Royal College of Surgeons of England, 35/43 Lincoln's Inn Fields, London WC2A 3PE | </a:t>
            </a:r>
          </a:p>
          <a:p>
            <a:pPr lvl="1"/>
            <a:r>
              <a:rPr lang="en-GB" sz="1400" dirty="0"/>
              <a:t>W: http://</a:t>
            </a:r>
            <a:r>
              <a:rPr lang="en-GB" sz="1400" dirty="0" err="1"/>
              <a:t>bit.ly</a:t>
            </a:r>
            <a:r>
              <a:rPr lang="en-GB" sz="1400" dirty="0"/>
              <a:t>/</a:t>
            </a:r>
            <a:r>
              <a:rPr lang="en-GB" sz="1400" dirty="0" err="1"/>
              <a:t>qoms</a:t>
            </a:r>
            <a:r>
              <a:rPr lang="en-GB" sz="1400" dirty="0"/>
              <a:t>-at-</a:t>
            </a:r>
            <a:r>
              <a:rPr lang="en-GB" sz="1400" dirty="0" err="1"/>
              <a:t>baoms</a:t>
            </a:r>
            <a:r>
              <a:rPr lang="en-GB" sz="1400" b="1" dirty="0"/>
              <a:t> </a:t>
            </a:r>
          </a:p>
          <a:p>
            <a:pPr lvl="1"/>
            <a:r>
              <a:rPr lang="en-GB" sz="1400" dirty="0"/>
              <a:t>T: +44(0) 207 405 8074 </a:t>
            </a:r>
          </a:p>
          <a:p>
            <a:pPr lvl="1"/>
            <a:r>
              <a:rPr lang="en-GB" sz="1400" dirty="0"/>
              <a:t>E: </a:t>
            </a:r>
            <a:r>
              <a:rPr lang="en-GB" sz="1400" dirty="0" err="1"/>
              <a:t>qoms@baoms.org.uk</a:t>
            </a:r>
            <a:r>
              <a:rPr lang="en-GB" sz="1400" dirty="0"/>
              <a:t> 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To opt out, call us or email us putting “</a:t>
            </a:r>
            <a:r>
              <a:rPr lang="en-GB" sz="1400" b="1" dirty="0" err="1"/>
              <a:t>Opt</a:t>
            </a:r>
            <a:r>
              <a:rPr lang="en-GB" sz="1400" b="1" dirty="0"/>
              <a:t> out” in the subject line.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5250897-75E3-3848-87ED-70C326C743FC}"/>
              </a:ext>
            </a:extLst>
          </p:cNvPr>
          <p:cNvSpPr txBox="1"/>
          <p:nvPr/>
        </p:nvSpPr>
        <p:spPr>
          <a:xfrm>
            <a:off x="288754" y="7036570"/>
            <a:ext cx="6280492" cy="307777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For further information or to opt out, you can contact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87B175D-57C8-5B47-BC7B-B5268069E73E}"/>
              </a:ext>
            </a:extLst>
          </p:cNvPr>
          <p:cNvSpPr/>
          <p:nvPr/>
        </p:nvSpPr>
        <p:spPr>
          <a:xfrm>
            <a:off x="288754" y="6496784"/>
            <a:ext cx="6280492" cy="523220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If you do not want your data included in this work please tell a member of staff or contact us directly – details are shown below</a:t>
            </a:r>
            <a:endParaRPr lang="en-GB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4" y="289975"/>
            <a:ext cx="6067612" cy="56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261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28</cp:revision>
  <cp:lastPrinted>2021-02-03T08:22:25Z</cp:lastPrinted>
  <dcterms:created xsi:type="dcterms:W3CDTF">2019-12-18T13:27:26Z</dcterms:created>
  <dcterms:modified xsi:type="dcterms:W3CDTF">2021-05-18T07:30:05Z</dcterms:modified>
</cp:coreProperties>
</file>