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4"/>
  </p:sldMasterIdLst>
  <p:notesMasterIdLst>
    <p:notesMasterId r:id="rId7"/>
  </p:notesMasterIdLst>
  <p:sldIdLst>
    <p:sldId id="274" r:id="rId5"/>
    <p:sldId id="275" r:id="rId6"/>
  </p:sldIdLst>
  <p:sldSz cx="9906000" cy="6858000" type="A4"/>
  <p:notesSz cx="10234613" cy="7099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1A3D"/>
    <a:srgbClr val="D13924"/>
    <a:srgbClr val="EA550C"/>
    <a:srgbClr val="FFDF38"/>
    <a:srgbClr val="FFFFFF"/>
    <a:srgbClr val="4A4947"/>
    <a:srgbClr val="F4D536"/>
    <a:srgbClr val="92A8C9"/>
    <a:srgbClr val="DCE3EC"/>
    <a:srgbClr val="131D4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5FC29B-958C-403E-952D-87CED9767192}" v="4" dt="2026-02-26T21:22:22.3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70" autoAdjust="0"/>
    <p:restoredTop sz="94660"/>
  </p:normalViewPr>
  <p:slideViewPr>
    <p:cSldViewPr snapToGrid="0">
      <p:cViewPr>
        <p:scale>
          <a:sx n="112" d="100"/>
          <a:sy n="112" d="100"/>
        </p:scale>
        <p:origin x="452" y="-7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i Mistry | MEDX Events" userId="44312dd5-a999-4403-b556-65808d48d7e0" providerId="ADAL" clId="{E3438E97-502A-422E-9526-B6EA5A9D6D27}"/>
    <pc:docChg chg="modSld">
      <pc:chgData name="Jai Mistry | MEDX Events" userId="44312dd5-a999-4403-b556-65808d48d7e0" providerId="ADAL" clId="{E3438E97-502A-422E-9526-B6EA5A9D6D27}" dt="2026-02-26T21:23:15.728" v="555" actId="113"/>
      <pc:docMkLst>
        <pc:docMk/>
      </pc:docMkLst>
      <pc:sldChg chg="modSp mod">
        <pc:chgData name="Jai Mistry | MEDX Events" userId="44312dd5-a999-4403-b556-65808d48d7e0" providerId="ADAL" clId="{E3438E97-502A-422E-9526-B6EA5A9D6D27}" dt="2026-02-18T22:09:35.339" v="11" actId="207"/>
        <pc:sldMkLst>
          <pc:docMk/>
          <pc:sldMk cId="2312969153" sldId="274"/>
        </pc:sldMkLst>
        <pc:spChg chg="mod">
          <ac:chgData name="Jai Mistry | MEDX Events" userId="44312dd5-a999-4403-b556-65808d48d7e0" providerId="ADAL" clId="{E3438E97-502A-422E-9526-B6EA5A9D6D27}" dt="2026-02-18T22:09:35.339" v="11" actId="207"/>
          <ac:spMkLst>
            <pc:docMk/>
            <pc:sldMk cId="2312969153" sldId="274"/>
            <ac:spMk id="11" creationId="{6592E4B0-F030-40B8-BFB9-7CE17A47E115}"/>
          </ac:spMkLst>
        </pc:spChg>
      </pc:sldChg>
      <pc:sldChg chg="modSp mod">
        <pc:chgData name="Jai Mistry | MEDX Events" userId="44312dd5-a999-4403-b556-65808d48d7e0" providerId="ADAL" clId="{E3438E97-502A-422E-9526-B6EA5A9D6D27}" dt="2026-02-26T21:23:15.728" v="555" actId="113"/>
        <pc:sldMkLst>
          <pc:docMk/>
          <pc:sldMk cId="82214846" sldId="275"/>
        </pc:sldMkLst>
        <pc:spChg chg="mod">
          <ac:chgData name="Jai Mistry | MEDX Events" userId="44312dd5-a999-4403-b556-65808d48d7e0" providerId="ADAL" clId="{E3438E97-502A-422E-9526-B6EA5A9D6D27}" dt="2026-02-26T21:23:15.728" v="555" actId="113"/>
          <ac:spMkLst>
            <pc:docMk/>
            <pc:sldMk cId="82214846" sldId="275"/>
            <ac:spMk id="7" creationId="{53EBFE3D-6BA9-48B1-9BB7-FBAC26918BE7}"/>
          </ac:spMkLst>
        </pc:spChg>
        <pc:graphicFrameChg chg="modGraphic">
          <ac:chgData name="Jai Mistry | MEDX Events" userId="44312dd5-a999-4403-b556-65808d48d7e0" providerId="ADAL" clId="{E3438E97-502A-422E-9526-B6EA5A9D6D27}" dt="2026-02-26T10:17:32.438" v="106" actId="20577"/>
          <ac:graphicFrameMkLst>
            <pc:docMk/>
            <pc:sldMk cId="82214846" sldId="275"/>
            <ac:graphicFrameMk id="8" creationId="{411EF263-CDAE-4BEA-9A02-AE05C6A2C68E}"/>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4435610" cy="35532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796717" y="1"/>
            <a:ext cx="4435610" cy="355325"/>
          </a:xfrm>
          <a:prstGeom prst="rect">
            <a:avLst/>
          </a:prstGeom>
        </p:spPr>
        <p:txBody>
          <a:bodyPr vert="horz" lIns="91440" tIns="45720" rIns="91440" bIns="45720" rtlCol="0"/>
          <a:lstStyle>
            <a:lvl1pPr algn="r">
              <a:defRPr sz="1200"/>
            </a:lvl1pPr>
          </a:lstStyle>
          <a:p>
            <a:fld id="{E7212DA8-3044-4AF3-977C-B7BB6FCE16F0}" type="datetimeFigureOut">
              <a:rPr lang="en-GB" smtClean="0"/>
              <a:t>26/02/2026</a:t>
            </a:fld>
            <a:endParaRPr lang="en-GB"/>
          </a:p>
        </p:txBody>
      </p:sp>
      <p:sp>
        <p:nvSpPr>
          <p:cNvPr id="4" name="Slide Image Placeholder 3"/>
          <p:cNvSpPr>
            <a:spLocks noGrp="1" noRot="1" noChangeAspect="1"/>
          </p:cNvSpPr>
          <p:nvPr>
            <p:ph type="sldImg" idx="2"/>
          </p:nvPr>
        </p:nvSpPr>
        <p:spPr>
          <a:xfrm>
            <a:off x="3387725" y="887413"/>
            <a:ext cx="3459163" cy="239553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1022549" y="3416405"/>
            <a:ext cx="8189520" cy="279578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2" y="6743976"/>
            <a:ext cx="4435610" cy="35532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796717" y="6743976"/>
            <a:ext cx="4435610" cy="355325"/>
          </a:xfrm>
          <a:prstGeom prst="rect">
            <a:avLst/>
          </a:prstGeom>
        </p:spPr>
        <p:txBody>
          <a:bodyPr vert="horz" lIns="91440" tIns="45720" rIns="91440" bIns="45720" rtlCol="0" anchor="b"/>
          <a:lstStyle>
            <a:lvl1pPr algn="r">
              <a:defRPr sz="1200"/>
            </a:lvl1pPr>
          </a:lstStyle>
          <a:p>
            <a:fld id="{D25CE424-6E4E-47A9-AA69-B479F6ED969E}" type="slidenum">
              <a:rPr lang="en-GB" smtClean="0"/>
              <a:t>‹#›</a:t>
            </a:fld>
            <a:endParaRPr lang="en-GB"/>
          </a:p>
        </p:txBody>
      </p:sp>
    </p:spTree>
    <p:extLst>
      <p:ext uri="{BB962C8B-B14F-4D97-AF65-F5344CB8AC3E}">
        <p14:creationId xmlns:p14="http://schemas.microsoft.com/office/powerpoint/2010/main" val="4417507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9BDE87B-ED70-443B-99BC-992810FA66C7}" type="datetimeFigureOut">
              <a:rPr lang="en-GB" smtClean="0"/>
              <a:t>26/02/2026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A4F56C-A8C0-4C44-A342-3ED78B7EE87D}" type="slidenum">
              <a:rPr lang="en-GB" smtClean="0"/>
              <a:t>‹#›</a:t>
            </a:fld>
            <a:endParaRPr lang="en-GB"/>
          </a:p>
        </p:txBody>
      </p:sp>
    </p:spTree>
    <p:extLst>
      <p:ext uri="{BB962C8B-B14F-4D97-AF65-F5344CB8AC3E}">
        <p14:creationId xmlns:p14="http://schemas.microsoft.com/office/powerpoint/2010/main" val="2608566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BDE87B-ED70-443B-99BC-992810FA66C7}" type="datetimeFigureOut">
              <a:rPr lang="en-GB" smtClean="0"/>
              <a:t>26/02/2026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A4F56C-A8C0-4C44-A342-3ED78B7EE87D}" type="slidenum">
              <a:rPr lang="en-GB" smtClean="0"/>
              <a:t>‹#›</a:t>
            </a:fld>
            <a:endParaRPr lang="en-GB"/>
          </a:p>
        </p:txBody>
      </p:sp>
    </p:spTree>
    <p:extLst>
      <p:ext uri="{BB962C8B-B14F-4D97-AF65-F5344CB8AC3E}">
        <p14:creationId xmlns:p14="http://schemas.microsoft.com/office/powerpoint/2010/main" val="1043216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BDE87B-ED70-443B-99BC-992810FA66C7}" type="datetimeFigureOut">
              <a:rPr lang="en-GB" smtClean="0"/>
              <a:t>26/02/2026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A4F56C-A8C0-4C44-A342-3ED78B7EE87D}" type="slidenum">
              <a:rPr lang="en-GB" smtClean="0"/>
              <a:t>‹#›</a:t>
            </a:fld>
            <a:endParaRPr lang="en-GB"/>
          </a:p>
        </p:txBody>
      </p:sp>
    </p:spTree>
    <p:extLst>
      <p:ext uri="{BB962C8B-B14F-4D97-AF65-F5344CB8AC3E}">
        <p14:creationId xmlns:p14="http://schemas.microsoft.com/office/powerpoint/2010/main" val="31590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BDE87B-ED70-443B-99BC-992810FA66C7}" type="datetimeFigureOut">
              <a:rPr lang="en-GB" smtClean="0"/>
              <a:t>26/02/2026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A4F56C-A8C0-4C44-A342-3ED78B7EE87D}" type="slidenum">
              <a:rPr lang="en-GB" smtClean="0"/>
              <a:t>‹#›</a:t>
            </a:fld>
            <a:endParaRPr lang="en-GB"/>
          </a:p>
        </p:txBody>
      </p:sp>
    </p:spTree>
    <p:extLst>
      <p:ext uri="{BB962C8B-B14F-4D97-AF65-F5344CB8AC3E}">
        <p14:creationId xmlns:p14="http://schemas.microsoft.com/office/powerpoint/2010/main" val="2969993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BDE87B-ED70-443B-99BC-992810FA66C7}" type="datetimeFigureOut">
              <a:rPr lang="en-GB" smtClean="0"/>
              <a:t>26/02/2026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A4F56C-A8C0-4C44-A342-3ED78B7EE87D}" type="slidenum">
              <a:rPr lang="en-GB" smtClean="0"/>
              <a:t>‹#›</a:t>
            </a:fld>
            <a:endParaRPr lang="en-GB"/>
          </a:p>
        </p:txBody>
      </p:sp>
    </p:spTree>
    <p:extLst>
      <p:ext uri="{BB962C8B-B14F-4D97-AF65-F5344CB8AC3E}">
        <p14:creationId xmlns:p14="http://schemas.microsoft.com/office/powerpoint/2010/main" val="1043766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9BDE87B-ED70-443B-99BC-992810FA66C7}" type="datetimeFigureOut">
              <a:rPr lang="en-GB" smtClean="0"/>
              <a:t>26/02/2026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6A4F56C-A8C0-4C44-A342-3ED78B7EE87D}" type="slidenum">
              <a:rPr lang="en-GB" smtClean="0"/>
              <a:t>‹#›</a:t>
            </a:fld>
            <a:endParaRPr lang="en-GB"/>
          </a:p>
        </p:txBody>
      </p:sp>
    </p:spTree>
    <p:extLst>
      <p:ext uri="{BB962C8B-B14F-4D97-AF65-F5344CB8AC3E}">
        <p14:creationId xmlns:p14="http://schemas.microsoft.com/office/powerpoint/2010/main" val="2961594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9BDE87B-ED70-443B-99BC-992810FA66C7}" type="datetimeFigureOut">
              <a:rPr lang="en-GB" smtClean="0"/>
              <a:t>26/02/2026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6A4F56C-A8C0-4C44-A342-3ED78B7EE87D}" type="slidenum">
              <a:rPr lang="en-GB" smtClean="0"/>
              <a:t>‹#›</a:t>
            </a:fld>
            <a:endParaRPr lang="en-GB"/>
          </a:p>
        </p:txBody>
      </p:sp>
    </p:spTree>
    <p:extLst>
      <p:ext uri="{BB962C8B-B14F-4D97-AF65-F5344CB8AC3E}">
        <p14:creationId xmlns:p14="http://schemas.microsoft.com/office/powerpoint/2010/main" val="495151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9BDE87B-ED70-443B-99BC-992810FA66C7}" type="datetimeFigureOut">
              <a:rPr lang="en-GB" smtClean="0"/>
              <a:t>26/02/2026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6A4F56C-A8C0-4C44-A342-3ED78B7EE87D}" type="slidenum">
              <a:rPr lang="en-GB" smtClean="0"/>
              <a:t>‹#›</a:t>
            </a:fld>
            <a:endParaRPr lang="en-GB"/>
          </a:p>
        </p:txBody>
      </p:sp>
    </p:spTree>
    <p:extLst>
      <p:ext uri="{BB962C8B-B14F-4D97-AF65-F5344CB8AC3E}">
        <p14:creationId xmlns:p14="http://schemas.microsoft.com/office/powerpoint/2010/main" val="3342351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BDE87B-ED70-443B-99BC-992810FA66C7}" type="datetimeFigureOut">
              <a:rPr lang="en-GB" smtClean="0"/>
              <a:t>26/02/2026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6A4F56C-A8C0-4C44-A342-3ED78B7EE87D}" type="slidenum">
              <a:rPr lang="en-GB" smtClean="0"/>
              <a:t>‹#›</a:t>
            </a:fld>
            <a:endParaRPr lang="en-GB"/>
          </a:p>
        </p:txBody>
      </p:sp>
    </p:spTree>
    <p:extLst>
      <p:ext uri="{BB962C8B-B14F-4D97-AF65-F5344CB8AC3E}">
        <p14:creationId xmlns:p14="http://schemas.microsoft.com/office/powerpoint/2010/main" val="1838975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9BDE87B-ED70-443B-99BC-992810FA66C7}" type="datetimeFigureOut">
              <a:rPr lang="en-GB" smtClean="0"/>
              <a:t>26/02/2026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6A4F56C-A8C0-4C44-A342-3ED78B7EE87D}" type="slidenum">
              <a:rPr lang="en-GB" smtClean="0"/>
              <a:t>‹#›</a:t>
            </a:fld>
            <a:endParaRPr lang="en-GB"/>
          </a:p>
        </p:txBody>
      </p:sp>
    </p:spTree>
    <p:extLst>
      <p:ext uri="{BB962C8B-B14F-4D97-AF65-F5344CB8AC3E}">
        <p14:creationId xmlns:p14="http://schemas.microsoft.com/office/powerpoint/2010/main" val="426144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9BDE87B-ED70-443B-99BC-992810FA66C7}" type="datetimeFigureOut">
              <a:rPr lang="en-GB" smtClean="0"/>
              <a:t>26/02/2026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6A4F56C-A8C0-4C44-A342-3ED78B7EE87D}" type="slidenum">
              <a:rPr lang="en-GB" smtClean="0"/>
              <a:t>‹#›</a:t>
            </a:fld>
            <a:endParaRPr lang="en-GB"/>
          </a:p>
        </p:txBody>
      </p:sp>
    </p:spTree>
    <p:extLst>
      <p:ext uri="{BB962C8B-B14F-4D97-AF65-F5344CB8AC3E}">
        <p14:creationId xmlns:p14="http://schemas.microsoft.com/office/powerpoint/2010/main" val="1129941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BDE87B-ED70-443B-99BC-992810FA66C7}" type="datetimeFigureOut">
              <a:rPr lang="en-GB" smtClean="0"/>
              <a:t>26/02/2026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A4F56C-A8C0-4C44-A342-3ED78B7EE87D}" type="slidenum">
              <a:rPr lang="en-GB" smtClean="0"/>
              <a:t>‹#›</a:t>
            </a:fld>
            <a:endParaRPr lang="en-GB"/>
          </a:p>
        </p:txBody>
      </p:sp>
    </p:spTree>
    <p:extLst>
      <p:ext uri="{BB962C8B-B14F-4D97-AF65-F5344CB8AC3E}">
        <p14:creationId xmlns:p14="http://schemas.microsoft.com/office/powerpoint/2010/main" val="198058028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www.baoms.org.uk/"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mailto:office@baoms.org.uk"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6592E4B0-F030-40B8-BFB9-7CE17A47E115}"/>
              </a:ext>
            </a:extLst>
          </p:cNvPr>
          <p:cNvSpPr txBox="1"/>
          <p:nvPr/>
        </p:nvSpPr>
        <p:spPr>
          <a:xfrm>
            <a:off x="440744" y="2645337"/>
            <a:ext cx="8485624" cy="3908762"/>
          </a:xfrm>
          <a:prstGeom prst="rect">
            <a:avLst/>
          </a:prstGeom>
          <a:noFill/>
        </p:spPr>
        <p:txBody>
          <a:bodyPr wrap="square">
            <a:spAutoFit/>
          </a:bodyPr>
          <a:lstStyle/>
          <a:p>
            <a:pPr algn="just"/>
            <a:r>
              <a:rPr lang="en-GB" sz="2000" dirty="0">
                <a:ln w="0"/>
                <a:latin typeface="Arial Narrow" panose="020B0606020202030204" pitchFamily="34" charset="0"/>
                <a:ea typeface="Roboto" panose="02000000000000000000" pitchFamily="2" charset="0"/>
                <a:cs typeface="Poppins Medium" panose="00000600000000000000" pitchFamily="2" charset="0"/>
              </a:rPr>
              <a:t>Book </a:t>
            </a:r>
            <a:r>
              <a:rPr lang="en-GB" sz="2000" b="1" i="1" dirty="0">
                <a:ln w="0"/>
                <a:solidFill>
                  <a:srgbClr val="D13924"/>
                </a:solidFill>
                <a:latin typeface="Arial Narrow" panose="020B0606020202030204" pitchFamily="34" charset="0"/>
                <a:ea typeface="Roboto" panose="02000000000000000000" pitchFamily="2" charset="0"/>
                <a:cs typeface="Poppins Medium" panose="00000600000000000000" pitchFamily="2" charset="0"/>
              </a:rPr>
              <a:t>before 12 noon BST/UK 1 May 2026 </a:t>
            </a:r>
            <a:r>
              <a:rPr lang="en-GB" sz="2000" dirty="0">
                <a:ln w="0"/>
                <a:latin typeface="Arial Narrow" panose="020B0606020202030204" pitchFamily="34" charset="0"/>
                <a:ea typeface="Roboto" panose="02000000000000000000" pitchFamily="2" charset="0"/>
                <a:cs typeface="Poppins Medium" panose="00000600000000000000" pitchFamily="2" charset="0"/>
              </a:rPr>
              <a:t>to benefit from early bird booking fees as shown overleaf. </a:t>
            </a:r>
            <a:r>
              <a:rPr lang="en-GB" sz="2000" b="1" dirty="0">
                <a:ln w="0"/>
                <a:latin typeface="Arial Narrow" panose="020B0606020202030204" pitchFamily="34" charset="0"/>
                <a:ea typeface="Roboto" panose="02000000000000000000" pitchFamily="2" charset="0"/>
                <a:cs typeface="Poppins Medium" panose="00000600000000000000" pitchFamily="2" charset="0"/>
              </a:rPr>
              <a:t>BAOMS members </a:t>
            </a:r>
            <a:r>
              <a:rPr lang="en-GB" sz="2000" dirty="0">
                <a:ln w="0"/>
                <a:latin typeface="Arial Narrow" panose="020B0606020202030204" pitchFamily="34" charset="0"/>
                <a:ea typeface="Roboto" panose="02000000000000000000" pitchFamily="2" charset="0"/>
                <a:cs typeface="Poppins Medium" panose="00000600000000000000" pitchFamily="2" charset="0"/>
              </a:rPr>
              <a:t>get the best rates.</a:t>
            </a:r>
          </a:p>
          <a:p>
            <a:pPr algn="just"/>
            <a:endParaRPr lang="en-GB" sz="2000" b="1" dirty="0">
              <a:ln w="0"/>
              <a:latin typeface="Arial Narrow" panose="020B0606020202030204" pitchFamily="34" charset="0"/>
              <a:ea typeface="Roboto" panose="02000000000000000000" pitchFamily="2" charset="0"/>
              <a:cs typeface="Poppins Medium" panose="00000600000000000000" pitchFamily="2" charset="0"/>
            </a:endParaRPr>
          </a:p>
          <a:p>
            <a:pPr algn="just"/>
            <a:r>
              <a:rPr lang="en-GB" sz="2000" b="1" dirty="0">
                <a:ln w="0"/>
                <a:latin typeface="Arial Narrow" panose="020B0606020202030204" pitchFamily="34" charset="0"/>
                <a:ea typeface="Roboto" panose="02000000000000000000" pitchFamily="2" charset="0"/>
                <a:cs typeface="Poppins Medium" panose="00000600000000000000" pitchFamily="2" charset="0"/>
              </a:rPr>
              <a:t>Apply for BAOMS membership? </a:t>
            </a:r>
            <a:r>
              <a:rPr lang="en-GB" sz="2000" dirty="0">
                <a:ln w="0"/>
                <a:latin typeface="Arial Narrow" panose="020B0606020202030204" pitchFamily="34" charset="0"/>
                <a:ea typeface="Roboto" panose="02000000000000000000" pitchFamily="2" charset="0"/>
                <a:cs typeface="Poppins Medium" panose="00000600000000000000" pitchFamily="2" charset="0"/>
              </a:rPr>
              <a:t>Please ensure that you complete the online membership application at </a:t>
            </a:r>
            <a:r>
              <a:rPr lang="en-GB" sz="2000" dirty="0">
                <a:ln w="0"/>
                <a:latin typeface="Arial Narrow" panose="020B0606020202030204" pitchFamily="34" charset="0"/>
                <a:ea typeface="Roboto" panose="02000000000000000000" pitchFamily="2" charset="0"/>
                <a:cs typeface="Poppins Medium" panose="00000600000000000000" pitchFamily="2" charset="0"/>
                <a:hlinkClick r:id="rId2"/>
              </a:rPr>
              <a:t>www.baoms.org.uk</a:t>
            </a:r>
            <a:r>
              <a:rPr lang="en-GB" sz="2000" dirty="0">
                <a:ln w="0"/>
                <a:latin typeface="Arial Narrow" panose="020B0606020202030204" pitchFamily="34" charset="0"/>
                <a:ea typeface="Roboto" panose="02000000000000000000" pitchFamily="2" charset="0"/>
                <a:cs typeface="Poppins Medium" panose="00000600000000000000" pitchFamily="2" charset="0"/>
              </a:rPr>
              <a:t> as soon as possible to benefit from reduced registration fees for the meeting. </a:t>
            </a:r>
          </a:p>
          <a:p>
            <a:pPr algn="just"/>
            <a:endParaRPr lang="en-GB" sz="2000" dirty="0">
              <a:ln w="0"/>
              <a:latin typeface="Arial Narrow" panose="020B0606020202030204" pitchFamily="34" charset="0"/>
              <a:ea typeface="Roboto" panose="02000000000000000000" pitchFamily="2" charset="0"/>
              <a:cs typeface="Poppins Medium" panose="00000600000000000000" pitchFamily="2" charset="0"/>
            </a:endParaRPr>
          </a:p>
          <a:p>
            <a:pPr algn="just"/>
            <a:r>
              <a:rPr lang="en-GB" sz="2000" b="1" dirty="0">
                <a:ln w="0"/>
                <a:latin typeface="Arial Narrow" panose="020B0606020202030204" pitchFamily="34" charset="0"/>
                <a:ea typeface="Roboto" panose="02000000000000000000" pitchFamily="2" charset="0"/>
                <a:cs typeface="Poppins Medium" panose="00000600000000000000" pitchFamily="2" charset="0"/>
              </a:rPr>
              <a:t>Online registration will close at </a:t>
            </a:r>
            <a:r>
              <a:rPr lang="en-GB" sz="2000" b="1" u="sng" dirty="0">
                <a:ln w="0"/>
                <a:solidFill>
                  <a:srgbClr val="D13924"/>
                </a:solidFill>
                <a:latin typeface="Arial Narrow" panose="020B0606020202030204" pitchFamily="34" charset="0"/>
                <a:ea typeface="Roboto" panose="02000000000000000000" pitchFamily="2" charset="0"/>
                <a:cs typeface="Poppins Medium" panose="00000600000000000000" pitchFamily="2" charset="0"/>
              </a:rPr>
              <a:t>12 noon BST/UK on Wednesday 10 June 2026</a:t>
            </a:r>
            <a:r>
              <a:rPr lang="en-GB" sz="2000" b="1" dirty="0">
                <a:ln w="0"/>
                <a:latin typeface="Arial Narrow" panose="020B0606020202030204" pitchFamily="34" charset="0"/>
                <a:ea typeface="Roboto" panose="02000000000000000000" pitchFamily="2" charset="0"/>
                <a:cs typeface="Poppins Medium" panose="00000600000000000000" pitchFamily="2" charset="0"/>
              </a:rPr>
              <a:t>.</a:t>
            </a:r>
            <a:r>
              <a:rPr lang="en-GB" sz="2000" dirty="0">
                <a:ln w="0"/>
                <a:latin typeface="Arial Narrow" panose="020B0606020202030204" pitchFamily="34" charset="0"/>
                <a:ea typeface="Roboto" panose="02000000000000000000" pitchFamily="2" charset="0"/>
                <a:cs typeface="Poppins Medium" panose="00000600000000000000" pitchFamily="2" charset="0"/>
              </a:rPr>
              <a:t>  </a:t>
            </a:r>
          </a:p>
          <a:p>
            <a:pPr algn="just"/>
            <a:r>
              <a:rPr lang="en-GB" sz="2000" dirty="0">
                <a:ln w="0"/>
                <a:latin typeface="Arial Narrow" panose="020B0606020202030204" pitchFamily="34" charset="0"/>
                <a:ea typeface="Roboto" panose="02000000000000000000" pitchFamily="2" charset="0"/>
                <a:cs typeface="Poppins Medium" panose="00000600000000000000" pitchFamily="2" charset="0"/>
              </a:rPr>
              <a:t>Onsite registration (subject to availability) will be charged at the higher rates as shown overleaf. </a:t>
            </a:r>
            <a:r>
              <a:rPr lang="en-GB" sz="2000" b="1" dirty="0">
                <a:ln w="0"/>
                <a:solidFill>
                  <a:srgbClr val="FF0000"/>
                </a:solidFill>
                <a:latin typeface="Arial Narrow" panose="020B0606020202030204" pitchFamily="34" charset="0"/>
                <a:ea typeface="Roboto" panose="02000000000000000000" pitchFamily="2" charset="0"/>
                <a:cs typeface="Poppins Medium" panose="00000600000000000000" pitchFamily="2" charset="0"/>
              </a:rPr>
              <a:t>Please note all times are UK BST (British Summer Time). </a:t>
            </a:r>
          </a:p>
          <a:p>
            <a:pPr algn="just"/>
            <a:endParaRPr lang="en-GB" sz="2000" dirty="0">
              <a:ln w="0"/>
              <a:latin typeface="Arial Narrow" panose="020B0606020202030204" pitchFamily="34" charset="0"/>
              <a:ea typeface="Roboto" panose="02000000000000000000" pitchFamily="2" charset="0"/>
              <a:cs typeface="Poppins Medium" panose="00000600000000000000" pitchFamily="2" charset="0"/>
            </a:endParaRPr>
          </a:p>
          <a:p>
            <a:pPr algn="ctr"/>
            <a:r>
              <a:rPr lang="en-GB" sz="2800" dirty="0">
                <a:ln w="0"/>
                <a:latin typeface="Arial Narrow" panose="020B0606020202030204" pitchFamily="34" charset="0"/>
                <a:ea typeface="Roboto" panose="02000000000000000000" pitchFamily="2" charset="0"/>
                <a:cs typeface="Poppins Medium" panose="00000600000000000000" pitchFamily="2" charset="0"/>
              </a:rPr>
              <a:t>Please see full registration fees overleaf.</a:t>
            </a:r>
            <a:r>
              <a:rPr lang="en-GB" sz="2000" dirty="0">
                <a:ln w="0"/>
                <a:latin typeface="Arial Narrow" panose="020B0606020202030204" pitchFamily="34" charset="0"/>
                <a:ea typeface="Roboto" panose="02000000000000000000" pitchFamily="2" charset="0"/>
                <a:cs typeface="Poppins Medium" panose="00000600000000000000" pitchFamily="2" charset="0"/>
              </a:rPr>
              <a:t>  </a:t>
            </a:r>
            <a:endParaRPr lang="en-GB" sz="2000" b="1" dirty="0">
              <a:ln w="0"/>
              <a:latin typeface="Arial Narrow" panose="020B0606020202030204" pitchFamily="34" charset="0"/>
              <a:ea typeface="Roboto" panose="02000000000000000000" pitchFamily="2" charset="0"/>
              <a:cs typeface="Poppins Medium" panose="00000600000000000000" pitchFamily="2" charset="0"/>
            </a:endParaRPr>
          </a:p>
        </p:txBody>
      </p:sp>
      <p:sp>
        <p:nvSpPr>
          <p:cNvPr id="14" name="TextBox 13">
            <a:extLst>
              <a:ext uri="{FF2B5EF4-FFF2-40B4-BE49-F238E27FC236}">
                <a16:creationId xmlns:a16="http://schemas.microsoft.com/office/drawing/2014/main" id="{EDC20FFE-0201-4C66-A163-E8C66F21C5F1}"/>
              </a:ext>
            </a:extLst>
          </p:cNvPr>
          <p:cNvSpPr txBox="1"/>
          <p:nvPr/>
        </p:nvSpPr>
        <p:spPr>
          <a:xfrm>
            <a:off x="4683556" y="6579842"/>
            <a:ext cx="4963362" cy="261610"/>
          </a:xfrm>
          <a:prstGeom prst="rect">
            <a:avLst/>
          </a:prstGeom>
          <a:noFill/>
        </p:spPr>
        <p:txBody>
          <a:bodyPr wrap="square">
            <a:spAutoFit/>
          </a:bodyPr>
          <a:lstStyle/>
          <a:p>
            <a:pPr algn="r"/>
            <a:r>
              <a:rPr lang="en-GB" sz="1100" dirty="0">
                <a:ln w="0"/>
                <a:latin typeface="Arial Narrow" panose="020B0606020202030204" pitchFamily="34" charset="0"/>
                <a:ea typeface="Roboto" panose="02000000000000000000" pitchFamily="2" charset="0"/>
                <a:cs typeface="Poppins Medium" panose="00000600000000000000" pitchFamily="2" charset="0"/>
              </a:rPr>
              <a:t>page 1 of 2</a:t>
            </a:r>
            <a:endParaRPr lang="en-GB" sz="1100" dirty="0"/>
          </a:p>
        </p:txBody>
      </p:sp>
      <p:pic>
        <p:nvPicPr>
          <p:cNvPr id="2" name="E415CBC4-5E40-4C6D-AD47-DC6BBFB6F344">
            <a:extLst>
              <a:ext uri="{FF2B5EF4-FFF2-40B4-BE49-F238E27FC236}">
                <a16:creationId xmlns:a16="http://schemas.microsoft.com/office/drawing/2014/main" id="{D1BA3290-63CA-5009-028B-A25214AF990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12308" y="449716"/>
            <a:ext cx="8505825" cy="1656670"/>
          </a:xfrm>
          <a:prstGeom prst="rect">
            <a:avLst/>
          </a:prstGeom>
          <a:noFill/>
          <a:ln>
            <a:noFill/>
          </a:ln>
        </p:spPr>
      </p:pic>
    </p:spTree>
    <p:extLst>
      <p:ext uri="{BB962C8B-B14F-4D97-AF65-F5344CB8AC3E}">
        <p14:creationId xmlns:p14="http://schemas.microsoft.com/office/powerpoint/2010/main" val="2312969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53EBFE3D-6BA9-48B1-9BB7-FBAC26918BE7}"/>
              </a:ext>
            </a:extLst>
          </p:cNvPr>
          <p:cNvSpPr txBox="1"/>
          <p:nvPr/>
        </p:nvSpPr>
        <p:spPr>
          <a:xfrm>
            <a:off x="271304" y="4362283"/>
            <a:ext cx="9363391" cy="2462213"/>
          </a:xfrm>
          <a:prstGeom prst="rect">
            <a:avLst/>
          </a:prstGeom>
          <a:noFill/>
        </p:spPr>
        <p:txBody>
          <a:bodyPr wrap="square">
            <a:spAutoFit/>
          </a:bodyPr>
          <a:lstStyle/>
          <a:p>
            <a:pPr algn="just"/>
            <a:r>
              <a:rPr lang="en-GB" sz="1100" b="1" dirty="0">
                <a:ln w="0"/>
                <a:latin typeface="Arial Narrow" panose="020B0606020202030204" pitchFamily="34" charset="0"/>
                <a:ea typeface="Roboto" panose="02000000000000000000" pitchFamily="2" charset="0"/>
                <a:cs typeface="Poppins Medium" panose="00000600000000000000" pitchFamily="2" charset="0"/>
              </a:rPr>
              <a:t>Please note all deadline times are 12 noon UK BST (British Summer Time). The fees will automatically change on the published dates and times with no exceptions. Book early to get the best rates. </a:t>
            </a:r>
          </a:p>
          <a:p>
            <a:pPr algn="just"/>
            <a:r>
              <a:rPr lang="en-GB" sz="1100" b="1" dirty="0">
                <a:ln w="0"/>
                <a:latin typeface="Arial Narrow" panose="020B0606020202030204" pitchFamily="34" charset="0"/>
                <a:ea typeface="Roboto" panose="02000000000000000000" pitchFamily="2" charset="0"/>
                <a:cs typeface="Poppins Medium" panose="00000600000000000000" pitchFamily="2" charset="0"/>
              </a:rPr>
              <a:t>*Special rates available for BAOMS members (full attendance only 3 days – no special daily rate) </a:t>
            </a:r>
            <a:r>
              <a:rPr lang="en-GB" sz="1100" dirty="0">
                <a:ln w="0"/>
                <a:latin typeface="Arial Narrow" panose="020B0606020202030204" pitchFamily="34" charset="0"/>
                <a:ea typeface="Roboto" panose="02000000000000000000" pitchFamily="2" charset="0"/>
                <a:cs typeface="Poppins Medium" panose="00000600000000000000" pitchFamily="2" charset="0"/>
              </a:rPr>
              <a:t>in either higher training posts (BAOMS </a:t>
            </a:r>
            <a:r>
              <a:rPr lang="en-GB" sz="1100" dirty="0" err="1">
                <a:ln w="0"/>
                <a:latin typeface="Arial Narrow" panose="020B0606020202030204" pitchFamily="34" charset="0"/>
                <a:ea typeface="Roboto" panose="02000000000000000000" pitchFamily="2" charset="0"/>
                <a:cs typeface="Poppins Medium" panose="00000600000000000000" pitchFamily="2" charset="0"/>
              </a:rPr>
              <a:t>FiTs</a:t>
            </a:r>
            <a:r>
              <a:rPr lang="en-GB" sz="1100" dirty="0">
                <a:ln w="0"/>
                <a:latin typeface="Arial Narrow" panose="020B0606020202030204" pitchFamily="34" charset="0"/>
                <a:ea typeface="Roboto" panose="02000000000000000000" pitchFamily="2" charset="0"/>
                <a:cs typeface="Poppins Medium" panose="00000600000000000000" pitchFamily="2" charset="0"/>
              </a:rPr>
              <a:t>) or junior training posts – SHO/BST/FT/CT and equivalent (BAOMS Junior Trainees). To join BAOMS, contact: </a:t>
            </a:r>
            <a:r>
              <a:rPr lang="en-GB" sz="1100" dirty="0">
                <a:ln w="0"/>
                <a:latin typeface="Arial Narrow" panose="020B0606020202030204" pitchFamily="34" charset="0"/>
                <a:ea typeface="Roboto" panose="02000000000000000000" pitchFamily="2" charset="0"/>
                <a:cs typeface="Poppins Medium" panose="00000600000000000000" pitchFamily="2" charset="0"/>
                <a:hlinkClick r:id="rId2"/>
              </a:rPr>
              <a:t>office@baoms.org.uk</a:t>
            </a:r>
            <a:r>
              <a:rPr lang="en-GB" sz="1100" dirty="0">
                <a:ln w="0"/>
                <a:latin typeface="Arial Narrow" panose="020B0606020202030204" pitchFamily="34" charset="0"/>
                <a:ea typeface="Roboto" panose="02000000000000000000" pitchFamily="2" charset="0"/>
                <a:cs typeface="Poppins Medium" panose="00000600000000000000" pitchFamily="2" charset="0"/>
              </a:rPr>
              <a:t> </a:t>
            </a:r>
          </a:p>
          <a:p>
            <a:pPr algn="just"/>
            <a:r>
              <a:rPr lang="en-GB" sz="1100" dirty="0">
                <a:ln w="0"/>
                <a:latin typeface="Arial Narrow" panose="020B0606020202030204" pitchFamily="34" charset="0"/>
                <a:ea typeface="Roboto" panose="02000000000000000000" pitchFamily="2" charset="0"/>
                <a:cs typeface="Poppins Medium" panose="00000600000000000000" pitchFamily="2" charset="0"/>
              </a:rPr>
              <a:t>These special rates are </a:t>
            </a:r>
            <a:r>
              <a:rPr lang="en-GB" sz="1100" b="1" u="sng" dirty="0">
                <a:ln w="0"/>
                <a:latin typeface="Arial Narrow" panose="020B0606020202030204" pitchFamily="34" charset="0"/>
                <a:ea typeface="Roboto" panose="02000000000000000000" pitchFamily="2" charset="0"/>
                <a:cs typeface="Poppins Medium" panose="00000600000000000000" pitchFamily="2" charset="0"/>
              </a:rPr>
              <a:t>only available </a:t>
            </a:r>
            <a:r>
              <a:rPr lang="en-GB" sz="1100" dirty="0">
                <a:ln w="0"/>
                <a:latin typeface="Arial Narrow" panose="020B0606020202030204" pitchFamily="34" charset="0"/>
                <a:ea typeface="Roboto" panose="02000000000000000000" pitchFamily="2" charset="0"/>
                <a:cs typeface="Poppins Medium" panose="00000600000000000000" pitchFamily="2" charset="0"/>
              </a:rPr>
              <a:t>to active BAOMS members in the category of BAOMS Fellow in Training or BAOMS Junior Trainee.</a:t>
            </a:r>
          </a:p>
          <a:p>
            <a:pPr algn="just"/>
            <a:endParaRPr lang="en-GB" sz="1100" b="1" dirty="0">
              <a:ln w="0"/>
              <a:latin typeface="Arial Narrow" panose="020B0606020202030204" pitchFamily="34" charset="0"/>
              <a:ea typeface="Roboto" panose="02000000000000000000" pitchFamily="2" charset="0"/>
              <a:cs typeface="Poppins Medium" panose="00000600000000000000" pitchFamily="2" charset="0"/>
            </a:endParaRPr>
          </a:p>
          <a:p>
            <a:pPr algn="just"/>
            <a:r>
              <a:rPr lang="en-GB" sz="1100" b="1" dirty="0">
                <a:ln w="0"/>
                <a:latin typeface="Arial Narrow" panose="020B0606020202030204" pitchFamily="34" charset="0"/>
                <a:ea typeface="Roboto" panose="02000000000000000000" pitchFamily="2" charset="0"/>
                <a:cs typeface="Poppins Medium" panose="00000600000000000000" pitchFamily="2" charset="0"/>
              </a:rPr>
              <a:t>**President’s Welcome Reception in the Medical Exhibition at the ICC </a:t>
            </a:r>
            <a:r>
              <a:rPr lang="en-GB" sz="1100" dirty="0">
                <a:ln w="0"/>
                <a:latin typeface="Arial Narrow" panose="020B0606020202030204" pitchFamily="34" charset="0"/>
                <a:ea typeface="Roboto" panose="02000000000000000000" pitchFamily="2" charset="0"/>
                <a:cs typeface="Poppins Medium" panose="00000600000000000000" pitchFamily="2" charset="0"/>
              </a:rPr>
              <a:t>17.30-19.00 Wednesday 24 June: </a:t>
            </a:r>
            <a:r>
              <a:rPr lang="en-GB" sz="1100" b="1" dirty="0">
                <a:ln w="0"/>
                <a:latin typeface="Arial Narrow" panose="020B0606020202030204" pitchFamily="34" charset="0"/>
                <a:ea typeface="Roboto" panose="02000000000000000000" pitchFamily="2" charset="0"/>
                <a:cs typeface="Poppins Medium" panose="00000600000000000000" pitchFamily="2" charset="0"/>
              </a:rPr>
              <a:t>-</a:t>
            </a:r>
            <a:r>
              <a:rPr lang="en-GB" sz="1100" dirty="0">
                <a:ln w="0"/>
                <a:latin typeface="Arial Narrow" panose="020B0606020202030204" pitchFamily="34" charset="0"/>
                <a:ea typeface="Roboto" panose="02000000000000000000" pitchFamily="2" charset="0"/>
                <a:cs typeface="Poppins Medium" panose="00000600000000000000" pitchFamily="2" charset="0"/>
              </a:rPr>
              <a:t>. </a:t>
            </a:r>
            <a:r>
              <a:rPr lang="en-GB" sz="1100" b="1" dirty="0">
                <a:latin typeface="Arial Narrow" panose="020B0606020202030204" pitchFamily="34" charset="0"/>
              </a:rPr>
              <a:t>Registered attendees £10 per ticket. Guest tickets can be pre-booked online at £30 per guest</a:t>
            </a:r>
            <a:r>
              <a:rPr lang="en-GB" sz="1100" b="1" dirty="0"/>
              <a:t> </a:t>
            </a:r>
            <a:r>
              <a:rPr lang="en-GB" sz="1100" b="1" dirty="0">
                <a:ln w="0"/>
                <a:latin typeface="Arial Narrow" panose="020B0606020202030204" pitchFamily="34" charset="0"/>
                <a:ea typeface="Roboto" panose="02000000000000000000" pitchFamily="2" charset="0"/>
                <a:cs typeface="Poppins Medium" panose="00000600000000000000" pitchFamily="2" charset="0"/>
              </a:rPr>
              <a:t>Dress code: </a:t>
            </a:r>
            <a:r>
              <a:rPr lang="en-GB" sz="1100" dirty="0">
                <a:ln w="0"/>
                <a:latin typeface="Arial Narrow" panose="020B0606020202030204" pitchFamily="34" charset="0"/>
                <a:ea typeface="Roboto" panose="02000000000000000000" pitchFamily="2" charset="0"/>
                <a:cs typeface="Poppins Medium" panose="00000600000000000000" pitchFamily="2" charset="0"/>
              </a:rPr>
              <a:t>Conference attire </a:t>
            </a:r>
            <a:r>
              <a:rPr lang="en-GB" sz="1100" b="1" dirty="0">
                <a:ln w="0"/>
                <a:latin typeface="Arial Narrow" panose="020B0606020202030204" pitchFamily="34" charset="0"/>
                <a:ea typeface="Roboto" panose="02000000000000000000" pitchFamily="2" charset="0"/>
                <a:cs typeface="Poppins Medium" panose="00000600000000000000" pitchFamily="2" charset="0"/>
              </a:rPr>
              <a:t>/ </a:t>
            </a:r>
            <a:r>
              <a:rPr lang="en-GB" sz="1100" dirty="0">
                <a:ln w="0"/>
                <a:latin typeface="Arial Narrow" panose="020B0606020202030204" pitchFamily="34" charset="0"/>
                <a:ea typeface="Roboto" panose="02000000000000000000" pitchFamily="2" charset="0"/>
                <a:cs typeface="Poppins Medium" panose="00000600000000000000" pitchFamily="2" charset="0"/>
              </a:rPr>
              <a:t>smart casual.</a:t>
            </a:r>
          </a:p>
          <a:p>
            <a:pPr algn="just"/>
            <a:endParaRPr lang="en-GB" sz="1100" b="1" dirty="0">
              <a:ln w="0"/>
              <a:latin typeface="Arial Narrow" panose="020B0606020202030204" pitchFamily="34" charset="0"/>
              <a:ea typeface="Roboto" panose="02000000000000000000" pitchFamily="2" charset="0"/>
              <a:cs typeface="Poppins Medium" panose="00000600000000000000" pitchFamily="2" charset="0"/>
            </a:endParaRPr>
          </a:p>
          <a:p>
            <a:pPr algn="just"/>
            <a:r>
              <a:rPr lang="en-GB" sz="1100" b="1" dirty="0">
                <a:ln w="0"/>
                <a:latin typeface="Arial Narrow" panose="020B0606020202030204" pitchFamily="34" charset="0"/>
                <a:ea typeface="Roboto" panose="02000000000000000000" pitchFamily="2" charset="0"/>
                <a:cs typeface="Poppins Medium" panose="00000600000000000000" pitchFamily="2" charset="0"/>
              </a:rPr>
              <a:t>***Annual Dinner</a:t>
            </a:r>
            <a:r>
              <a:rPr lang="en-GB" sz="1100" dirty="0">
                <a:ln w="0"/>
                <a:latin typeface="Arial Narrow" panose="020B0606020202030204" pitchFamily="34" charset="0"/>
                <a:ea typeface="Roboto" panose="02000000000000000000" pitchFamily="2" charset="0"/>
                <a:cs typeface="Poppins Medium" panose="00000600000000000000" pitchFamily="2" charset="0"/>
              </a:rPr>
              <a:t> on Thursday 25 June 2026 </a:t>
            </a:r>
            <a:r>
              <a:rPr lang="en-GB" sz="1100" b="1" dirty="0">
                <a:ln w="0"/>
                <a:latin typeface="Arial Narrow" panose="020B0606020202030204" pitchFamily="34" charset="0"/>
                <a:ea typeface="Roboto" panose="02000000000000000000" pitchFamily="2" charset="0"/>
                <a:cs typeface="Poppins Medium" panose="00000600000000000000" pitchFamily="2" charset="0"/>
              </a:rPr>
              <a:t>Venue: Titanic Belfast   </a:t>
            </a:r>
            <a:endParaRPr lang="en-GB" sz="1100" dirty="0">
              <a:ln w="0"/>
              <a:latin typeface="Arial Narrow" panose="020B0606020202030204" pitchFamily="34" charset="0"/>
              <a:ea typeface="Roboto" panose="02000000000000000000" pitchFamily="2" charset="0"/>
              <a:cs typeface="Poppins Medium" panose="00000600000000000000" pitchFamily="2" charset="0"/>
            </a:endParaRPr>
          </a:p>
          <a:p>
            <a:r>
              <a:rPr lang="en-GB" sz="1100" b="1" dirty="0">
                <a:latin typeface="Arial Narrow" panose="020B0606020202030204" pitchFamily="34" charset="0"/>
              </a:rPr>
              <a:t>First Class</a:t>
            </a:r>
            <a:r>
              <a:rPr lang="en-GB" sz="1100" dirty="0">
                <a:latin typeface="Arial Narrow" panose="020B0606020202030204" pitchFamily="34" charset="0"/>
              </a:rPr>
              <a:t>:        </a:t>
            </a:r>
            <a:r>
              <a:rPr lang="en-GB" sz="1100" b="1" dirty="0">
                <a:latin typeface="Arial Narrow" panose="020B0606020202030204" pitchFamily="34" charset="0"/>
              </a:rPr>
              <a:t>£95</a:t>
            </a:r>
            <a:r>
              <a:rPr lang="en-GB" sz="1100" dirty="0">
                <a:latin typeface="Arial Narrow" panose="020B0606020202030204" pitchFamily="34" charset="0"/>
              </a:rPr>
              <a:t> to include gallery visit, reception, three course meal, dinner drinks and music with cash bar. 19.00 - Meet and greet at the Titanic Belfast for gallery tour and  </a:t>
            </a:r>
          </a:p>
          <a:p>
            <a:r>
              <a:rPr lang="en-GB" sz="1100" dirty="0">
                <a:latin typeface="Arial Narrow" panose="020B0606020202030204" pitchFamily="34" charset="0"/>
              </a:rPr>
              <a:t>                           drinks, sitting for dinner at 20.30. Includes whole evening but no drink tokens (steerage only).</a:t>
            </a:r>
          </a:p>
          <a:p>
            <a:r>
              <a:rPr lang="en-GB" sz="1100" b="1" dirty="0">
                <a:latin typeface="Arial Narrow" panose="020B0606020202030204" pitchFamily="34" charset="0"/>
              </a:rPr>
              <a:t>Steerage:</a:t>
            </a:r>
            <a:r>
              <a:rPr lang="en-GB" sz="1100" dirty="0">
                <a:latin typeface="Arial Narrow" panose="020B0606020202030204" pitchFamily="34" charset="0"/>
              </a:rPr>
              <a:t>           </a:t>
            </a:r>
            <a:r>
              <a:rPr lang="en-GB" sz="1100" b="1" dirty="0">
                <a:latin typeface="Arial Narrow" panose="020B0606020202030204" pitchFamily="34" charset="0"/>
              </a:rPr>
              <a:t>£35</a:t>
            </a:r>
            <a:r>
              <a:rPr lang="en-GB" sz="1100" dirty="0">
                <a:latin typeface="Arial Narrow" panose="020B0606020202030204" pitchFamily="34" charset="0"/>
              </a:rPr>
              <a:t> 21.45 Meet and Greet at The Titanic Belfast  for drinks (two drink tokens included) and party.</a:t>
            </a:r>
          </a:p>
          <a:p>
            <a:r>
              <a:rPr lang="en-GB" sz="1100" dirty="0">
                <a:latin typeface="Arial Narrow" panose="020B0606020202030204" pitchFamily="34" charset="0"/>
              </a:rPr>
              <a:t>	             </a:t>
            </a:r>
            <a:r>
              <a:rPr lang="en-GB" sz="1100" b="1" dirty="0">
                <a:latin typeface="Arial Narrow" panose="020B0606020202030204" pitchFamily="34" charset="0"/>
              </a:rPr>
              <a:t>Dress code:</a:t>
            </a:r>
            <a:r>
              <a:rPr lang="en-GB" sz="1100" dirty="0">
                <a:latin typeface="Arial Narrow" panose="020B0606020202030204" pitchFamily="34" charset="0"/>
              </a:rPr>
              <a:t> Black Tie/Tuxedo/Evening Wear / Party wear | Evening concludes at 0030 </a:t>
            </a:r>
            <a:endParaRPr lang="en-GB" sz="1200" b="1" dirty="0"/>
          </a:p>
        </p:txBody>
      </p:sp>
      <p:graphicFrame>
        <p:nvGraphicFramePr>
          <p:cNvPr id="8" name="Table 7">
            <a:extLst>
              <a:ext uri="{FF2B5EF4-FFF2-40B4-BE49-F238E27FC236}">
                <a16:creationId xmlns:a16="http://schemas.microsoft.com/office/drawing/2014/main" id="{411EF263-CDAE-4BEA-9A02-AE05C6A2C68E}"/>
              </a:ext>
            </a:extLst>
          </p:cNvPr>
          <p:cNvGraphicFramePr>
            <a:graphicFrameLocks noGrp="1"/>
          </p:cNvGraphicFramePr>
          <p:nvPr>
            <p:extLst>
              <p:ext uri="{D42A27DB-BD31-4B8C-83A1-F6EECF244321}">
                <p14:modId xmlns:p14="http://schemas.microsoft.com/office/powerpoint/2010/main" val="892438994"/>
              </p:ext>
            </p:extLst>
          </p:nvPr>
        </p:nvGraphicFramePr>
        <p:xfrm>
          <a:off x="146957" y="75856"/>
          <a:ext cx="9684562" cy="4247496"/>
        </p:xfrm>
        <a:graphic>
          <a:graphicData uri="http://schemas.openxmlformats.org/drawingml/2006/table">
            <a:tbl>
              <a:tblPr>
                <a:tableStyleId>{5940675A-B579-460E-94D1-54222C63F5DA}</a:tableStyleId>
              </a:tblPr>
              <a:tblGrid>
                <a:gridCol w="2300030">
                  <a:extLst>
                    <a:ext uri="{9D8B030D-6E8A-4147-A177-3AD203B41FA5}">
                      <a16:colId xmlns:a16="http://schemas.microsoft.com/office/drawing/2014/main" val="3988938214"/>
                    </a:ext>
                  </a:extLst>
                </a:gridCol>
                <a:gridCol w="867713">
                  <a:extLst>
                    <a:ext uri="{9D8B030D-6E8A-4147-A177-3AD203B41FA5}">
                      <a16:colId xmlns:a16="http://schemas.microsoft.com/office/drawing/2014/main" val="938505068"/>
                    </a:ext>
                  </a:extLst>
                </a:gridCol>
                <a:gridCol w="923925">
                  <a:extLst>
                    <a:ext uri="{9D8B030D-6E8A-4147-A177-3AD203B41FA5}">
                      <a16:colId xmlns:a16="http://schemas.microsoft.com/office/drawing/2014/main" val="2617212557"/>
                    </a:ext>
                  </a:extLst>
                </a:gridCol>
                <a:gridCol w="904875">
                  <a:extLst>
                    <a:ext uri="{9D8B030D-6E8A-4147-A177-3AD203B41FA5}">
                      <a16:colId xmlns:a16="http://schemas.microsoft.com/office/drawing/2014/main" val="1589636329"/>
                    </a:ext>
                  </a:extLst>
                </a:gridCol>
                <a:gridCol w="933450">
                  <a:extLst>
                    <a:ext uri="{9D8B030D-6E8A-4147-A177-3AD203B41FA5}">
                      <a16:colId xmlns:a16="http://schemas.microsoft.com/office/drawing/2014/main" val="3720635747"/>
                    </a:ext>
                  </a:extLst>
                </a:gridCol>
                <a:gridCol w="990600">
                  <a:extLst>
                    <a:ext uri="{9D8B030D-6E8A-4147-A177-3AD203B41FA5}">
                      <a16:colId xmlns:a16="http://schemas.microsoft.com/office/drawing/2014/main" val="1917573255"/>
                    </a:ext>
                  </a:extLst>
                </a:gridCol>
                <a:gridCol w="895350">
                  <a:extLst>
                    <a:ext uri="{9D8B030D-6E8A-4147-A177-3AD203B41FA5}">
                      <a16:colId xmlns:a16="http://schemas.microsoft.com/office/drawing/2014/main" val="2833030307"/>
                    </a:ext>
                  </a:extLst>
                </a:gridCol>
                <a:gridCol w="838200">
                  <a:extLst>
                    <a:ext uri="{9D8B030D-6E8A-4147-A177-3AD203B41FA5}">
                      <a16:colId xmlns:a16="http://schemas.microsoft.com/office/drawing/2014/main" val="1088542800"/>
                    </a:ext>
                  </a:extLst>
                </a:gridCol>
                <a:gridCol w="1030419">
                  <a:extLst>
                    <a:ext uri="{9D8B030D-6E8A-4147-A177-3AD203B41FA5}">
                      <a16:colId xmlns:a16="http://schemas.microsoft.com/office/drawing/2014/main" val="3716927021"/>
                    </a:ext>
                  </a:extLst>
                </a:gridCol>
              </a:tblGrid>
              <a:tr h="626919">
                <a:tc rowSpan="2">
                  <a:txBody>
                    <a:bodyPr/>
                    <a:lstStyle/>
                    <a:p>
                      <a:pPr algn="ctr" fontAlgn="b"/>
                      <a:r>
                        <a:rPr lang="en-GB" sz="1400" b="1" i="0" u="none" strike="noStrike" dirty="0">
                          <a:solidFill>
                            <a:schemeClr val="bg1"/>
                          </a:solidFill>
                          <a:effectLst/>
                          <a:latin typeface="Roboto" panose="02000000000000000000" pitchFamily="2" charset="0"/>
                          <a:ea typeface="Roboto" panose="02000000000000000000" pitchFamily="2" charset="0"/>
                          <a:cs typeface="Roboto" panose="02000000000000000000" pitchFamily="2" charset="0"/>
                        </a:rPr>
                        <a:t>REGISTRATION</a:t>
                      </a:r>
                    </a:p>
                    <a:p>
                      <a:pPr algn="ctr" fontAlgn="b"/>
                      <a:r>
                        <a:rPr lang="en-GB" sz="1600" b="1" i="0" u="none" strike="noStrike" dirty="0">
                          <a:solidFill>
                            <a:schemeClr val="bg1"/>
                          </a:solidFill>
                          <a:effectLst/>
                          <a:latin typeface="Roboto" panose="02000000000000000000" pitchFamily="2" charset="0"/>
                          <a:ea typeface="Roboto" panose="02000000000000000000" pitchFamily="2" charset="0"/>
                          <a:cs typeface="Roboto" panose="02000000000000000000" pitchFamily="2" charset="0"/>
                        </a:rPr>
                        <a:t>CATEGORY</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gridSpan="4">
                  <a:txBody>
                    <a:bodyPr/>
                    <a:lstStyle/>
                    <a:p>
                      <a:pPr algn="ctr" fontAlgn="b"/>
                      <a:r>
                        <a:rPr lang="en-GB" sz="1200" b="1" i="0" u="sng" strike="noStrike" dirty="0">
                          <a:solidFill>
                            <a:schemeClr val="bg1"/>
                          </a:solidFill>
                          <a:effectLst/>
                          <a:latin typeface="Arial Narrow" panose="020B0606020202030204" pitchFamily="34" charset="0"/>
                          <a:ea typeface="Roboto" panose="02000000000000000000" pitchFamily="2" charset="0"/>
                          <a:cs typeface="Roboto" panose="02000000000000000000" pitchFamily="2" charset="0"/>
                        </a:rPr>
                        <a:t>FULL</a:t>
                      </a:r>
                      <a:r>
                        <a:rPr lang="en-GB" sz="1200" b="1" i="0" u="none" strike="noStrike" dirty="0">
                          <a:solidFill>
                            <a:schemeClr val="bg1"/>
                          </a:solidFill>
                          <a:effectLst/>
                          <a:latin typeface="Arial Narrow" panose="020B0606020202030204" pitchFamily="34" charset="0"/>
                          <a:ea typeface="Roboto" panose="02000000000000000000" pitchFamily="2" charset="0"/>
                          <a:cs typeface="Roboto" panose="02000000000000000000" pitchFamily="2" charset="0"/>
                        </a:rPr>
                        <a:t> ATTENDANCE 24-26 June (3 days) </a:t>
                      </a:r>
                    </a:p>
                    <a:p>
                      <a:pPr algn="ctr" fontAlgn="b"/>
                      <a:r>
                        <a:rPr lang="en-GB" sz="1200" b="1" i="0" u="none" strike="noStrike" dirty="0">
                          <a:solidFill>
                            <a:schemeClr val="bg1"/>
                          </a:solidFill>
                          <a:effectLst/>
                          <a:latin typeface="Arial Narrow" panose="020B0606020202030204" pitchFamily="34" charset="0"/>
                          <a:ea typeface="Roboto" panose="02000000000000000000" pitchFamily="2" charset="0"/>
                          <a:cs typeface="Roboto" panose="02000000000000000000" pitchFamily="2" charset="0"/>
                        </a:rPr>
                        <a:t>includes: </a:t>
                      </a:r>
                      <a:r>
                        <a:rPr lang="en-GB" sz="1200" b="0" i="0" u="none" strike="noStrike" dirty="0">
                          <a:solidFill>
                            <a:schemeClr val="bg1"/>
                          </a:solidFill>
                          <a:effectLst/>
                          <a:latin typeface="Arial Narrow" panose="020B0606020202030204" pitchFamily="34" charset="0"/>
                          <a:ea typeface="Roboto" panose="02000000000000000000" pitchFamily="2" charset="0"/>
                          <a:cs typeface="Roboto" panose="02000000000000000000" pitchFamily="2" charset="0"/>
                        </a:rPr>
                        <a:t>main meeting, coffee, lunch, afternoon tea.</a:t>
                      </a:r>
                      <a:endParaRPr lang="en-GB" sz="1100" b="1" i="0" u="none" strike="noStrike" dirty="0">
                        <a:solidFill>
                          <a:schemeClr val="bg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13924"/>
                    </a:solidFill>
                  </a:tcPr>
                </a:tc>
                <a:tc hMerge="1">
                  <a:txBody>
                    <a:bodyPr/>
                    <a:lstStyle/>
                    <a:p>
                      <a:pPr algn="ctr" fontAlgn="b"/>
                      <a:endParaRPr lang="en-GB" sz="1200" b="1" i="0" u="none" strike="noStrike" dirty="0">
                        <a:solidFill>
                          <a:schemeClr val="bg1"/>
                        </a:solidFill>
                        <a:effectLst/>
                        <a:latin typeface="Arial Narrow" panose="020B0606020202030204" pitchFamily="34" charset="0"/>
                        <a:ea typeface="Roboto" panose="02000000000000000000" pitchFamily="2" charset="0"/>
                        <a:cs typeface="Roboto" panose="02000000000000000000" pitchFamily="2" charset="0"/>
                      </a:endParaRPr>
                    </a:p>
                  </a:txBody>
                  <a:tcPr marL="169000" marR="169000" marT="764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13924"/>
                    </a:solidFill>
                  </a:tcPr>
                </a:tc>
                <a:tc hMerge="1">
                  <a:txBody>
                    <a:bodyPr/>
                    <a:lstStyle/>
                    <a:p>
                      <a:pPr algn="ctr" fontAlgn="b"/>
                      <a:endParaRPr lang="en-GB" sz="1200" b="1" i="0" u="none" strike="noStrike" dirty="0">
                        <a:solidFill>
                          <a:schemeClr val="bg1"/>
                        </a:solidFill>
                        <a:effectLst/>
                        <a:latin typeface="Arial Narrow" panose="020B0606020202030204" pitchFamily="34" charset="0"/>
                        <a:ea typeface="Roboto" panose="02000000000000000000" pitchFamily="2" charset="0"/>
                        <a:cs typeface="Roboto" panose="02000000000000000000" pitchFamily="2" charset="0"/>
                      </a:endParaRPr>
                    </a:p>
                  </a:txBody>
                  <a:tcPr marL="169000" marR="169000" marT="764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13924"/>
                    </a:solidFill>
                  </a:tcPr>
                </a:tc>
                <a:tc hMerge="1">
                  <a:txBody>
                    <a:bodyPr/>
                    <a:lstStyle/>
                    <a:p>
                      <a:pPr algn="ctr" fontAlgn="b"/>
                      <a:endParaRPr lang="en-GB" sz="1100" b="1" i="0" u="none" strike="noStrike" dirty="0">
                        <a:solidFill>
                          <a:schemeClr val="bg1"/>
                        </a:solidFill>
                        <a:effectLst/>
                        <a:latin typeface="Arial Narrow" panose="020B0606020202030204" pitchFamily="34" charset="0"/>
                        <a:ea typeface="Roboto" panose="02000000000000000000" pitchFamily="2" charset="0"/>
                        <a:cs typeface="Roboto" panose="02000000000000000000" pitchFamily="2" charset="0"/>
                      </a:endParaRPr>
                    </a:p>
                  </a:txBody>
                  <a:tcPr marL="244111" marR="244111" marT="1104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13924"/>
                    </a:solidFill>
                  </a:tcPr>
                </a:tc>
                <a:tc gridSpan="4">
                  <a:txBody>
                    <a:bodyPr/>
                    <a:lstStyle/>
                    <a:p>
                      <a:pPr algn="ctr" fontAlgn="b"/>
                      <a:r>
                        <a:rPr lang="en-GB" sz="1200" b="1" i="0" u="sng"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DAILY </a:t>
                      </a:r>
                      <a:r>
                        <a:rPr lang="en-GB" sz="12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ATTENDANCE 24,25 or 26 June </a:t>
                      </a:r>
                    </a:p>
                    <a:p>
                      <a:pPr algn="ctr" fontAlgn="b"/>
                      <a:r>
                        <a:rPr lang="en-GB" sz="12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includes: </a:t>
                      </a:r>
                      <a:r>
                        <a:rPr lang="en-GB" sz="1200" b="0"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main meeting, coffee, lunch and afternoon tea.</a:t>
                      </a:r>
                      <a:endParaRPr lang="en-GB" sz="12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endParaRPr>
                    </a:p>
                    <a:p>
                      <a:pPr algn="ctr" fontAlgn="b"/>
                      <a:endParaRPr lang="en-GB" sz="1100" b="1" i="0" u="none" strike="noStrike" dirty="0">
                        <a:solidFill>
                          <a:schemeClr val="bg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DF38"/>
                    </a:solidFill>
                  </a:tcPr>
                </a:tc>
                <a:tc hMerge="1">
                  <a:txBody>
                    <a:bodyPr/>
                    <a:lstStyle/>
                    <a:p>
                      <a:pPr algn="ctr" fontAlgn="b"/>
                      <a:endParaRPr lang="en-GB" sz="1100" b="1" i="0" u="none" strike="noStrike" dirty="0">
                        <a:solidFill>
                          <a:schemeClr val="bg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13924"/>
                    </a:solidFill>
                  </a:tcPr>
                </a:tc>
                <a:tc hMerge="1">
                  <a:txBody>
                    <a:bodyPr/>
                    <a:lstStyle/>
                    <a:p>
                      <a:pPr algn="ctr" fontAlgn="b"/>
                      <a:endParaRPr lang="en-GB" sz="1100" b="1" i="0" u="none" strike="noStrike" dirty="0">
                        <a:solidFill>
                          <a:schemeClr val="bg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13924"/>
                    </a:solidFill>
                  </a:tcPr>
                </a:tc>
                <a:tc hMerge="1">
                  <a:txBody>
                    <a:bodyPr/>
                    <a:lstStyle/>
                    <a:p>
                      <a:pPr algn="ctr" fontAlgn="b"/>
                      <a:endParaRPr lang="en-GB" sz="1100" b="1" i="0" u="none" strike="noStrike" dirty="0">
                        <a:solidFill>
                          <a:schemeClr val="bg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13924"/>
                    </a:solidFill>
                  </a:tcPr>
                </a:tc>
                <a:extLst>
                  <a:ext uri="{0D108BD9-81ED-4DB2-BD59-A6C34878D82A}">
                    <a16:rowId xmlns:a16="http://schemas.microsoft.com/office/drawing/2014/main" val="3972660147"/>
                  </a:ext>
                </a:extLst>
              </a:tr>
              <a:tr h="972876">
                <a:tc vMerge="1">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GB" sz="1100" b="1" i="0" u="none" strike="noStrike" dirty="0">
                        <a:solidFill>
                          <a:schemeClr val="bg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A4947"/>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100" b="1" i="0" u="sng"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Early fee </a:t>
                      </a:r>
                    </a:p>
                    <a:p>
                      <a:pPr marL="0" marR="0" lvl="0" indent="0" algn="l" defTabSz="914400" rtl="0" eaLnBrk="1" fontAlgn="b" latinLnBrk="0" hangingPunct="1">
                        <a:lnSpc>
                          <a:spcPct val="100000"/>
                        </a:lnSpc>
                        <a:spcBef>
                          <a:spcPts val="0"/>
                        </a:spcBef>
                        <a:spcAft>
                          <a:spcPts val="0"/>
                        </a:spcAft>
                        <a:buClrTx/>
                        <a:buSzTx/>
                        <a:buFontTx/>
                        <a:buNone/>
                        <a:tabLst/>
                        <a:defRPr/>
                      </a:pPr>
                      <a:r>
                        <a:rPr lang="en-GB" sz="1100" b="0"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before 12 noon </a:t>
                      </a:r>
                    </a:p>
                    <a:p>
                      <a:pPr marL="0" marR="0" lvl="0" indent="0" algn="l"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01 May</a:t>
                      </a:r>
                    </a:p>
                    <a:p>
                      <a:pPr marL="0" marR="0" lvl="0" indent="0" algn="l" defTabSz="914400" rtl="0" eaLnBrk="1" fontAlgn="b" latinLnBrk="0" hangingPunct="1">
                        <a:lnSpc>
                          <a:spcPct val="100000"/>
                        </a:lnSpc>
                        <a:spcBef>
                          <a:spcPts val="0"/>
                        </a:spcBef>
                        <a:spcAft>
                          <a:spcPts val="0"/>
                        </a:spcAft>
                        <a:buClrTx/>
                        <a:buSzTx/>
                        <a:buFontTx/>
                        <a:buNone/>
                        <a:tabLst/>
                        <a:defRPr/>
                      </a:pPr>
                      <a:endPar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100" b="1" i="0" u="sng"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Mid fee </a:t>
                      </a:r>
                    </a:p>
                    <a:p>
                      <a:pPr marL="0" marR="0" lvl="0" indent="0" algn="l" defTabSz="914400" rtl="0" eaLnBrk="1" fontAlgn="b" latinLnBrk="0" hangingPunct="1">
                        <a:lnSpc>
                          <a:spcPct val="100000"/>
                        </a:lnSpc>
                        <a:spcBef>
                          <a:spcPts val="0"/>
                        </a:spcBef>
                        <a:spcAft>
                          <a:spcPts val="0"/>
                        </a:spcAft>
                        <a:buClrTx/>
                        <a:buSzTx/>
                        <a:buFontTx/>
                        <a:buNone/>
                        <a:tabLst/>
                        <a:defRPr/>
                      </a:pPr>
                      <a:r>
                        <a:rPr lang="en-GB" sz="1100" b="0"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after 12 noon </a:t>
                      </a:r>
                    </a:p>
                    <a:p>
                      <a:pPr marL="0" marR="0" lvl="0" indent="0" algn="l"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01 May</a:t>
                      </a:r>
                    </a:p>
                    <a:p>
                      <a:pPr marL="0" marR="0" lvl="0" indent="0" algn="l" defTabSz="914400" rtl="0" eaLnBrk="1" fontAlgn="b" latinLnBrk="0" hangingPunct="1">
                        <a:lnSpc>
                          <a:spcPct val="100000"/>
                        </a:lnSpc>
                        <a:spcBef>
                          <a:spcPts val="0"/>
                        </a:spcBef>
                        <a:spcAft>
                          <a:spcPts val="0"/>
                        </a:spcAft>
                        <a:buClrTx/>
                        <a:buSzTx/>
                        <a:buFontTx/>
                        <a:buNone/>
                        <a:tabLst/>
                        <a:defRPr/>
                      </a:pPr>
                      <a:endPar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100" b="1" i="0" u="sng"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Late fee </a:t>
                      </a:r>
                    </a:p>
                    <a:p>
                      <a:pPr marL="0" marR="0" lvl="0" indent="0" algn="l" defTabSz="914400" rtl="0" eaLnBrk="1" fontAlgn="b" latinLnBrk="0" hangingPunct="1">
                        <a:lnSpc>
                          <a:spcPct val="100000"/>
                        </a:lnSpc>
                        <a:spcBef>
                          <a:spcPts val="0"/>
                        </a:spcBef>
                        <a:spcAft>
                          <a:spcPts val="0"/>
                        </a:spcAft>
                        <a:buClrTx/>
                        <a:buSzTx/>
                        <a:buFontTx/>
                        <a:buNone/>
                        <a:tabLst/>
                        <a:defRPr/>
                      </a:pPr>
                      <a:r>
                        <a:rPr lang="en-GB" sz="1100" b="0"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after 12 noon </a:t>
                      </a:r>
                    </a:p>
                    <a:p>
                      <a:pPr marL="0" marR="0" lvl="0" indent="0" algn="l"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05 June</a:t>
                      </a:r>
                    </a:p>
                    <a:p>
                      <a:pPr marL="0" marR="0" lvl="0" indent="0" algn="l" defTabSz="914400" rtl="0" eaLnBrk="1" fontAlgn="b" latinLnBrk="0" hangingPunct="1">
                        <a:lnSpc>
                          <a:spcPct val="100000"/>
                        </a:lnSpc>
                        <a:spcBef>
                          <a:spcPts val="0"/>
                        </a:spcBef>
                        <a:spcAft>
                          <a:spcPts val="0"/>
                        </a:spcAft>
                        <a:buClrTx/>
                        <a:buSzTx/>
                        <a:buFontTx/>
                        <a:buNone/>
                        <a:tabLst/>
                        <a:defRPr/>
                      </a:pPr>
                      <a:endPar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100" b="1" i="0" u="sng"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Onsite fee </a:t>
                      </a:r>
                    </a:p>
                    <a:p>
                      <a:pPr marL="0" marR="0" lvl="0" indent="0" algn="l" defTabSz="914400" rtl="0" eaLnBrk="1" fontAlgn="b" latinLnBrk="0" hangingPunct="1">
                        <a:lnSpc>
                          <a:spcPct val="100000"/>
                        </a:lnSpc>
                        <a:spcBef>
                          <a:spcPts val="0"/>
                        </a:spcBef>
                        <a:spcAft>
                          <a:spcPts val="0"/>
                        </a:spcAft>
                        <a:buClrTx/>
                        <a:buSzTx/>
                        <a:buFontTx/>
                        <a:buNone/>
                        <a:tabLst/>
                        <a:defRPr/>
                      </a:pPr>
                      <a:r>
                        <a:rPr lang="en-GB" sz="1100" b="0"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from 12 noon </a:t>
                      </a: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 24 June </a:t>
                      </a:r>
                    </a:p>
                    <a:p>
                      <a:pPr marL="0" marR="0" lvl="0" indent="0" algn="l" defTabSz="914400" rtl="0" eaLnBrk="1" fontAlgn="b" latinLnBrk="0" hangingPunct="1">
                        <a:lnSpc>
                          <a:spcPct val="100000"/>
                        </a:lnSpc>
                        <a:spcBef>
                          <a:spcPts val="0"/>
                        </a:spcBef>
                        <a:spcAft>
                          <a:spcPts val="0"/>
                        </a:spcAft>
                        <a:buClrTx/>
                        <a:buSzTx/>
                        <a:buFontTx/>
                        <a:buNone/>
                        <a:tabLst/>
                        <a:defRPr/>
                      </a:pPr>
                      <a:endPar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100" b="1" i="0" u="sng"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Early fee </a:t>
                      </a:r>
                    </a:p>
                    <a:p>
                      <a:pPr marL="0" marR="0" lvl="0" indent="0" algn="l" defTabSz="914400" rtl="0" eaLnBrk="1" fontAlgn="b" latinLnBrk="0" hangingPunct="1">
                        <a:lnSpc>
                          <a:spcPct val="100000"/>
                        </a:lnSpc>
                        <a:spcBef>
                          <a:spcPts val="0"/>
                        </a:spcBef>
                        <a:spcAft>
                          <a:spcPts val="0"/>
                        </a:spcAft>
                        <a:buClrTx/>
                        <a:buSzTx/>
                        <a:buFontTx/>
                        <a:buNone/>
                        <a:tabLst/>
                        <a:defRPr/>
                      </a:pPr>
                      <a:r>
                        <a:rPr lang="en-GB" sz="1100" b="0"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before 12 noon </a:t>
                      </a:r>
                    </a:p>
                    <a:p>
                      <a:pPr marL="0" marR="0" lvl="0" indent="0" algn="l"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01 May</a:t>
                      </a:r>
                    </a:p>
                    <a:p>
                      <a:pPr marL="0" marR="0" lvl="0" indent="0" algn="l" defTabSz="914400" rtl="0" eaLnBrk="1" fontAlgn="b" latinLnBrk="0" hangingPunct="1">
                        <a:lnSpc>
                          <a:spcPct val="100000"/>
                        </a:lnSpc>
                        <a:spcBef>
                          <a:spcPts val="0"/>
                        </a:spcBef>
                        <a:spcAft>
                          <a:spcPts val="0"/>
                        </a:spcAft>
                        <a:buClrTx/>
                        <a:buSzTx/>
                        <a:buFontTx/>
                        <a:buNone/>
                        <a:tabLst/>
                        <a:defRPr/>
                      </a:pPr>
                      <a:endPar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100" b="1" i="0" u="sng"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Mid fee </a:t>
                      </a:r>
                    </a:p>
                    <a:p>
                      <a:pPr marL="0" marR="0" lvl="0" indent="0" algn="l" defTabSz="914400" rtl="0" eaLnBrk="1" fontAlgn="b" latinLnBrk="0" hangingPunct="1">
                        <a:lnSpc>
                          <a:spcPct val="100000"/>
                        </a:lnSpc>
                        <a:spcBef>
                          <a:spcPts val="0"/>
                        </a:spcBef>
                        <a:spcAft>
                          <a:spcPts val="0"/>
                        </a:spcAft>
                        <a:buClrTx/>
                        <a:buSzTx/>
                        <a:buFontTx/>
                        <a:buNone/>
                        <a:tabLst/>
                        <a:defRPr/>
                      </a:pPr>
                      <a:r>
                        <a:rPr lang="en-GB" sz="1100" b="0"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after 12 noon </a:t>
                      </a:r>
                    </a:p>
                    <a:p>
                      <a:pPr marL="0" marR="0" lvl="0" indent="0" algn="l"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01 May</a:t>
                      </a:r>
                    </a:p>
                    <a:p>
                      <a:pPr marL="0" marR="0" lvl="0" indent="0" algn="l" defTabSz="914400" rtl="0" eaLnBrk="1" fontAlgn="b" latinLnBrk="0" hangingPunct="1">
                        <a:lnSpc>
                          <a:spcPct val="100000"/>
                        </a:lnSpc>
                        <a:spcBef>
                          <a:spcPts val="0"/>
                        </a:spcBef>
                        <a:spcAft>
                          <a:spcPts val="0"/>
                        </a:spcAft>
                        <a:buClrTx/>
                        <a:buSzTx/>
                        <a:buFontTx/>
                        <a:buNone/>
                        <a:tabLst/>
                        <a:defRPr/>
                      </a:pPr>
                      <a:endPar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100" b="1" i="0" u="sng"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Late fee </a:t>
                      </a:r>
                    </a:p>
                    <a:p>
                      <a:pPr marL="0" marR="0" lvl="0" indent="0" algn="l" defTabSz="914400" rtl="0" eaLnBrk="1" fontAlgn="b" latinLnBrk="0" hangingPunct="1">
                        <a:lnSpc>
                          <a:spcPct val="100000"/>
                        </a:lnSpc>
                        <a:spcBef>
                          <a:spcPts val="0"/>
                        </a:spcBef>
                        <a:spcAft>
                          <a:spcPts val="0"/>
                        </a:spcAft>
                        <a:buClrTx/>
                        <a:buSzTx/>
                        <a:buFontTx/>
                        <a:buNone/>
                        <a:tabLst/>
                        <a:defRPr/>
                      </a:pPr>
                      <a:r>
                        <a:rPr lang="en-GB" sz="1100" b="0"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after 12 noon </a:t>
                      </a:r>
                    </a:p>
                    <a:p>
                      <a:pPr marL="0" marR="0" lvl="0" indent="0" algn="l"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05 June</a:t>
                      </a:r>
                    </a:p>
                    <a:p>
                      <a:pPr marL="0" marR="0" lvl="0" indent="0" algn="l" defTabSz="914400" rtl="0" eaLnBrk="1" fontAlgn="b" latinLnBrk="0" hangingPunct="1">
                        <a:lnSpc>
                          <a:spcPct val="100000"/>
                        </a:lnSpc>
                        <a:spcBef>
                          <a:spcPts val="0"/>
                        </a:spcBef>
                        <a:spcAft>
                          <a:spcPts val="0"/>
                        </a:spcAft>
                        <a:buClrTx/>
                        <a:buSzTx/>
                        <a:buFontTx/>
                        <a:buNone/>
                        <a:tabLst/>
                        <a:defRPr/>
                      </a:pPr>
                      <a:endPar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100" b="1" i="0" u="sng"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Onsite fee </a:t>
                      </a:r>
                    </a:p>
                    <a:p>
                      <a:pPr marL="0" marR="0" lvl="0" indent="0" algn="l" defTabSz="914400" rtl="0" eaLnBrk="1" fontAlgn="b" latinLnBrk="0" hangingPunct="1">
                        <a:lnSpc>
                          <a:spcPct val="100000"/>
                        </a:lnSpc>
                        <a:spcBef>
                          <a:spcPts val="0"/>
                        </a:spcBef>
                        <a:spcAft>
                          <a:spcPts val="0"/>
                        </a:spcAft>
                        <a:buClrTx/>
                        <a:buSzTx/>
                        <a:buFontTx/>
                        <a:buNone/>
                        <a:tabLst/>
                        <a:defRPr/>
                      </a:pPr>
                      <a:r>
                        <a:rPr lang="en-GB" sz="1100" b="0"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from 12 noon </a:t>
                      </a:r>
                    </a:p>
                    <a:p>
                      <a:pPr marL="0" marR="0" lvl="0" indent="0" algn="l"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24 June </a:t>
                      </a:r>
                    </a:p>
                    <a:p>
                      <a:pPr marL="0" marR="0" lvl="0" indent="0" algn="l" defTabSz="914400" rtl="0" eaLnBrk="1" fontAlgn="b" latinLnBrk="0" hangingPunct="1">
                        <a:lnSpc>
                          <a:spcPct val="100000"/>
                        </a:lnSpc>
                        <a:spcBef>
                          <a:spcPts val="0"/>
                        </a:spcBef>
                        <a:spcAft>
                          <a:spcPts val="0"/>
                        </a:spcAft>
                        <a:buClrTx/>
                        <a:buSzTx/>
                        <a:buFontTx/>
                        <a:buNone/>
                        <a:tabLst/>
                        <a:defRPr/>
                      </a:pPr>
                      <a:endPar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956351747"/>
                  </a:ext>
                </a:extLst>
              </a:tr>
              <a:tr h="0">
                <a:tc>
                  <a:txBody>
                    <a:bodyPr/>
                    <a:lstStyle/>
                    <a:p>
                      <a:pPr marL="0" marR="0" lvl="0" indent="0" algn="l" defTabSz="893763" rtl="0" eaLnBrk="1" fontAlgn="b" latinLnBrk="0" hangingPunct="1">
                        <a:lnSpc>
                          <a:spcPct val="100000"/>
                        </a:lnSpc>
                        <a:spcBef>
                          <a:spcPts val="0"/>
                        </a:spcBef>
                        <a:spcAft>
                          <a:spcPts val="0"/>
                        </a:spcAft>
                        <a:buClrTx/>
                        <a:buSzTx/>
                        <a:buFontTx/>
                        <a:buNone/>
                        <a:tabLst/>
                        <a:defRPr/>
                      </a:pPr>
                      <a:r>
                        <a:rPr lang="en-GB" sz="1200" b="1" i="0" u="none" strike="noStrike" dirty="0">
                          <a:solidFill>
                            <a:schemeClr val="bg1"/>
                          </a:solidFill>
                          <a:effectLst/>
                          <a:latin typeface="Arial Narrow" panose="020B0606020202030204" pitchFamily="34" charset="0"/>
                          <a:ea typeface="Roboto" panose="02000000000000000000" pitchFamily="2" charset="0"/>
                          <a:cs typeface="Roboto" panose="02000000000000000000" pitchFamily="2" charset="0"/>
                        </a:rPr>
                        <a:t>BAOMS Members</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21A3D"/>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£400</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£475</a:t>
                      </a:r>
                    </a:p>
                    <a:p>
                      <a:pPr marL="0" marR="0" lvl="0" indent="0" algn="ctr" defTabSz="914400" rtl="0" eaLnBrk="1" fontAlgn="b" latinLnBrk="0" hangingPunct="1">
                        <a:lnSpc>
                          <a:spcPct val="100000"/>
                        </a:lnSpc>
                        <a:spcBef>
                          <a:spcPts val="0"/>
                        </a:spcBef>
                        <a:spcAft>
                          <a:spcPts val="0"/>
                        </a:spcAft>
                        <a:buClrTx/>
                        <a:buSzTx/>
                        <a:buFontTx/>
                        <a:buNone/>
                        <a:tabLst/>
                        <a:defRPr/>
                      </a:pPr>
                      <a:endPar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£625</a:t>
                      </a:r>
                    </a:p>
                    <a:p>
                      <a:pPr marL="0" marR="0" lvl="0" indent="0" algn="ctr" defTabSz="914400" rtl="0" eaLnBrk="1" fontAlgn="b" latinLnBrk="0" hangingPunct="1">
                        <a:lnSpc>
                          <a:spcPct val="100000"/>
                        </a:lnSpc>
                        <a:spcBef>
                          <a:spcPts val="0"/>
                        </a:spcBef>
                        <a:spcAft>
                          <a:spcPts val="0"/>
                        </a:spcAft>
                        <a:buClrTx/>
                        <a:buSzTx/>
                        <a:buFontTx/>
                        <a:buNone/>
                        <a:tabLst/>
                        <a:defRPr/>
                      </a:pPr>
                      <a:endPar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£750</a:t>
                      </a:r>
                    </a:p>
                    <a:p>
                      <a:pPr marL="0" marR="0" lvl="0" indent="0" algn="ctr" defTabSz="914400" rtl="0" eaLnBrk="1" fontAlgn="b" latinLnBrk="0" hangingPunct="1">
                        <a:lnSpc>
                          <a:spcPct val="100000"/>
                        </a:lnSpc>
                        <a:spcBef>
                          <a:spcPts val="0"/>
                        </a:spcBef>
                        <a:spcAft>
                          <a:spcPts val="0"/>
                        </a:spcAft>
                        <a:buClrTx/>
                        <a:buSzTx/>
                        <a:buFontTx/>
                        <a:buNone/>
                        <a:tabLst/>
                        <a:defRPr/>
                      </a:pPr>
                      <a:endPar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£150</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£175</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£250</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£300</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94857335"/>
                  </a:ext>
                </a:extLst>
              </a:tr>
              <a:tr h="625884">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chemeClr val="bg1"/>
                          </a:solidFill>
                          <a:effectLst/>
                          <a:latin typeface="Arial Narrow" panose="020B0606020202030204" pitchFamily="34" charset="0"/>
                          <a:ea typeface="Roboto" panose="02000000000000000000" pitchFamily="2" charset="0"/>
                          <a:cs typeface="Roboto" panose="02000000000000000000" pitchFamily="2" charset="0"/>
                        </a:rPr>
                        <a:t>BAOMS Members - Special Rates*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21A3D"/>
                    </a:solidFill>
                  </a:tcPr>
                </a:tc>
                <a:tc rowSpan="2">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£275</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£325</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£450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£500</a:t>
                      </a:r>
                      <a:endParaRPr lang="en-GB" sz="1100" b="1" i="0" u="none" strike="noStrike" dirty="0">
                        <a:solidFill>
                          <a:srgbClr val="FF0000"/>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£150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£175</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£250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£300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4506289"/>
                  </a:ext>
                </a:extLst>
              </a:tr>
              <a:tr h="494430">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chemeClr val="bg1"/>
                          </a:solidFill>
                          <a:effectLst/>
                          <a:latin typeface="Arial Narrow" panose="020B0606020202030204" pitchFamily="34" charset="0"/>
                          <a:ea typeface="Roboto" panose="02000000000000000000" pitchFamily="2" charset="0"/>
                          <a:cs typeface="Roboto" panose="02000000000000000000" pitchFamily="2" charset="0"/>
                        </a:rPr>
                        <a:t>IMPT Members Oral and Maxillofacial Nurses </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21A3D"/>
                    </a:solidFill>
                  </a:tcPr>
                </a:tc>
                <a:tc v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1100" b="1" i="0" u="none" strike="noStrike" dirty="0">
                        <a:solidFill>
                          <a:srgbClr val="FF0000"/>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6573853"/>
                  </a:ext>
                </a:extLst>
              </a:tr>
              <a:tr h="423333">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chemeClr val="bg1"/>
                          </a:solidFill>
                          <a:effectLst/>
                          <a:latin typeface="Arial Narrow" panose="020B0606020202030204" pitchFamily="34" charset="0"/>
                          <a:ea typeface="Roboto" panose="02000000000000000000" pitchFamily="2" charset="0"/>
                          <a:cs typeface="Roboto" panose="02000000000000000000" pitchFamily="2" charset="0"/>
                        </a:rPr>
                        <a:t>Non-Members</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£700</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£800</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£900</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£950</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£300</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£350</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£400</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1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£500</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78292944"/>
                  </a:ext>
                </a:extLst>
              </a:tr>
              <a:tr h="338667">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chemeClr val="bg1"/>
                          </a:solidFill>
                          <a:effectLst/>
                          <a:latin typeface="Arial Narrow" panose="020B0606020202030204" pitchFamily="34" charset="0"/>
                          <a:ea typeface="Roboto" panose="02000000000000000000" pitchFamily="2" charset="0"/>
                          <a:cs typeface="Roboto" panose="02000000000000000000" pitchFamily="2" charset="0"/>
                        </a:rPr>
                        <a:t>President’s Welcome Reception**</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gridSpan="8">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chemeClr val="tx1"/>
                          </a:solidFill>
                          <a:effectLst/>
                          <a:latin typeface="Arial Narrow" panose="020B0606020202030204" pitchFamily="34" charset="0"/>
                          <a:ea typeface="Roboto" panose="02000000000000000000" pitchFamily="2" charset="0"/>
                        </a:rPr>
                        <a:t>£10 (Registered attendees) | £30 (Guest tickets)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866682830"/>
                  </a:ext>
                </a:extLst>
              </a:tr>
              <a:tr h="338667">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chemeClr val="bg1"/>
                          </a:solidFill>
                          <a:effectLst/>
                          <a:latin typeface="Arial Narrow" panose="020B0606020202030204" pitchFamily="34" charset="0"/>
                          <a:ea typeface="Roboto" panose="02000000000000000000" pitchFamily="2" charset="0"/>
                          <a:cs typeface="Roboto" panose="02000000000000000000" pitchFamily="2" charset="0"/>
                        </a:rPr>
                        <a:t>Annual Dinner tickets***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gridSpan="8">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£95 (First Class) | £35 (Steerage)</a:t>
                      </a:r>
                      <a:endParaRPr lang="en-GB" sz="1200" b="1" i="0" u="none" strike="noStrike" dirty="0">
                        <a:solidFill>
                          <a:schemeClr val="tx1"/>
                        </a:solidFill>
                        <a:effectLst/>
                        <a:latin typeface="Arial Narrow" panose="020B0606020202030204" pitchFamily="34" charset="0"/>
                        <a:ea typeface="Roboto" panose="02000000000000000000" pitchFamily="2"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rPr>
                        <a:t>£95</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chemeClr val="tx1"/>
                        </a:solidFill>
                        <a:effectLst/>
                        <a:latin typeface="Arial Narrow" panose="020B0606020202030204" pitchFamily="34" charset="0"/>
                        <a:ea typeface="Roboto" panose="02000000000000000000" pitchFamily="2" charset="0"/>
                        <a:cs typeface="Roboto" panose="02000000000000000000" pitchFamily="2"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30459880"/>
                  </a:ext>
                </a:extLst>
              </a:tr>
            </a:tbl>
          </a:graphicData>
        </a:graphic>
      </p:graphicFrame>
      <p:sp>
        <p:nvSpPr>
          <p:cNvPr id="9" name="TextBox 8">
            <a:extLst>
              <a:ext uri="{FF2B5EF4-FFF2-40B4-BE49-F238E27FC236}">
                <a16:creationId xmlns:a16="http://schemas.microsoft.com/office/drawing/2014/main" id="{4BAD07B1-ED92-4000-BA17-0600C534DC8F}"/>
              </a:ext>
            </a:extLst>
          </p:cNvPr>
          <p:cNvSpPr txBox="1"/>
          <p:nvPr/>
        </p:nvSpPr>
        <p:spPr>
          <a:xfrm>
            <a:off x="4683556" y="6579842"/>
            <a:ext cx="4963362" cy="261610"/>
          </a:xfrm>
          <a:prstGeom prst="rect">
            <a:avLst/>
          </a:prstGeom>
          <a:noFill/>
        </p:spPr>
        <p:txBody>
          <a:bodyPr wrap="square">
            <a:spAutoFit/>
          </a:bodyPr>
          <a:lstStyle/>
          <a:p>
            <a:pPr algn="r"/>
            <a:r>
              <a:rPr lang="en-GB" sz="1100" dirty="0">
                <a:ln w="0"/>
                <a:latin typeface="Arial Narrow" panose="020B0606020202030204" pitchFamily="34" charset="0"/>
                <a:ea typeface="Roboto" panose="02000000000000000000" pitchFamily="2" charset="0"/>
                <a:cs typeface="Poppins Medium" panose="00000600000000000000" pitchFamily="2" charset="0"/>
              </a:rPr>
              <a:t>page 2 of 2</a:t>
            </a:r>
            <a:endParaRPr lang="en-GB" sz="1100" dirty="0"/>
          </a:p>
        </p:txBody>
      </p:sp>
    </p:spTree>
    <p:extLst>
      <p:ext uri="{BB962C8B-B14F-4D97-AF65-F5344CB8AC3E}">
        <p14:creationId xmlns:p14="http://schemas.microsoft.com/office/powerpoint/2010/main" val="8221484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FB1F6D9AD72E74A8C1F4EBFC1903EDD" ma:contentTypeVersion="13" ma:contentTypeDescription="Create a new document." ma:contentTypeScope="" ma:versionID="45400f19e0002d21b62c176f9f0a3097">
  <xsd:schema xmlns:xsd="http://www.w3.org/2001/XMLSchema" xmlns:xs="http://www.w3.org/2001/XMLSchema" xmlns:p="http://schemas.microsoft.com/office/2006/metadata/properties" xmlns:ns3="98d944e9-8d65-4740-b872-124b026df9d5" xmlns:ns4="5518ee27-2ba6-4852-af49-6b77935eb437" targetNamespace="http://schemas.microsoft.com/office/2006/metadata/properties" ma:root="true" ma:fieldsID="0bbf51b9ed4173fb60f87bfc1bff7c4b" ns3:_="" ns4:_="">
    <xsd:import namespace="98d944e9-8d65-4740-b872-124b026df9d5"/>
    <xsd:import namespace="5518ee27-2ba6-4852-af49-6b77935eb43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OCR" minOccurs="0"/>
                <xsd:element ref="ns4:SharedWithUsers" minOccurs="0"/>
                <xsd:element ref="ns4:SharedWithDetails" minOccurs="0"/>
                <xsd:element ref="ns4:SharingHintHash"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d944e9-8d65-4740-b872-124b026df9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6" nillable="true" ma:displayName="MediaServic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518ee27-2ba6-4852-af49-6b77935eb437"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2CC0097-15AF-4557-B012-48E7824A8A19}">
  <ds:schemaRefs>
    <ds:schemaRef ds:uri="5518ee27-2ba6-4852-af49-6b77935eb437"/>
    <ds:schemaRef ds:uri="98d944e9-8d65-4740-b872-124b026df9d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D57FEA55-8C87-4BBD-88F3-AF55A9667678}">
  <ds:schemaRefs>
    <ds:schemaRef ds:uri="http://schemas.openxmlformats.org/package/2006/metadata/core-properties"/>
    <ds:schemaRef ds:uri="http://schemas.microsoft.com/office/2006/documentManagement/types"/>
    <ds:schemaRef ds:uri="http://www.w3.org/XML/1998/namespace"/>
    <ds:schemaRef ds:uri="5518ee27-2ba6-4852-af49-6b77935eb437"/>
    <ds:schemaRef ds:uri="http://purl.org/dc/dcmitype/"/>
    <ds:schemaRef ds:uri="http://purl.org/dc/elements/1.1/"/>
    <ds:schemaRef ds:uri="http://schemas.microsoft.com/office/2006/metadata/properties"/>
    <ds:schemaRef ds:uri="http://schemas.microsoft.com/office/infopath/2007/PartnerControls"/>
    <ds:schemaRef ds:uri="98d944e9-8d65-4740-b872-124b026df9d5"/>
    <ds:schemaRef ds:uri="http://purl.org/dc/terms/"/>
  </ds:schemaRefs>
</ds:datastoreItem>
</file>

<file path=customXml/itemProps3.xml><?xml version="1.0" encoding="utf-8"?>
<ds:datastoreItem xmlns:ds="http://schemas.openxmlformats.org/officeDocument/2006/customXml" ds:itemID="{9627C7D4-8DE2-47ED-B4A7-88DBC902346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4252</TotalTime>
  <Words>594</Words>
  <Application>Microsoft Office PowerPoint</Application>
  <PresentationFormat>A4 Paper (210x297 mm)</PresentationFormat>
  <Paragraphs>82</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Arial Narrow</vt:lpstr>
      <vt:lpstr>Calibri</vt:lpstr>
      <vt:lpstr>Calibri Light</vt:lpstr>
      <vt:lpstr>Roboto</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Jai Mistry - MiCE Organiser | Meetings | incentives | Conferences | Exhibitions</dc:creator>
  <cp:lastModifiedBy>Jai Mistry | MEDX Events</cp:lastModifiedBy>
  <cp:revision>15</cp:revision>
  <cp:lastPrinted>2021-03-09T14:17:37Z</cp:lastPrinted>
  <dcterms:created xsi:type="dcterms:W3CDTF">2020-12-08T18:20:41Z</dcterms:created>
  <dcterms:modified xsi:type="dcterms:W3CDTF">2026-02-26T21:23:16Z</dcterms:modified>
</cp:coreProperties>
</file>