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6"/>
  </p:notesMasterIdLst>
  <p:sldIdLst>
    <p:sldId id="275" r:id="rId5"/>
  </p:sldIdLst>
  <p:sldSz cx="9906000" cy="6858000" type="A4"/>
  <p:notesSz cx="10234613" cy="7099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1A3D"/>
    <a:srgbClr val="D13924"/>
    <a:srgbClr val="EA550C"/>
    <a:srgbClr val="FFDF38"/>
    <a:srgbClr val="FFFFFF"/>
    <a:srgbClr val="4A4947"/>
    <a:srgbClr val="F4D536"/>
    <a:srgbClr val="92A8C9"/>
    <a:srgbClr val="DCE3EC"/>
    <a:srgbClr val="131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5610" cy="3553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6717" y="1"/>
            <a:ext cx="4435610" cy="3553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12DA8-3044-4AF3-977C-B7BB6FCE16F0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87725" y="887413"/>
            <a:ext cx="3459163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2549" y="3416405"/>
            <a:ext cx="8189520" cy="27957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3976"/>
            <a:ext cx="4435610" cy="3553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6717" y="6743976"/>
            <a:ext cx="4435610" cy="3553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CE424-6E4E-47A9-AA69-B479F6ED9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750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DE87B-ED70-443B-99BC-992810FA66C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4F56C-A8C0-4C44-A342-3ED78B7EE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566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DE87B-ED70-443B-99BC-992810FA66C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4F56C-A8C0-4C44-A342-3ED78B7EE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21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DE87B-ED70-443B-99BC-992810FA66C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4F56C-A8C0-4C44-A342-3ED78B7EE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0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DE87B-ED70-443B-99BC-992810FA66C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4F56C-A8C0-4C44-A342-3ED78B7EE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99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DE87B-ED70-443B-99BC-992810FA66C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4F56C-A8C0-4C44-A342-3ED78B7EE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76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DE87B-ED70-443B-99BC-992810FA66C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4F56C-A8C0-4C44-A342-3ED78B7EE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59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DE87B-ED70-443B-99BC-992810FA66C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4F56C-A8C0-4C44-A342-3ED78B7EE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151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DE87B-ED70-443B-99BC-992810FA66C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4F56C-A8C0-4C44-A342-3ED78B7EE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35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DE87B-ED70-443B-99BC-992810FA66C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4F56C-A8C0-4C44-A342-3ED78B7EE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975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DE87B-ED70-443B-99BC-992810FA66C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4F56C-A8C0-4C44-A342-3ED78B7EE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4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DE87B-ED70-443B-99BC-992810FA66C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4F56C-A8C0-4C44-A342-3ED78B7EE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9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DE87B-ED70-443B-99BC-992810FA66C7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4F56C-A8C0-4C44-A342-3ED78B7EE8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58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baoms.org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3EBFE3D-6BA9-48B1-9BB7-FBAC26918BE7}"/>
              </a:ext>
            </a:extLst>
          </p:cNvPr>
          <p:cNvSpPr txBox="1"/>
          <p:nvPr/>
        </p:nvSpPr>
        <p:spPr>
          <a:xfrm>
            <a:off x="271304" y="4451658"/>
            <a:ext cx="936339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1200" b="1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*Special rates available for BAOMS members (full attendance only 3 days – no special daily rate) </a:t>
            </a:r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in either higher training posts (BAOMS </a:t>
            </a:r>
            <a:r>
              <a:rPr lang="en-GB" sz="1200" dirty="0" err="1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FiTs</a:t>
            </a:r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) or junior training posts – SHO/BST/FT/CT and equivalent (BAOMS Junior Trainees). To join BAOMS, contact: </a:t>
            </a:r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  <a:hlinkClick r:id="rId2"/>
              </a:rPr>
              <a:t>office@baoms.org.uk</a:t>
            </a:r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 </a:t>
            </a:r>
          </a:p>
          <a:p>
            <a:pPr algn="just"/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These special rates are </a:t>
            </a:r>
            <a:r>
              <a:rPr lang="en-GB" sz="1200" b="1" u="sng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only available </a:t>
            </a:r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to active BAOMS members in the category of BAOMS Fellow in Training or BAOMS Junior Trainee.</a:t>
            </a:r>
          </a:p>
          <a:p>
            <a:pPr algn="just"/>
            <a:endParaRPr lang="en-GB" sz="1200" b="1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en-GB" sz="1200" b="1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**OMFS Nurses:</a:t>
            </a:r>
            <a:r>
              <a:rPr lang="en-GB" sz="1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 special rate applicable on Friday </a:t>
            </a:r>
            <a:r>
              <a:rPr lang="en-GB" sz="1200" dirty="0">
                <a:latin typeface="Arial Narrow" panose="020B0606020202030204" pitchFamily="34" charset="0"/>
                <a:ea typeface="Times New Roman" panose="02020603050405020304" pitchFamily="18" charset="0"/>
              </a:rPr>
              <a:t>20 June </a:t>
            </a:r>
            <a:r>
              <a:rPr lang="en-GB" sz="1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2025 for OMFS Nurses Study Day - £</a:t>
            </a:r>
            <a:r>
              <a:rPr lang="en-GB" sz="1200" dirty="0">
                <a:latin typeface="Arial Narrow" panose="020B0606020202030204" pitchFamily="34" charset="0"/>
                <a:ea typeface="Times New Roman" panose="02020603050405020304" pitchFamily="18" charset="0"/>
              </a:rPr>
              <a:t>75</a:t>
            </a:r>
            <a:r>
              <a:rPr lang="en-GB" sz="1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(early fee) / </a:t>
            </a:r>
            <a:r>
              <a:rPr lang="en-GB" sz="1200" dirty="0">
                <a:latin typeface="Arial Narrow" panose="020B0606020202030204" pitchFamily="34" charset="0"/>
                <a:ea typeface="Times New Roman" panose="02020603050405020304" pitchFamily="18" charset="0"/>
              </a:rPr>
              <a:t>£85 </a:t>
            </a:r>
            <a:r>
              <a:rPr lang="en-GB" sz="1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(mid fee) / £</a:t>
            </a:r>
            <a:r>
              <a:rPr lang="en-GB" sz="1200" dirty="0">
                <a:latin typeface="Arial Narrow" panose="020B0606020202030204" pitchFamily="34" charset="0"/>
                <a:ea typeface="Times New Roman" panose="02020603050405020304" pitchFamily="18" charset="0"/>
              </a:rPr>
              <a:t>100 </a:t>
            </a:r>
            <a:r>
              <a:rPr lang="en-GB" sz="12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(late fee).</a:t>
            </a:r>
            <a:endParaRPr lang="en-GB" sz="12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/>
            <a:endParaRPr lang="en-GB" sz="1200" dirty="0">
              <a:ln w="0"/>
              <a:latin typeface="Arial Narrow" panose="020B0606020202030204" pitchFamily="34" charset="0"/>
              <a:ea typeface="Roboto" panose="02000000000000000000" pitchFamily="2" charset="0"/>
              <a:cs typeface="Poppins Medium" panose="00000600000000000000" pitchFamily="2" charset="0"/>
            </a:endParaRPr>
          </a:p>
          <a:p>
            <a:pPr algn="just"/>
            <a:r>
              <a:rPr lang="en-GB" sz="1200" b="1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***Annual Dinner</a:t>
            </a:r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 on Thursday 19 June 2025 </a:t>
            </a:r>
            <a:r>
              <a:rPr lang="en-GB" sz="1200" b="1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Venue: The Great Hall, Guildhall, London </a:t>
            </a:r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– </a:t>
            </a:r>
            <a:r>
              <a:rPr lang="en-GB" sz="120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includes: pre-dinner </a:t>
            </a:r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drink, three course meal with wine/drinks and </a:t>
            </a:r>
            <a:r>
              <a:rPr lang="en-GB" sz="120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live band</a:t>
            </a:r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.</a:t>
            </a:r>
          </a:p>
          <a:p>
            <a:pPr algn="just"/>
            <a:r>
              <a:rPr lang="en-GB" sz="1200" b="1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Dress code: </a:t>
            </a:r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Black tie / Tuxedo/ Formal evening wear</a:t>
            </a:r>
          </a:p>
          <a:p>
            <a:pPr algn="just"/>
            <a:endParaRPr lang="en-GB" sz="1200" b="1" dirty="0">
              <a:ln w="0"/>
              <a:latin typeface="Arial Narrow" panose="020B0606020202030204" pitchFamily="34" charset="0"/>
              <a:ea typeface="Roboto" panose="02000000000000000000" pitchFamily="2" charset="0"/>
              <a:cs typeface="Poppins Medium" panose="00000600000000000000" pitchFamily="2" charset="0"/>
            </a:endParaRPr>
          </a:p>
          <a:p>
            <a:pPr algn="just"/>
            <a:r>
              <a:rPr lang="en-GB" sz="1200" b="1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****</a:t>
            </a:r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19.00-20.00 Wednesday 18 June: </a:t>
            </a:r>
            <a:r>
              <a:rPr lang="en-GB" sz="1200" b="1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President’s Welcome Reception in the Art Gallery, Guildhall, London -</a:t>
            </a:r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  </a:t>
            </a:r>
            <a:r>
              <a:rPr lang="en-GB" sz="1200" b="1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Tickets:  £10.00 </a:t>
            </a:r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(subject to availability).  </a:t>
            </a:r>
            <a:r>
              <a:rPr lang="en-GB" sz="1200" b="1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Note: </a:t>
            </a:r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Guest tickets can be booked for £30 per person.  </a:t>
            </a:r>
            <a:r>
              <a:rPr lang="en-GB" sz="1200" b="1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Dress code: </a:t>
            </a:r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conference attire </a:t>
            </a:r>
            <a:r>
              <a:rPr lang="en-GB" sz="1200" b="1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/ </a:t>
            </a:r>
            <a:r>
              <a:rPr lang="en-GB" sz="12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smart casual.</a:t>
            </a:r>
            <a:endParaRPr lang="en-GB" sz="1200" b="1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11EF263-CDAE-4BEA-9A02-AE05C6A2C6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428291"/>
              </p:ext>
            </p:extLst>
          </p:nvPr>
        </p:nvGraphicFramePr>
        <p:xfrm>
          <a:off x="81333" y="75856"/>
          <a:ext cx="9750186" cy="42474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65654">
                  <a:extLst>
                    <a:ext uri="{9D8B030D-6E8A-4147-A177-3AD203B41FA5}">
                      <a16:colId xmlns:a16="http://schemas.microsoft.com/office/drawing/2014/main" val="3988938214"/>
                    </a:ext>
                  </a:extLst>
                </a:gridCol>
                <a:gridCol w="867713">
                  <a:extLst>
                    <a:ext uri="{9D8B030D-6E8A-4147-A177-3AD203B41FA5}">
                      <a16:colId xmlns:a16="http://schemas.microsoft.com/office/drawing/2014/main" val="938505068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val="2617212557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1589636329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372063574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917573255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val="2833030307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088542800"/>
                    </a:ext>
                  </a:extLst>
                </a:gridCol>
                <a:gridCol w="1030419">
                  <a:extLst>
                    <a:ext uri="{9D8B030D-6E8A-4147-A177-3AD203B41FA5}">
                      <a16:colId xmlns:a16="http://schemas.microsoft.com/office/drawing/2014/main" val="3716927021"/>
                    </a:ext>
                  </a:extLst>
                </a:gridCol>
              </a:tblGrid>
              <a:tr h="62691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REGISTRATION</a:t>
                      </a:r>
                    </a:p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CATEGORY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1200" b="1" i="0" u="sng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FULL</a:t>
                      </a:r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ATTENDANCE 18-20 June 2025 (3 days) </a:t>
                      </a:r>
                    </a:p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includes: </a:t>
                      </a:r>
                      <a:r>
                        <a:rPr lang="en-GB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main meeting, coffee, lunch, afternoon tea.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392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169000" marR="169000" marT="76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392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169000" marR="169000" marT="76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392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244111" marR="244111" marT="110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392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1200" b="1" i="0" u="sng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DAILY </a:t>
                      </a:r>
                      <a:r>
                        <a:rPr lang="en-GB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ATTENDANCE 18,19 or 20 June </a:t>
                      </a:r>
                    </a:p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includes: </a:t>
                      </a:r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main meeting, coffee, lunch and afternoon tea.</a:t>
                      </a: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algn="ctr" fontAlgn="b"/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3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392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392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39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660147"/>
                  </a:ext>
                </a:extLst>
              </a:tr>
              <a:tr h="97287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A49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Early fee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before 12 noon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13 May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Mid fee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after 12 noon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13 May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Late fee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after 12 noon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 June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Onsite fee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from 12 noon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11 June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Early fee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before 12 noon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13 May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Mid fee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after 12 noon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13 May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Late fee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after 12 noon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 June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sng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Onsite fee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from 12 noon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11 June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517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89376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BAOMS Members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1A3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£400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£475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£625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£750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£150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£175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£250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£300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4857335"/>
                  </a:ext>
                </a:extLst>
              </a:tr>
              <a:tr h="6258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BAOMS Members - Special Rates*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1A3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£275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£325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£450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£500</a:t>
                      </a:r>
                      <a:endParaRPr lang="en-GB" sz="1100" b="1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£150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£175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£250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£300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4506289"/>
                  </a:ext>
                </a:extLst>
              </a:tr>
              <a:tr h="4944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Oral and Maxillofacial Nurses and IMPT Members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1A3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6573853"/>
                  </a:ext>
                </a:extLst>
              </a:tr>
              <a:tr h="4233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Non Members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£700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£800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£900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£950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£300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£350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£400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£500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292944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President’s Welcome Reception****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</a:rPr>
                        <a:t>£10 (Registered attendees) | £30 (Guest tickets)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682830"/>
                  </a:ext>
                </a:extLst>
              </a:tr>
              <a:tr h="33866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Annual Dinner tickets***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£125 (BAOMS Members) | £175 (Non Members)</a:t>
                      </a: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£95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045988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BAD07B1-ED92-4000-BA17-0600C534DC8F}"/>
              </a:ext>
            </a:extLst>
          </p:cNvPr>
          <p:cNvSpPr txBox="1"/>
          <p:nvPr/>
        </p:nvSpPr>
        <p:spPr>
          <a:xfrm>
            <a:off x="4683556" y="6579842"/>
            <a:ext cx="496336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100" dirty="0">
                <a:ln w="0"/>
                <a:latin typeface="Arial Narrow" panose="020B0606020202030204" pitchFamily="34" charset="0"/>
                <a:ea typeface="Roboto" panose="02000000000000000000" pitchFamily="2" charset="0"/>
                <a:cs typeface="Poppins Medium" panose="00000600000000000000" pitchFamily="2" charset="0"/>
              </a:rPr>
              <a:t>page 2 of 2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82214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B1F6D9AD72E74A8C1F4EBFC1903EDD" ma:contentTypeVersion="13" ma:contentTypeDescription="Create a new document." ma:contentTypeScope="" ma:versionID="45400f19e0002d21b62c176f9f0a3097">
  <xsd:schema xmlns:xsd="http://www.w3.org/2001/XMLSchema" xmlns:xs="http://www.w3.org/2001/XMLSchema" xmlns:p="http://schemas.microsoft.com/office/2006/metadata/properties" xmlns:ns3="98d944e9-8d65-4740-b872-124b026df9d5" xmlns:ns4="5518ee27-2ba6-4852-af49-6b77935eb437" targetNamespace="http://schemas.microsoft.com/office/2006/metadata/properties" ma:root="true" ma:fieldsID="0bbf51b9ed4173fb60f87bfc1bff7c4b" ns3:_="" ns4:_="">
    <xsd:import namespace="98d944e9-8d65-4740-b872-124b026df9d5"/>
    <xsd:import namespace="5518ee27-2ba6-4852-af49-6b77935eb4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d944e9-8d65-4740-b872-124b026df9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18ee27-2ba6-4852-af49-6b77935eb43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7FEA55-8C87-4BBD-88F3-AF55A9667678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5518ee27-2ba6-4852-af49-6b77935eb437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98d944e9-8d65-4740-b872-124b026df9d5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2CC0097-15AF-4557-B012-48E7824A8A19}">
  <ds:schemaRefs>
    <ds:schemaRef ds:uri="5518ee27-2ba6-4852-af49-6b77935eb437"/>
    <ds:schemaRef ds:uri="98d944e9-8d65-4740-b872-124b026df9d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27C7D4-8DE2-47ED-B4A7-88DBC90234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4207</TotalTime>
  <Words>416</Words>
  <Application>Microsoft Office PowerPoint</Application>
  <PresentationFormat>A4 Paper (210x297 mm)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Roboto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Jai Mistry - MiCE Organiser | Meetings | incentives | Conferences | Exhibitions</dc:creator>
  <cp:lastModifiedBy>Sarah Durham</cp:lastModifiedBy>
  <cp:revision>11</cp:revision>
  <cp:lastPrinted>2021-03-09T14:17:37Z</cp:lastPrinted>
  <dcterms:created xsi:type="dcterms:W3CDTF">2020-12-08T18:20:41Z</dcterms:created>
  <dcterms:modified xsi:type="dcterms:W3CDTF">2025-03-14T12:30:44Z</dcterms:modified>
</cp:coreProperties>
</file>