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72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80F9-72A6-42CE-A3C9-B7C2DD20D704}" type="datetimeFigureOut">
              <a:rPr lang="en-GB" smtClean="0"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cseng.ac.uk/-/media/files/rcs/fds/guidelines/3rd-molar-guidelines--april-2021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3C0D8251-7A7E-4057-88DC-561A84824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98476"/>
              </p:ext>
            </p:extLst>
          </p:nvPr>
        </p:nvGraphicFramePr>
        <p:xfrm>
          <a:off x="1575914" y="1543282"/>
          <a:ext cx="8465755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51">
                  <a:extLst>
                    <a:ext uri="{9D8B030D-6E8A-4147-A177-3AD203B41FA5}">
                      <a16:colId xmlns:a16="http://schemas.microsoft.com/office/drawing/2014/main" xmlns="" val="761057628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2610442246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83951759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712448109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268806563"/>
                    </a:ext>
                  </a:extLst>
                </a:gridCol>
                <a:gridCol w="1134000">
                  <a:extLst>
                    <a:ext uri="{9D8B030D-6E8A-4147-A177-3AD203B41FA5}">
                      <a16:colId xmlns:a16="http://schemas.microsoft.com/office/drawing/2014/main" xmlns="" val="1737712789"/>
                    </a:ext>
                  </a:extLst>
                </a:gridCol>
                <a:gridCol w="1431000">
                  <a:extLst>
                    <a:ext uri="{9D8B030D-6E8A-4147-A177-3AD203B41FA5}">
                      <a16:colId xmlns:a16="http://schemas.microsoft.com/office/drawing/2014/main" xmlns="" val="269933797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&amp; surgical review &amp;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selection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Booking/ listing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Pre-op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Surgery &amp; Post Operative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&amp; follow-up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55961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988EAA-D25D-4D47-AD2C-85EDB81B212B}"/>
              </a:ext>
            </a:extLst>
          </p:cNvPr>
          <p:cNvSpPr/>
          <p:nvPr/>
        </p:nvSpPr>
        <p:spPr>
          <a:xfrm>
            <a:off x="2825835" y="1896588"/>
            <a:ext cx="1069410" cy="2532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History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040DB34-140B-4FA0-BAF6-B35CEBE40BBE}"/>
              </a:ext>
            </a:extLst>
          </p:cNvPr>
          <p:cNvSpPr/>
          <p:nvPr/>
        </p:nvSpPr>
        <p:spPr>
          <a:xfrm>
            <a:off x="6289560" y="1883411"/>
            <a:ext cx="1182283" cy="2660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 swabs/Isolation 3 days before 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363220-F58A-4B24-AAC1-03DAA4575480}"/>
              </a:ext>
            </a:extLst>
          </p:cNvPr>
          <p:cNvSpPr/>
          <p:nvPr/>
        </p:nvSpPr>
        <p:spPr>
          <a:xfrm>
            <a:off x="7526744" y="1916137"/>
            <a:ext cx="1013660" cy="24425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check list/Loccsip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C54AF4-B310-4ECB-A45E-98FEDB2844C7}"/>
              </a:ext>
            </a:extLst>
          </p:cNvPr>
          <p:cNvSpPr/>
          <p:nvPr/>
        </p:nvSpPr>
        <p:spPr>
          <a:xfrm>
            <a:off x="8671541" y="1916138"/>
            <a:ext cx="1371941" cy="2482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leaflet given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xmlns="" id="{6B7D51FD-1C03-4E1D-B723-818DE16C4B23}"/>
              </a:ext>
            </a:extLst>
          </p:cNvPr>
          <p:cNvSpPr/>
          <p:nvPr/>
        </p:nvSpPr>
        <p:spPr>
          <a:xfrm>
            <a:off x="1638191" y="2284144"/>
            <a:ext cx="889049" cy="425072"/>
          </a:xfrm>
          <a:prstGeom prst="flowChartDecision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assessment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BF66423-30CF-427E-B205-78CB663F86A4}"/>
              </a:ext>
            </a:extLst>
          </p:cNvPr>
          <p:cNvSpPr/>
          <p:nvPr/>
        </p:nvSpPr>
        <p:spPr>
          <a:xfrm>
            <a:off x="2341000" y="2275505"/>
            <a:ext cx="456674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RED FLAGS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3CD6BA2-17B5-468C-B272-C98CB5C69564}"/>
              </a:ext>
            </a:extLst>
          </p:cNvPr>
          <p:cNvSpPr/>
          <p:nvPr/>
        </p:nvSpPr>
        <p:spPr>
          <a:xfrm>
            <a:off x="1686214" y="2703675"/>
            <a:ext cx="401096" cy="13540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590021A-6FFB-4442-8AC3-3DD0DC13581E}"/>
              </a:ext>
            </a:extLst>
          </p:cNvPr>
          <p:cNvCxnSpPr>
            <a:cxnSpLocks/>
            <a:stCxn id="11" idx="3"/>
            <a:endCxn id="784" idx="1"/>
          </p:cNvCxnSpPr>
          <p:nvPr/>
        </p:nvCxnSpPr>
        <p:spPr>
          <a:xfrm>
            <a:off x="2527240" y="2496681"/>
            <a:ext cx="456977" cy="101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EB4A7121-D3E0-4A95-A0D4-C3977D514817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2082715" y="2709217"/>
            <a:ext cx="0" cy="6509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261ADBE-0DEA-4431-B88B-ACFC822D15DA}"/>
              </a:ext>
            </a:extLst>
          </p:cNvPr>
          <p:cNvCxnSpPr>
            <a:cxnSpLocks/>
            <a:stCxn id="5" idx="2"/>
            <a:endCxn id="784" idx="0"/>
          </p:cNvCxnSpPr>
          <p:nvPr/>
        </p:nvCxnSpPr>
        <p:spPr>
          <a:xfrm>
            <a:off x="3360541" y="2149814"/>
            <a:ext cx="701" cy="204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8045E5D9-3CED-40A2-948F-B5EF23C8DBB7}"/>
              </a:ext>
            </a:extLst>
          </p:cNvPr>
          <p:cNvCxnSpPr>
            <a:cxnSpLocks/>
            <a:stCxn id="489" idx="2"/>
            <a:endCxn id="11" idx="0"/>
          </p:cNvCxnSpPr>
          <p:nvPr/>
        </p:nvCxnSpPr>
        <p:spPr>
          <a:xfrm flipH="1">
            <a:off x="2082715" y="2131887"/>
            <a:ext cx="1088" cy="15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1812A384-99A5-43F5-8A9A-20868CED60CA}"/>
              </a:ext>
            </a:extLst>
          </p:cNvPr>
          <p:cNvCxnSpPr>
            <a:cxnSpLocks/>
            <a:stCxn id="106" idx="0"/>
            <a:endCxn id="784" idx="2"/>
          </p:cNvCxnSpPr>
          <p:nvPr/>
        </p:nvCxnSpPr>
        <p:spPr>
          <a:xfrm flipH="1" flipV="1">
            <a:off x="3361241" y="2659059"/>
            <a:ext cx="4271" cy="337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9F71C048-806B-429A-9D77-925E2008D25A}"/>
              </a:ext>
            </a:extLst>
          </p:cNvPr>
          <p:cNvCxnSpPr>
            <a:cxnSpLocks/>
            <a:endCxn id="802" idx="2"/>
          </p:cNvCxnSpPr>
          <p:nvPr/>
        </p:nvCxnSpPr>
        <p:spPr>
          <a:xfrm flipV="1">
            <a:off x="4531508" y="2659060"/>
            <a:ext cx="611" cy="2736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5468684" y="2680378"/>
            <a:ext cx="5597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91D2A0FF-9AB5-4A4A-AD7A-7F1A273DA7FA}"/>
              </a:ext>
            </a:extLst>
          </p:cNvPr>
          <p:cNvCxnSpPr>
            <a:cxnSpLocks/>
          </p:cNvCxnSpPr>
          <p:nvPr/>
        </p:nvCxnSpPr>
        <p:spPr>
          <a:xfrm flipH="1">
            <a:off x="5948743" y="2680378"/>
            <a:ext cx="2361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B672D25C-9165-402F-8E0A-A59D6DBC7AAE}"/>
              </a:ext>
            </a:extLst>
          </p:cNvPr>
          <p:cNvSpPr/>
          <p:nvPr/>
        </p:nvSpPr>
        <p:spPr>
          <a:xfrm>
            <a:off x="3745030" y="2296927"/>
            <a:ext cx="316173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1E9D3823-98E4-4136-94A7-7F14B21F433A}"/>
              </a:ext>
            </a:extLst>
          </p:cNvPr>
          <p:cNvSpPr/>
          <p:nvPr/>
        </p:nvSpPr>
        <p:spPr>
          <a:xfrm>
            <a:off x="3978217" y="1898930"/>
            <a:ext cx="1106582" cy="3086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to appropriate list as per anaesthetic requirement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xmlns="" id="{FD510EF0-9742-4020-A1C6-A5F9F81AF90B}"/>
              </a:ext>
            </a:extLst>
          </p:cNvPr>
          <p:cNvCxnSpPr>
            <a:cxnSpLocks/>
            <a:stCxn id="163" idx="2"/>
            <a:endCxn id="802" idx="0"/>
          </p:cNvCxnSpPr>
          <p:nvPr/>
        </p:nvCxnSpPr>
        <p:spPr>
          <a:xfrm>
            <a:off x="4531508" y="2207540"/>
            <a:ext cx="611" cy="1470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xmlns="" id="{0C9591F8-7E54-490F-98E0-573E85A742C4}"/>
              </a:ext>
            </a:extLst>
          </p:cNvPr>
          <p:cNvCxnSpPr>
            <a:cxnSpLocks/>
            <a:stCxn id="784" idx="3"/>
            <a:endCxn id="802" idx="1"/>
          </p:cNvCxnSpPr>
          <p:nvPr/>
        </p:nvCxnSpPr>
        <p:spPr>
          <a:xfrm>
            <a:off x="3738265" y="2506801"/>
            <a:ext cx="4168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xmlns="" id="{08F39C7E-787F-471B-A0E9-52848F169FB0}"/>
              </a:ext>
            </a:extLst>
          </p:cNvPr>
          <p:cNvCxnSpPr>
            <a:cxnSpLocks/>
            <a:stCxn id="802" idx="3"/>
            <a:endCxn id="818" idx="1"/>
          </p:cNvCxnSpPr>
          <p:nvPr/>
        </p:nvCxnSpPr>
        <p:spPr>
          <a:xfrm flipV="1">
            <a:off x="4909143" y="2500317"/>
            <a:ext cx="403798" cy="6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xmlns="" id="{13D90BB2-4841-4A59-A17A-AE592A861010}"/>
              </a:ext>
            </a:extLst>
          </p:cNvPr>
          <p:cNvCxnSpPr>
            <a:cxnSpLocks/>
            <a:stCxn id="818" idx="3"/>
            <a:endCxn id="849" idx="1"/>
          </p:cNvCxnSpPr>
          <p:nvPr/>
        </p:nvCxnSpPr>
        <p:spPr>
          <a:xfrm>
            <a:off x="6066992" y="2500318"/>
            <a:ext cx="435763" cy="50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xmlns="" id="{78D4BA94-3AB6-469A-9C76-09DDD959B84F}"/>
              </a:ext>
            </a:extLst>
          </p:cNvPr>
          <p:cNvCxnSpPr>
            <a:cxnSpLocks/>
            <a:stCxn id="8" idx="2"/>
            <a:endCxn id="849" idx="0"/>
          </p:cNvCxnSpPr>
          <p:nvPr/>
        </p:nvCxnSpPr>
        <p:spPr>
          <a:xfrm flipH="1">
            <a:off x="6879779" y="2149436"/>
            <a:ext cx="922" cy="2036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xmlns="" id="{D314292F-9036-4993-9276-69D4E71A1481}"/>
              </a:ext>
            </a:extLst>
          </p:cNvPr>
          <p:cNvSpPr/>
          <p:nvPr/>
        </p:nvSpPr>
        <p:spPr>
          <a:xfrm>
            <a:off x="6041518" y="2230341"/>
            <a:ext cx="383678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 from referral</a:t>
            </a:r>
          </a:p>
        </p:txBody>
      </p:sp>
      <p:sp>
        <p:nvSpPr>
          <p:cNvPr id="302" name="Flowchart: Terminator 301">
            <a:extLst>
              <a:ext uri="{FF2B5EF4-FFF2-40B4-BE49-F238E27FC236}">
                <a16:creationId xmlns:a16="http://schemas.microsoft.com/office/drawing/2014/main" xmlns="" id="{EAA988BC-0927-4459-A9BD-5EE71C154F46}"/>
              </a:ext>
            </a:extLst>
          </p:cNvPr>
          <p:cNvSpPr/>
          <p:nvPr/>
        </p:nvSpPr>
        <p:spPr>
          <a:xfrm>
            <a:off x="7653674" y="2357245"/>
            <a:ext cx="754050" cy="29533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&amp; post operative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xmlns="" id="{B6B43E8B-C188-4185-9001-4559EDF65CF4}"/>
              </a:ext>
            </a:extLst>
          </p:cNvPr>
          <p:cNvCxnSpPr>
            <a:cxnSpLocks/>
            <a:stCxn id="302" idx="2"/>
          </p:cNvCxnSpPr>
          <p:nvPr/>
        </p:nvCxnSpPr>
        <p:spPr>
          <a:xfrm flipH="1">
            <a:off x="8029415" y="2652576"/>
            <a:ext cx="1284" cy="274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xmlns="" id="{DA00461E-77B5-4DF3-846B-C41ABF6E3AA9}"/>
              </a:ext>
            </a:extLst>
          </p:cNvPr>
          <p:cNvCxnSpPr>
            <a:cxnSpLocks/>
            <a:stCxn id="849" idx="3"/>
            <a:endCxn id="302" idx="1"/>
          </p:cNvCxnSpPr>
          <p:nvPr/>
        </p:nvCxnSpPr>
        <p:spPr>
          <a:xfrm flipV="1">
            <a:off x="7256805" y="2504910"/>
            <a:ext cx="396871" cy="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xmlns="" id="{F3BA7B36-9A03-4142-9776-8167C65B72FB}"/>
              </a:ext>
            </a:extLst>
          </p:cNvPr>
          <p:cNvCxnSpPr>
            <a:cxnSpLocks/>
            <a:stCxn id="9" idx="2"/>
            <a:endCxn id="302" idx="0"/>
          </p:cNvCxnSpPr>
          <p:nvPr/>
        </p:nvCxnSpPr>
        <p:spPr>
          <a:xfrm flipH="1">
            <a:off x="8030701" y="2160387"/>
            <a:ext cx="2875" cy="1968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xmlns="" id="{0A8FDC9F-B327-4399-BC22-61A161A434B4}"/>
              </a:ext>
            </a:extLst>
          </p:cNvPr>
          <p:cNvCxnSpPr>
            <a:cxnSpLocks/>
            <a:stCxn id="346" idx="2"/>
            <a:endCxn id="113" idx="0"/>
          </p:cNvCxnSpPr>
          <p:nvPr/>
        </p:nvCxnSpPr>
        <p:spPr>
          <a:xfrm>
            <a:off x="9358564" y="2611396"/>
            <a:ext cx="8044" cy="181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6" name="Flowchart: Terminator 345">
            <a:extLst>
              <a:ext uri="{FF2B5EF4-FFF2-40B4-BE49-F238E27FC236}">
                <a16:creationId xmlns:a16="http://schemas.microsoft.com/office/drawing/2014/main" xmlns="" id="{45ABD632-4EC0-454F-AF13-4938D7D8AE7D}"/>
              </a:ext>
            </a:extLst>
          </p:cNvPr>
          <p:cNvSpPr/>
          <p:nvPr/>
        </p:nvSpPr>
        <p:spPr>
          <a:xfrm>
            <a:off x="9075145" y="2366624"/>
            <a:ext cx="566838" cy="244772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</p:txBody>
      </p:sp>
      <p:cxnSp>
        <p:nvCxnSpPr>
          <p:cNvPr id="348" name="Straight Arrow Connector 347">
            <a:extLst>
              <a:ext uri="{FF2B5EF4-FFF2-40B4-BE49-F238E27FC236}">
                <a16:creationId xmlns:a16="http://schemas.microsoft.com/office/drawing/2014/main" xmlns="" id="{95363017-6BBC-4910-8222-48CE6789E47F}"/>
              </a:ext>
            </a:extLst>
          </p:cNvPr>
          <p:cNvCxnSpPr>
            <a:cxnSpLocks/>
            <a:stCxn id="10" idx="2"/>
            <a:endCxn id="346" idx="0"/>
          </p:cNvCxnSpPr>
          <p:nvPr/>
        </p:nvCxnSpPr>
        <p:spPr>
          <a:xfrm>
            <a:off x="9357510" y="2164437"/>
            <a:ext cx="1054" cy="2021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9" name="Flowchart: Terminator 488">
            <a:extLst>
              <a:ext uri="{FF2B5EF4-FFF2-40B4-BE49-F238E27FC236}">
                <a16:creationId xmlns:a16="http://schemas.microsoft.com/office/drawing/2014/main" xmlns="" id="{15CDA3CC-E97E-45D3-9348-1AEA2834D267}"/>
              </a:ext>
            </a:extLst>
          </p:cNvPr>
          <p:cNvSpPr/>
          <p:nvPr/>
        </p:nvSpPr>
        <p:spPr>
          <a:xfrm>
            <a:off x="1584449" y="1902996"/>
            <a:ext cx="998708" cy="22889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&amp; surgical review &amp; assessment</a:t>
            </a:r>
          </a:p>
        </p:txBody>
      </p:sp>
      <p:sp>
        <p:nvSpPr>
          <p:cNvPr id="772" name="Rectangle 771">
            <a:extLst>
              <a:ext uri="{FF2B5EF4-FFF2-40B4-BE49-F238E27FC236}">
                <a16:creationId xmlns:a16="http://schemas.microsoft.com/office/drawing/2014/main" xmlns="" id="{5B5749E9-81AB-40D1-9D7F-D089496F7426}"/>
              </a:ext>
            </a:extLst>
          </p:cNvPr>
          <p:cNvSpPr/>
          <p:nvPr/>
        </p:nvSpPr>
        <p:spPr>
          <a:xfrm>
            <a:off x="1566241" y="1366271"/>
            <a:ext cx="8477234" cy="168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 template</a:t>
            </a:r>
          </a:p>
        </p:txBody>
      </p:sp>
      <p:cxnSp>
        <p:nvCxnSpPr>
          <p:cNvPr id="776" name="Connector: Elbow 775">
            <a:extLst>
              <a:ext uri="{FF2B5EF4-FFF2-40B4-BE49-F238E27FC236}">
                <a16:creationId xmlns:a16="http://schemas.microsoft.com/office/drawing/2014/main" xmlns="" id="{203875EA-9AA4-45B5-A596-4F590C840BA6}"/>
              </a:ext>
            </a:extLst>
          </p:cNvPr>
          <p:cNvCxnSpPr>
            <a:cxnSpLocks/>
            <a:stCxn id="70" idx="3"/>
            <a:endCxn id="784" idx="1"/>
          </p:cNvCxnSpPr>
          <p:nvPr/>
        </p:nvCxnSpPr>
        <p:spPr>
          <a:xfrm flipV="1">
            <a:off x="2731207" y="2506802"/>
            <a:ext cx="253009" cy="413433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Flowchart: Terminator 783">
            <a:extLst>
              <a:ext uri="{FF2B5EF4-FFF2-40B4-BE49-F238E27FC236}">
                <a16:creationId xmlns:a16="http://schemas.microsoft.com/office/drawing/2014/main" xmlns="" id="{04F2FAF3-1644-4797-BD3B-A6391A302FD0}"/>
              </a:ext>
            </a:extLst>
          </p:cNvPr>
          <p:cNvSpPr/>
          <p:nvPr/>
        </p:nvSpPr>
        <p:spPr>
          <a:xfrm>
            <a:off x="2984216" y="2354543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selection</a:t>
            </a:r>
          </a:p>
        </p:txBody>
      </p:sp>
      <p:sp>
        <p:nvSpPr>
          <p:cNvPr id="802" name="Flowchart: Terminator 801">
            <a:extLst>
              <a:ext uri="{FF2B5EF4-FFF2-40B4-BE49-F238E27FC236}">
                <a16:creationId xmlns:a16="http://schemas.microsoft.com/office/drawing/2014/main" xmlns="" id="{5D078F8C-D703-4E98-AF11-C05DC82AA7E1}"/>
              </a:ext>
            </a:extLst>
          </p:cNvPr>
          <p:cNvSpPr/>
          <p:nvPr/>
        </p:nvSpPr>
        <p:spPr>
          <a:xfrm>
            <a:off x="4155093" y="2354543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Booking/ listing</a:t>
            </a:r>
          </a:p>
        </p:txBody>
      </p:sp>
      <p:sp>
        <p:nvSpPr>
          <p:cNvPr id="818" name="Flowchart: Terminator 817">
            <a:extLst>
              <a:ext uri="{FF2B5EF4-FFF2-40B4-BE49-F238E27FC236}">
                <a16:creationId xmlns:a16="http://schemas.microsoft.com/office/drawing/2014/main" xmlns="" id="{725354C2-FA8B-47E0-9B40-BB2328D4E0A1}"/>
              </a:ext>
            </a:extLst>
          </p:cNvPr>
          <p:cNvSpPr/>
          <p:nvPr/>
        </p:nvSpPr>
        <p:spPr>
          <a:xfrm>
            <a:off x="5312941" y="2348059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Pre-op assessment</a:t>
            </a:r>
          </a:p>
        </p:txBody>
      </p:sp>
      <p:sp>
        <p:nvSpPr>
          <p:cNvPr id="849" name="Flowchart: Terminator 848">
            <a:extLst>
              <a:ext uri="{FF2B5EF4-FFF2-40B4-BE49-F238E27FC236}">
                <a16:creationId xmlns:a16="http://schemas.microsoft.com/office/drawing/2014/main" xmlns="" id="{61A46D0F-DC59-4C09-ACD7-62C5C6E4AD25}"/>
              </a:ext>
            </a:extLst>
          </p:cNvPr>
          <p:cNvSpPr/>
          <p:nvPr/>
        </p:nvSpPr>
        <p:spPr>
          <a:xfrm>
            <a:off x="6502754" y="2353090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7" name="Straight Arrow Connector 856">
            <a:extLst>
              <a:ext uri="{FF2B5EF4-FFF2-40B4-BE49-F238E27FC236}">
                <a16:creationId xmlns:a16="http://schemas.microsoft.com/office/drawing/2014/main" xmlns="" id="{0E77728C-AAA7-4293-81A9-9AE98B3FBE3E}"/>
              </a:ext>
            </a:extLst>
          </p:cNvPr>
          <p:cNvCxnSpPr>
            <a:cxnSpLocks/>
            <a:stCxn id="849" idx="2"/>
          </p:cNvCxnSpPr>
          <p:nvPr/>
        </p:nvCxnSpPr>
        <p:spPr>
          <a:xfrm>
            <a:off x="6879778" y="2657606"/>
            <a:ext cx="2984" cy="156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82273" y="336013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</a:t>
            </a:r>
            <a:r>
              <a:rPr lang="en-GB" sz="525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DPT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diagnostic periapical radiograph within 1 year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FB14CDBF-C4B8-4972-80C6-C62FEA7273E3}"/>
              </a:ext>
            </a:extLst>
          </p:cNvPr>
          <p:cNvSpPr/>
          <p:nvPr/>
        </p:nvSpPr>
        <p:spPr>
          <a:xfrm>
            <a:off x="2973992" y="2996190"/>
            <a:ext cx="783041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not suitable for tier 2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4033290" y="295183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to pooled list 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694863D1-3E92-4570-857E-82E4EAD2FC97}"/>
              </a:ext>
            </a:extLst>
          </p:cNvPr>
          <p:cNvSpPr/>
          <p:nvPr/>
        </p:nvSpPr>
        <p:spPr>
          <a:xfrm>
            <a:off x="5242044" y="289954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for general anaesthetic and sedation patients only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425196" y="2811898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and radiograph and covid test checked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530494" y="291241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PPE if likely to an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AGP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866166" y="2793322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and advice given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B41755BB-950B-4109-8B6B-A99A4C8B7C25}"/>
              </a:ext>
            </a:extLst>
          </p:cNvPr>
          <p:cNvSpPr/>
          <p:nvPr/>
        </p:nvSpPr>
        <p:spPr>
          <a:xfrm>
            <a:off x="1730323" y="646971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pain, swelling, damage to adjacent teeth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itle 2">
            <a:extLst>
              <a:ext uri="{FF2B5EF4-FFF2-40B4-BE49-F238E27FC236}">
                <a16:creationId xmlns:a16="http://schemas.microsoft.com/office/drawing/2014/main" xmlns="" id="{A1EAF94F-30C6-DA4A-B0AB-B3C5E998F416}"/>
              </a:ext>
            </a:extLst>
          </p:cNvPr>
          <p:cNvSpPr txBox="1">
            <a:spLocks/>
          </p:cNvSpPr>
          <p:nvPr/>
        </p:nvSpPr>
        <p:spPr>
          <a:xfrm>
            <a:off x="335441" y="355851"/>
            <a:ext cx="5613302" cy="7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00" b="1" dirty="0" smtClean="0">
                <a:solidFill>
                  <a:srgbClr val="FF0000"/>
                </a:solidFill>
                <a:latin typeface="+mn-lt"/>
                <a:ea typeface="+mn-ea"/>
                <a:cs typeface="Arial"/>
              </a:rPr>
              <a:t>Review date: April 2022 </a:t>
            </a:r>
          </a:p>
          <a:p>
            <a:r>
              <a:rPr lang="en-GB" sz="2400" b="1" dirty="0" smtClean="0">
                <a:latin typeface="+mn-lt"/>
                <a:ea typeface="+mn-ea"/>
                <a:cs typeface="Arial"/>
              </a:rPr>
              <a:t>Removal of Wisdom Teeth, Impacted Teeth </a:t>
            </a:r>
            <a:r>
              <a:rPr lang="en-GB" sz="2400" b="1" dirty="0">
                <a:latin typeface="+mn-lt"/>
                <a:ea typeface="+mn-ea"/>
                <a:cs typeface="Arial"/>
              </a:rPr>
              <a:t>and </a:t>
            </a:r>
            <a:r>
              <a:rPr lang="en-GB" sz="2400" b="1" dirty="0" smtClean="0">
                <a:latin typeface="+mn-lt"/>
                <a:ea typeface="+mn-ea"/>
                <a:cs typeface="Arial"/>
              </a:rPr>
              <a:t>Buried Tooth Roots Adult Pathway</a:t>
            </a:r>
            <a:endParaRPr lang="en-GB" sz="2400" b="1" dirty="0">
              <a:latin typeface="+mn-lt"/>
              <a:ea typeface="+mn-ea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82273" y="376010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been triaged with patient suitable for tier 2 triaged out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78425" y="416213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Wisdom teeth to meet NICE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guidance </a:t>
            </a:r>
            <a:r>
              <a:rPr lang="en-GB" sz="525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525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66241" y="4552582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or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 by OMFS/OS specialist as per local preference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66241" y="4947880"/>
            <a:ext cx="1000884" cy="45821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to be taken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meeting. Verbal consent for virtual assessments with form to be completed and left in notes for signature on arrival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73014" y="545854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information Leaflet  to be given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sent for virtual assessments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566241" y="5830571"/>
            <a:ext cx="1000884" cy="51963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of clinic letter to be sent to patient: detailing treatment plan, action for dentist, medical preparation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needs to do pre op (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anticoagulation)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FB14CDBF-C4B8-4972-80C6-C62FEA7273E3}"/>
              </a:ext>
            </a:extLst>
          </p:cNvPr>
          <p:cNvSpPr/>
          <p:nvPr/>
        </p:nvSpPr>
        <p:spPr>
          <a:xfrm>
            <a:off x="2990629" y="3397997"/>
            <a:ext cx="783041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Suitable for Local Anaesthetic, Local + sedation, General Anaesthetic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4033290" y="334087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anaesthetics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out patient procedure lists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4031066" y="372991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anaesthetic/Sedation to day case lists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4031066" y="415579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Listed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priority categorisation  for procedure according to RCS guidelines.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5239299" y="331889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 of patients pre-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oped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identified as available at short notice to replace cancellations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5232473" y="3722150"/>
            <a:ext cx="1000884" cy="43364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Preoperative assessment as per National day case delivery Pack. Can be telephone/video if base line height weight and BP done at clinic.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5242044" y="4212478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Warfarinised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patients should have INR within 72 hours of surgery.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5232473" y="4612009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on NOAC must be given instructions re dosage as per Trust guidelines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431656" y="3218980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admitted on the day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425196" y="3661741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VTE risk assessment for GA patients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435100" y="4079568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Pregnancy test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525205" y="331051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fallow time if required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525205" y="3717581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anaesthetic and sedation patients to recovery/day case unit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525205" y="4132751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anaesthetic patients to go straight home at end of procedure with Trust written instructions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866166" y="3178689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initiated follow up if required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880331" y="359612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generated and copy given to patient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6CCD444E-40D6-43D2-85D5-96646C1BA74D}"/>
              </a:ext>
            </a:extLst>
          </p:cNvPr>
          <p:cNvSpPr/>
          <p:nvPr/>
        </p:nvSpPr>
        <p:spPr>
          <a:xfrm>
            <a:off x="8866166" y="4895430"/>
            <a:ext cx="2992710" cy="178819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     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If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radiograph available arrangements should be made to send the patient to a provider of radiology services to have a suitable radiograph taken to be available at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</a:t>
            </a:r>
          </a:p>
          <a:p>
            <a:pPr marL="228600" indent="-228600">
              <a:buAutoNum type="arabicParenBoth"/>
            </a:pP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en-GB" sz="800" u="sng" dirty="0" smtClean="0">
                <a:hlinkClick r:id="rId2"/>
              </a:rPr>
              <a:t>https</a:t>
            </a:r>
            <a:r>
              <a:rPr lang="en-GB" sz="800" u="sng" dirty="0">
                <a:hlinkClick r:id="rId2"/>
              </a:rPr>
              <a:t>://www.rcseng.ac.uk/-/media/files/rcs/fds/guidelines/3rd-molar-guidelines-</a:t>
            </a:r>
            <a:r>
              <a:rPr lang="en-GB" sz="800" u="sng">
                <a:hlinkClick r:id="rId2"/>
              </a:rPr>
              <a:t>-</a:t>
            </a:r>
            <a:r>
              <a:rPr lang="en-GB" sz="800" u="sng" smtClean="0">
                <a:hlinkClick r:id="rId2"/>
              </a:rPr>
              <a:t>april-2021.pdf</a:t>
            </a:r>
            <a:r>
              <a:rPr lang="en-GB" sz="800" smtClean="0">
                <a:ea typeface="Calibri"/>
              </a:rPr>
              <a:t>gu</a:t>
            </a:r>
          </a:p>
          <a:p>
            <a:r>
              <a:rPr lang="en-GB" sz="800" smtClean="0">
                <a:ea typeface="Calibri"/>
              </a:rPr>
              <a:t>idelines</a:t>
            </a:r>
            <a:r>
              <a:rPr lang="en-GB" sz="800" dirty="0" smtClean="0">
                <a:ea typeface="Calibri"/>
              </a:rPr>
              <a:t>-</a:t>
            </a:r>
            <a:r>
              <a:rPr lang="en-GB" sz="800" dirty="0">
                <a:ea typeface="Calibri"/>
              </a:rPr>
              <a:t>-</a:t>
            </a:r>
            <a:r>
              <a:rPr lang="en-GB" sz="800" dirty="0" smtClean="0">
                <a:ea typeface="Calibri"/>
              </a:rPr>
              <a:t>april-2021.pd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3)https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://www.rcseng.ac.uk/coronavirus/surgical-prioritisation-guidance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www.sdcep.org.uk</a:t>
            </a: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4031066" y="4563989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for operator suitability</a:t>
            </a:r>
            <a:endParaRPr lang="en-GB" sz="525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6521984" y="182177"/>
            <a:ext cx="5501565" cy="605380"/>
            <a:chOff x="6594640" y="133983"/>
            <a:chExt cx="5501565" cy="605380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4640" y="213056"/>
              <a:ext cx="1570427" cy="470979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2800" y="133983"/>
              <a:ext cx="1123405" cy="454189"/>
            </a:xfrm>
            <a:prstGeom prst="rect">
              <a:avLst/>
            </a:prstGeom>
          </p:spPr>
        </p:pic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742" y="176069"/>
              <a:ext cx="2245243" cy="563294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0543" y="1056741"/>
            <a:ext cx="1733006" cy="72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7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466</Words>
  <Application>Microsoft Office PowerPoint</Application>
  <PresentationFormat>Custom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Lomax</dc:creator>
  <cp:lastModifiedBy>Windows User</cp:lastModifiedBy>
  <cp:revision>14</cp:revision>
  <cp:lastPrinted>2021-03-07T09:46:24Z</cp:lastPrinted>
  <dcterms:created xsi:type="dcterms:W3CDTF">2020-08-18T10:19:50Z</dcterms:created>
  <dcterms:modified xsi:type="dcterms:W3CDTF">2021-04-22T12:43:51Z</dcterms:modified>
</cp:coreProperties>
</file>