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0041"/>
    <a:srgbClr val="007380"/>
    <a:srgbClr val="724B70"/>
    <a:srgbClr val="3A7661"/>
    <a:srgbClr val="3A7639"/>
    <a:srgbClr val="C1250F"/>
    <a:srgbClr val="FC65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86" autoAdjust="0"/>
    <p:restoredTop sz="94660"/>
  </p:normalViewPr>
  <p:slideViewPr>
    <p:cSldViewPr snapToGrid="0">
      <p:cViewPr varScale="1">
        <p:scale>
          <a:sx n="81" d="100"/>
          <a:sy n="81" d="100"/>
        </p:scale>
        <p:origin x="320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733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124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15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39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211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154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268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102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752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094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216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977D5-4595-4FF4-B495-B330AF6A4C66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602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791" y="231648"/>
            <a:ext cx="6376416" cy="9399291"/>
          </a:xfrm>
          <a:prstGeom prst="rect">
            <a:avLst/>
          </a:prstGeom>
          <a:solidFill>
            <a:schemeClr val="bg1"/>
          </a:solidFill>
          <a:ln w="76200">
            <a:solidFill>
              <a:srgbClr val="7700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45545" y="750145"/>
            <a:ext cx="61669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3A7661"/>
                </a:solidFill>
              </a:rPr>
              <a:t>Improving care in oral and maxillofacial surgery by learning from experience for the benefit of future patients</a:t>
            </a:r>
          </a:p>
        </p:txBody>
      </p:sp>
      <p:sp>
        <p:nvSpPr>
          <p:cNvPr id="7" name="Rectangle 6"/>
          <p:cNvSpPr/>
          <p:nvPr/>
        </p:nvSpPr>
        <p:spPr>
          <a:xfrm>
            <a:off x="288754" y="7353300"/>
            <a:ext cx="3051854" cy="2213729"/>
          </a:xfrm>
          <a:prstGeom prst="rect">
            <a:avLst/>
          </a:prstGeom>
          <a:solidFill>
            <a:srgbClr val="007380"/>
          </a:solidFill>
          <a:ln>
            <a:solidFill>
              <a:srgbClr val="00738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/>
              <a:t>Your surgical team:</a:t>
            </a:r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53165" y="1929205"/>
            <a:ext cx="6151671" cy="4581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GB" sz="1600" dirty="0"/>
              <a:t>The oral and maxillofacial surgery department in this hospital is participating in a project called “Quality and Outcomes in Oral and Maxillofacial Surgery” (QOMS).</a:t>
            </a:r>
          </a:p>
          <a:p>
            <a:pPr>
              <a:lnSpc>
                <a:spcPct val="110000"/>
              </a:lnSpc>
            </a:pPr>
            <a:endParaRPr lang="en-GB" sz="1000" dirty="0"/>
          </a:p>
          <a:p>
            <a:pPr>
              <a:lnSpc>
                <a:spcPct val="110000"/>
              </a:lnSpc>
            </a:pPr>
            <a:r>
              <a:rPr lang="en-GB" b="1" dirty="0"/>
              <a:t>QOMS aims to measure the quality of the care you received to help improve care and services of future oral and maxillofacial patients.</a:t>
            </a:r>
          </a:p>
          <a:p>
            <a:pPr>
              <a:lnSpc>
                <a:spcPct val="110000"/>
              </a:lnSpc>
            </a:pPr>
            <a:endParaRPr lang="en-GB" sz="1600" dirty="0"/>
          </a:p>
          <a:p>
            <a:pPr>
              <a:lnSpc>
                <a:spcPct val="110000"/>
              </a:lnSpc>
            </a:pPr>
            <a:r>
              <a:rPr lang="en-GB" sz="1600" b="1" dirty="0">
                <a:solidFill>
                  <a:srgbClr val="770041"/>
                </a:solidFill>
              </a:rPr>
              <a:t>Your information is securely kept for a limited amount of time. Before it is analysed by an independent organisation, it will be anonymised.</a:t>
            </a:r>
          </a:p>
          <a:p>
            <a:pPr>
              <a:lnSpc>
                <a:spcPct val="110000"/>
              </a:lnSpc>
            </a:pPr>
            <a:endParaRPr lang="en-GB" sz="1000" dirty="0"/>
          </a:p>
          <a:p>
            <a:pPr>
              <a:lnSpc>
                <a:spcPct val="110000"/>
              </a:lnSpc>
            </a:pPr>
            <a:r>
              <a:rPr lang="en-GB" sz="1600" dirty="0"/>
              <a:t>To enable us to do this</a:t>
            </a:r>
            <a:r>
              <a:rPr lang="en-GB" sz="1600"/>
              <a:t>, </a:t>
            </a:r>
            <a:r>
              <a:rPr lang="en-GB" sz="1600" smtClean="0"/>
              <a:t>we may </a:t>
            </a:r>
            <a:r>
              <a:rPr lang="en-GB" sz="1600" dirty="0" smtClean="0"/>
              <a:t>collect </a:t>
            </a:r>
            <a:r>
              <a:rPr lang="en-GB" sz="1600" dirty="0"/>
              <a:t>the information about you:</a:t>
            </a: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600" dirty="0"/>
              <a:t>Your medical condition and treatment to measure quality of care</a:t>
            </a: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600" dirty="0"/>
              <a:t>Your NHS/Hospital Number, date of birth and gender to correctly identify you across different hospital databases and through time,</a:t>
            </a: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600" dirty="0"/>
              <a:t>Your postcode to ensure we can compare hospitals with similar characteristics (postcode are only kept for one year maximum).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4A2880CC-1032-BB4F-864A-D25F5C63EEA9}"/>
              </a:ext>
            </a:extLst>
          </p:cNvPr>
          <p:cNvSpPr/>
          <p:nvPr/>
        </p:nvSpPr>
        <p:spPr>
          <a:xfrm>
            <a:off x="3186260" y="7353300"/>
            <a:ext cx="3382987" cy="2207092"/>
          </a:xfrm>
          <a:prstGeom prst="rect">
            <a:avLst/>
          </a:prstGeom>
          <a:solidFill>
            <a:srgbClr val="007380"/>
          </a:solidFill>
          <a:ln>
            <a:solidFill>
              <a:srgbClr val="00738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b="1" dirty="0"/>
              <a:t>The QOMS Project Team:</a:t>
            </a:r>
          </a:p>
          <a:p>
            <a:r>
              <a:rPr lang="en-GB" sz="1400" dirty="0"/>
              <a:t>BAOMS | Royal College of Surgeons of England, </a:t>
            </a:r>
            <a:r>
              <a:rPr lang="en-GB" sz="1400" dirty="0" smtClean="0"/>
              <a:t>38/43 </a:t>
            </a:r>
            <a:r>
              <a:rPr lang="en-GB" sz="1400" dirty="0"/>
              <a:t>Lincoln's Inn Fields, London WC2A 3PE </a:t>
            </a:r>
            <a:r>
              <a:rPr lang="en-GB" sz="1400" dirty="0" smtClean="0"/>
              <a:t>| W</a:t>
            </a:r>
            <a:r>
              <a:rPr lang="en-GB" sz="1400" dirty="0"/>
              <a:t>: http://bit.ly/qoms-at-baoms</a:t>
            </a:r>
            <a:r>
              <a:rPr lang="en-GB" sz="1400" b="1" dirty="0"/>
              <a:t> </a:t>
            </a:r>
            <a:r>
              <a:rPr lang="en-GB" sz="1400" b="1" dirty="0" smtClean="0"/>
              <a:t>| E</a:t>
            </a:r>
            <a:r>
              <a:rPr lang="en-GB" sz="1400" dirty="0" smtClean="0"/>
              <a:t>: </a:t>
            </a:r>
            <a:r>
              <a:rPr lang="en-GB" sz="1400" dirty="0"/>
              <a:t>qoms@baoms.org.uk </a:t>
            </a:r>
            <a:endParaRPr lang="en-GB" sz="1400" b="1" dirty="0"/>
          </a:p>
          <a:p>
            <a:endParaRPr lang="en-GB" sz="1400" b="1" dirty="0"/>
          </a:p>
          <a:p>
            <a:r>
              <a:rPr lang="en-GB" sz="1400" b="1" dirty="0"/>
              <a:t>To opt out, call us or email us putting “</a:t>
            </a:r>
            <a:r>
              <a:rPr lang="en-GB" sz="1400" b="1" dirty="0" err="1"/>
              <a:t>Opt</a:t>
            </a:r>
            <a:r>
              <a:rPr lang="en-GB" sz="1400" b="1" dirty="0"/>
              <a:t> out” in the subject line.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F5250897-75E3-3848-87ED-70C326C743FC}"/>
              </a:ext>
            </a:extLst>
          </p:cNvPr>
          <p:cNvSpPr txBox="1"/>
          <p:nvPr/>
        </p:nvSpPr>
        <p:spPr>
          <a:xfrm>
            <a:off x="288754" y="7036570"/>
            <a:ext cx="6280492" cy="307777"/>
          </a:xfrm>
          <a:prstGeom prst="rect">
            <a:avLst/>
          </a:prstGeom>
          <a:solidFill>
            <a:srgbClr val="007380"/>
          </a:solidFill>
          <a:ln>
            <a:solidFill>
              <a:srgbClr val="0073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For further information or to opt out, you can contact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87B175D-57C8-5B47-BC7B-B5268069E73E}"/>
              </a:ext>
            </a:extLst>
          </p:cNvPr>
          <p:cNvSpPr/>
          <p:nvPr/>
        </p:nvSpPr>
        <p:spPr>
          <a:xfrm>
            <a:off x="288754" y="6496784"/>
            <a:ext cx="6280492" cy="523220"/>
          </a:xfrm>
          <a:prstGeom prst="rect">
            <a:avLst/>
          </a:prstGeom>
          <a:solidFill>
            <a:srgbClr val="724B70"/>
          </a:solidFill>
          <a:ln>
            <a:solidFill>
              <a:srgbClr val="724B70"/>
            </a:solidFill>
          </a:ln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</a:rPr>
              <a:t>If you do not want your data included in this work please tell a member of staff or contact us directly – details are shown below</a:t>
            </a:r>
            <a:endParaRPr lang="en-GB" sz="12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94" y="289975"/>
            <a:ext cx="6067612" cy="563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233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332</TotalTime>
  <Words>254</Words>
  <Application>Microsoft Office PowerPoint</Application>
  <PresentationFormat>A4 Paper (210x297 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Fabien Puglia</dc:creator>
  <cp:lastModifiedBy>Fabien Puglia</cp:lastModifiedBy>
  <cp:revision>29</cp:revision>
  <cp:lastPrinted>2021-02-03T08:22:25Z</cp:lastPrinted>
  <dcterms:created xsi:type="dcterms:W3CDTF">2019-12-18T13:27:26Z</dcterms:created>
  <dcterms:modified xsi:type="dcterms:W3CDTF">2024-01-09T15:54:51Z</dcterms:modified>
</cp:coreProperties>
</file>