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9601200" cy="12801600" type="A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380"/>
    <a:srgbClr val="770041"/>
    <a:srgbClr val="724B70"/>
    <a:srgbClr val="C1250F"/>
    <a:srgbClr val="FC652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6F2ACD2-9330-F971-84CA-55F079F41663}" v="15" dt="2021-06-18T07:04:40.948"/>
    <p1510:client id="{ED9E5B84-419E-4B69-7767-7C725510B988}" v="6" dt="2021-06-18T07:05:11.93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725" autoAdjust="0"/>
    <p:restoredTop sz="94660"/>
  </p:normalViewPr>
  <p:slideViewPr>
    <p:cSldViewPr snapToGrid="0">
      <p:cViewPr>
        <p:scale>
          <a:sx n="100" d="100"/>
          <a:sy n="100" d="100"/>
        </p:scale>
        <p:origin x="2155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AOMS Project Manager" userId="S::baomsprojectmanager@rcseng.ac.uk::323c1467-7c71-422d-9a6c-9c18c8eb8a00" providerId="AD" clId="Web-{ED9E5B84-419E-4B69-7767-7C725510B988}"/>
    <pc:docChg chg="modSld">
      <pc:chgData name="BAOMS Project Manager" userId="S::baomsprojectmanager@rcseng.ac.uk::323c1467-7c71-422d-9a6c-9c18c8eb8a00" providerId="AD" clId="Web-{ED9E5B84-419E-4B69-7767-7C725510B988}" dt="2021-06-18T07:05:11.939" v="2" actId="20577"/>
      <pc:docMkLst>
        <pc:docMk/>
      </pc:docMkLst>
      <pc:sldChg chg="modSp">
        <pc:chgData name="BAOMS Project Manager" userId="S::baomsprojectmanager@rcseng.ac.uk::323c1467-7c71-422d-9a6c-9c18c8eb8a00" providerId="AD" clId="Web-{ED9E5B84-419E-4B69-7767-7C725510B988}" dt="2021-06-18T07:05:11.939" v="2" actId="20577"/>
        <pc:sldMkLst>
          <pc:docMk/>
          <pc:sldMk cId="1546233915" sldId="256"/>
        </pc:sldMkLst>
        <pc:spChg chg="mod">
          <ac:chgData name="BAOMS Project Manager" userId="S::baomsprojectmanager@rcseng.ac.uk::323c1467-7c71-422d-9a6c-9c18c8eb8a00" providerId="AD" clId="Web-{ED9E5B84-419E-4B69-7767-7C725510B988}" dt="2021-06-18T07:05:11.939" v="2" actId="20577"/>
          <ac:spMkLst>
            <pc:docMk/>
            <pc:sldMk cId="1546233915" sldId="256"/>
            <ac:spMk id="11" creationId="{00000000-0000-0000-0000-000000000000}"/>
          </ac:spMkLst>
        </pc:spChg>
      </pc:sldChg>
    </pc:docChg>
  </pc:docChgLst>
  <pc:docChgLst>
    <pc:chgData name="BAOMS Project Manager" userId="S::baomsprojectmanager@rcseng.ac.uk::323c1467-7c71-422d-9a6c-9c18c8eb8a00" providerId="AD" clId="Web-{06F2ACD2-9330-F971-84CA-55F079F41663}"/>
    <pc:docChg chg="modSld">
      <pc:chgData name="BAOMS Project Manager" userId="S::baomsprojectmanager@rcseng.ac.uk::323c1467-7c71-422d-9a6c-9c18c8eb8a00" providerId="AD" clId="Web-{06F2ACD2-9330-F971-84CA-55F079F41663}" dt="2021-06-18T07:04:37.213" v="5" actId="20577"/>
      <pc:docMkLst>
        <pc:docMk/>
      </pc:docMkLst>
      <pc:sldChg chg="modSp">
        <pc:chgData name="BAOMS Project Manager" userId="S::baomsprojectmanager@rcseng.ac.uk::323c1467-7c71-422d-9a6c-9c18c8eb8a00" providerId="AD" clId="Web-{06F2ACD2-9330-F971-84CA-55F079F41663}" dt="2021-06-18T07:04:37.213" v="5" actId="20577"/>
        <pc:sldMkLst>
          <pc:docMk/>
          <pc:sldMk cId="1546233915" sldId="256"/>
        </pc:sldMkLst>
        <pc:spChg chg="mod">
          <ac:chgData name="BAOMS Project Manager" userId="S::baomsprojectmanager@rcseng.ac.uk::323c1467-7c71-422d-9a6c-9c18c8eb8a00" providerId="AD" clId="Web-{06F2ACD2-9330-F971-84CA-55F079F41663}" dt="2021-06-18T07:04:37.213" v="5" actId="20577"/>
          <ac:spMkLst>
            <pc:docMk/>
            <pc:sldMk cId="1546233915" sldId="256"/>
            <ac:spMk id="11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095078"/>
            <a:ext cx="8161020" cy="4456853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0" y="6723804"/>
            <a:ext cx="7200900" cy="3090756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977D5-4595-4FF4-B495-B330AF6A4C66}" type="datetimeFigureOut">
              <a:rPr lang="en-GB" smtClean="0"/>
              <a:t>09/01/2024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BC5DE-66FC-4570-9E23-AAA6D78BB4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5096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977D5-4595-4FF4-B495-B330AF6A4C66}" type="datetimeFigureOut">
              <a:rPr lang="en-GB" smtClean="0"/>
              <a:t>09/01/2024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BC5DE-66FC-4570-9E23-AAA6D78BB4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83372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59" y="681567"/>
            <a:ext cx="2070259" cy="10848764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3" y="681567"/>
            <a:ext cx="6090761" cy="10848764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977D5-4595-4FF4-B495-B330AF6A4C66}" type="datetimeFigureOut">
              <a:rPr lang="en-GB" smtClean="0"/>
              <a:t>09/01/2024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BC5DE-66FC-4570-9E23-AAA6D78BB4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3672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977D5-4595-4FF4-B495-B330AF6A4C66}" type="datetimeFigureOut">
              <a:rPr lang="en-GB" smtClean="0"/>
              <a:t>09/01/2024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BC5DE-66FC-4570-9E23-AAA6D78BB4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47479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82" y="3191514"/>
            <a:ext cx="8281035" cy="5325109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082" y="8567000"/>
            <a:ext cx="8281035" cy="28003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/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977D5-4595-4FF4-B495-B330AF6A4C66}" type="datetimeFigureOut">
              <a:rPr lang="en-GB" smtClean="0"/>
              <a:t>09/01/2024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BC5DE-66FC-4570-9E23-AAA6D78BB4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64822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083" y="3407833"/>
            <a:ext cx="4080510" cy="812249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608" y="3407833"/>
            <a:ext cx="4080510" cy="812249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977D5-4595-4FF4-B495-B330AF6A4C66}" type="datetimeFigureOut">
              <a:rPr lang="en-GB" smtClean="0"/>
              <a:t>09/01/2024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BC5DE-66FC-4570-9E23-AAA6D78BB4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94244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681570"/>
            <a:ext cx="8281035" cy="2474384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334" y="3138171"/>
            <a:ext cx="4061757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334" y="4676140"/>
            <a:ext cx="4061757" cy="687789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8" y="3138171"/>
            <a:ext cx="4081761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608" y="4676140"/>
            <a:ext cx="4081761" cy="687789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977D5-4595-4FF4-B495-B330AF6A4C66}" type="datetimeFigureOut">
              <a:rPr lang="en-GB" smtClean="0"/>
              <a:t>09/01/2024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BC5DE-66FC-4570-9E23-AAA6D78BB4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09749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977D5-4595-4FF4-B495-B330AF6A4C66}" type="datetimeFigureOut">
              <a:rPr lang="en-GB" smtClean="0"/>
              <a:t>09/01/2024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BC5DE-66FC-4570-9E23-AAA6D78BB4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968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977D5-4595-4FF4-B495-B330AF6A4C66}" type="datetimeFigureOut">
              <a:rPr lang="en-GB" smtClean="0"/>
              <a:t>09/01/2024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BC5DE-66FC-4570-9E23-AAA6D78BB4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32865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760" y="1843196"/>
            <a:ext cx="4860608" cy="9097433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977D5-4595-4FF4-B495-B330AF6A4C66}" type="datetimeFigureOut">
              <a:rPr lang="en-GB" smtClean="0"/>
              <a:t>09/01/2024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BC5DE-66FC-4570-9E23-AAA6D78BB4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15763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760" y="1843196"/>
            <a:ext cx="4860608" cy="9097433"/>
          </a:xfrm>
        </p:spPr>
        <p:txBody>
          <a:bodyPr anchor="t"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977D5-4595-4FF4-B495-B330AF6A4C66}" type="datetimeFigureOut">
              <a:rPr lang="en-GB" smtClean="0"/>
              <a:t>09/01/2024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BC5DE-66FC-4570-9E23-AAA6D78BB4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37970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9977D5-4595-4FF4-B495-B330AF6A4C66}" type="datetimeFigureOut">
              <a:rPr lang="en-GB" smtClean="0"/>
              <a:t>09/01/2024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DBC5DE-66FC-4570-9E23-AAA6D78BB4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80067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87382" y="287383"/>
            <a:ext cx="9065623" cy="12252960"/>
          </a:xfrm>
          <a:prstGeom prst="rect">
            <a:avLst/>
          </a:prstGeom>
          <a:solidFill>
            <a:schemeClr val="bg1"/>
          </a:solidFill>
          <a:ln w="76200">
            <a:solidFill>
              <a:srgbClr val="77004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452155" y="1203836"/>
            <a:ext cx="868060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>
                <a:solidFill>
                  <a:srgbClr val="007380"/>
                </a:solidFill>
              </a:rPr>
              <a:t>Improving care in oral and maxillofacial surgery by learning from experience for the benefit of future patients</a:t>
            </a:r>
          </a:p>
        </p:txBody>
      </p:sp>
      <p:sp>
        <p:nvSpPr>
          <p:cNvPr id="7" name="Rectangle 6"/>
          <p:cNvSpPr/>
          <p:nvPr/>
        </p:nvSpPr>
        <p:spPr>
          <a:xfrm>
            <a:off x="344773" y="10506132"/>
            <a:ext cx="4370609" cy="1980000"/>
          </a:xfrm>
          <a:prstGeom prst="rect">
            <a:avLst/>
          </a:prstGeom>
          <a:solidFill>
            <a:srgbClr val="00738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400" b="1" dirty="0"/>
              <a:t>Your surgical team:</a:t>
            </a:r>
          </a:p>
          <a:p>
            <a:pPr algn="ctr"/>
            <a:endParaRPr lang="en-GB" sz="1200" b="1" dirty="0"/>
          </a:p>
          <a:p>
            <a:pPr algn="ctr"/>
            <a:endParaRPr lang="en-GB" sz="1200" b="1" dirty="0"/>
          </a:p>
          <a:p>
            <a:pPr algn="ctr"/>
            <a:endParaRPr lang="en-GB" sz="1200" b="1" dirty="0"/>
          </a:p>
          <a:p>
            <a:pPr algn="ctr"/>
            <a:endParaRPr lang="en-GB" sz="1200" b="1" dirty="0"/>
          </a:p>
          <a:p>
            <a:pPr algn="ctr"/>
            <a:endParaRPr lang="en-GB" sz="1200" b="1" dirty="0"/>
          </a:p>
          <a:p>
            <a:pPr algn="ctr"/>
            <a:endParaRPr lang="en-GB" sz="1200" b="1" dirty="0"/>
          </a:p>
          <a:p>
            <a:pPr algn="ctr"/>
            <a:endParaRPr lang="en-GB" sz="1200" b="1" dirty="0"/>
          </a:p>
          <a:p>
            <a:pPr algn="ctr"/>
            <a:endParaRPr lang="en-GB" sz="1200" b="1" dirty="0"/>
          </a:p>
          <a:p>
            <a:pPr algn="ctr"/>
            <a:endParaRPr lang="en-GB" sz="1200" b="1" dirty="0"/>
          </a:p>
          <a:p>
            <a:pPr algn="ctr"/>
            <a:endParaRPr lang="en-GB" sz="1200" dirty="0"/>
          </a:p>
        </p:txBody>
      </p:sp>
      <p:sp>
        <p:nvSpPr>
          <p:cNvPr id="11" name="TextBox 10"/>
          <p:cNvSpPr txBox="1"/>
          <p:nvPr/>
        </p:nvSpPr>
        <p:spPr>
          <a:xfrm>
            <a:off x="452155" y="3140423"/>
            <a:ext cx="8680604" cy="636328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>
              <a:lnSpc>
                <a:spcPct val="130000"/>
              </a:lnSpc>
            </a:pPr>
            <a:r>
              <a:rPr lang="en-GB" sz="2000" dirty="0"/>
              <a:t>The oral and maxillofacial surgery department in this hospital is participating in a project called “Quality and Outcomes in Oral and Maxillofacial Surgery” (QOMS).</a:t>
            </a:r>
          </a:p>
          <a:p>
            <a:pPr>
              <a:lnSpc>
                <a:spcPct val="130000"/>
              </a:lnSpc>
            </a:pPr>
            <a:endParaRPr lang="en-GB" sz="1100" dirty="0"/>
          </a:p>
          <a:p>
            <a:pPr>
              <a:lnSpc>
                <a:spcPct val="130000"/>
              </a:lnSpc>
            </a:pPr>
            <a:r>
              <a:rPr lang="en-GB" sz="2800" b="1" dirty="0">
                <a:solidFill>
                  <a:srgbClr val="007380"/>
                </a:solidFill>
              </a:rPr>
              <a:t>QOMS aims to measure the quality of the care you received to help improve care and services of future oral and maxillofacial patients.</a:t>
            </a:r>
          </a:p>
          <a:p>
            <a:pPr>
              <a:lnSpc>
                <a:spcPct val="130000"/>
              </a:lnSpc>
            </a:pPr>
            <a:endParaRPr lang="en-GB" sz="2000" dirty="0"/>
          </a:p>
          <a:p>
            <a:pPr>
              <a:lnSpc>
                <a:spcPct val="110000"/>
              </a:lnSpc>
            </a:pPr>
            <a:r>
              <a:rPr lang="en-GB" sz="2000" b="1" dirty="0">
                <a:solidFill>
                  <a:srgbClr val="770041"/>
                </a:solidFill>
              </a:rPr>
              <a:t>Your information is securely kept for a limited amount of time. Before it is analysed by an independent organisation, it will be anonymised.</a:t>
            </a:r>
          </a:p>
          <a:p>
            <a:pPr>
              <a:lnSpc>
                <a:spcPct val="110000"/>
              </a:lnSpc>
            </a:pPr>
            <a:endParaRPr lang="en-GB" sz="1100" dirty="0"/>
          </a:p>
          <a:p>
            <a:pPr>
              <a:lnSpc>
                <a:spcPct val="110000"/>
              </a:lnSpc>
            </a:pPr>
            <a:r>
              <a:rPr lang="en-GB" sz="2000" dirty="0"/>
              <a:t>To enable us to do this, we may collect the information about you:</a:t>
            </a:r>
            <a:endParaRPr lang="en-GB" sz="2000" dirty="0">
              <a:cs typeface="Calibri"/>
            </a:endParaRPr>
          </a:p>
          <a:p>
            <a:pPr marL="171450" indent="-17145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n-GB" sz="2000" dirty="0"/>
              <a:t>Your medical condition and treatment to measure quality of care</a:t>
            </a:r>
          </a:p>
          <a:p>
            <a:pPr marL="171450" indent="-17145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n-GB" sz="2000" dirty="0"/>
              <a:t>Your NHS/Hospital Number, date of birth and gender to correctly identify you across different hospital databases and through time,</a:t>
            </a:r>
          </a:p>
          <a:p>
            <a:pPr marL="171450" indent="-17145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n-GB" sz="2000" dirty="0"/>
              <a:t>Your postcode to compare hospitals with similar characteristics (postcode are only kept for one year maximum).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4A2880CC-1032-BB4F-864A-D25F5C63EEA9}"/>
              </a:ext>
            </a:extLst>
          </p:cNvPr>
          <p:cNvSpPr/>
          <p:nvPr/>
        </p:nvSpPr>
        <p:spPr>
          <a:xfrm>
            <a:off x="4533900" y="10506132"/>
            <a:ext cx="4750309" cy="1980000"/>
          </a:xfrm>
          <a:prstGeom prst="rect">
            <a:avLst/>
          </a:prstGeom>
          <a:solidFill>
            <a:srgbClr val="007380"/>
          </a:solidFill>
          <a:ln>
            <a:solidFill>
              <a:srgbClr val="00738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1400" b="1" dirty="0"/>
              <a:t>QOMS Project Team </a:t>
            </a:r>
          </a:p>
          <a:p>
            <a:r>
              <a:rPr lang="en-GB" sz="1400" dirty="0" smtClean="0"/>
              <a:t>BAOMS </a:t>
            </a:r>
            <a:r>
              <a:rPr lang="en-GB" sz="1400" dirty="0"/>
              <a:t>| Royal College of Surgeons of England, </a:t>
            </a:r>
            <a:r>
              <a:rPr lang="en-GB" sz="1400" dirty="0" smtClean="0"/>
              <a:t>38/43 </a:t>
            </a:r>
            <a:r>
              <a:rPr lang="en-GB" sz="1400" dirty="0"/>
              <a:t>Lincoln's Inn Fields, London WC2A 3PE | </a:t>
            </a:r>
            <a:r>
              <a:rPr lang="en-GB" sz="1400" dirty="0" smtClean="0"/>
              <a:t>W</a:t>
            </a:r>
            <a:r>
              <a:rPr lang="en-GB" sz="1400" dirty="0"/>
              <a:t>: http://bit.ly/qoms-at-baoms</a:t>
            </a:r>
            <a:r>
              <a:rPr lang="en-GB" sz="1400" b="1" dirty="0"/>
              <a:t> </a:t>
            </a:r>
            <a:r>
              <a:rPr lang="en-GB" sz="1400" b="1" dirty="0" smtClean="0"/>
              <a:t>| </a:t>
            </a:r>
            <a:r>
              <a:rPr lang="en-GB" sz="1400" dirty="0" smtClean="0"/>
              <a:t>E</a:t>
            </a:r>
            <a:r>
              <a:rPr lang="en-GB" sz="1400" dirty="0"/>
              <a:t>: </a:t>
            </a:r>
            <a:r>
              <a:rPr lang="en-GB" sz="1400" b="1" dirty="0"/>
              <a:t>qoms@baoms.org.uk </a:t>
            </a:r>
          </a:p>
          <a:p>
            <a:endParaRPr lang="en-GB" sz="1400" b="1" dirty="0"/>
          </a:p>
          <a:p>
            <a:r>
              <a:rPr lang="en-GB" sz="1400" b="1" dirty="0"/>
              <a:t>To opt out, </a:t>
            </a:r>
            <a:r>
              <a:rPr lang="en-GB" sz="1400" b="1" dirty="0" smtClean="0"/>
              <a:t>email </a:t>
            </a:r>
            <a:r>
              <a:rPr lang="en-GB" sz="1400" b="1" dirty="0"/>
              <a:t>us putting “Opt out” in the subject line.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F5250897-75E3-3848-87ED-70C326C743FC}"/>
              </a:ext>
            </a:extLst>
          </p:cNvPr>
          <p:cNvSpPr txBox="1"/>
          <p:nvPr/>
        </p:nvSpPr>
        <p:spPr>
          <a:xfrm>
            <a:off x="344775" y="10167578"/>
            <a:ext cx="8940348" cy="338554"/>
          </a:xfrm>
          <a:prstGeom prst="rect">
            <a:avLst/>
          </a:prstGeom>
          <a:solidFill>
            <a:srgbClr val="007380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>
                <a:solidFill>
                  <a:schemeClr val="bg1"/>
                </a:solidFill>
              </a:rPr>
              <a:t>For further information or to opt out, you can contact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FF36278E-ACD6-F54D-8D1F-FA44024CB0DD}"/>
              </a:ext>
            </a:extLst>
          </p:cNvPr>
          <p:cNvSpPr/>
          <p:nvPr/>
        </p:nvSpPr>
        <p:spPr>
          <a:xfrm>
            <a:off x="344773" y="9427533"/>
            <a:ext cx="8940349" cy="734945"/>
          </a:xfrm>
          <a:prstGeom prst="rect">
            <a:avLst/>
          </a:prstGeom>
          <a:solidFill>
            <a:srgbClr val="724B70"/>
          </a:solidFill>
          <a:ln>
            <a:solidFill>
              <a:srgbClr val="724B70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GB" b="1" dirty="0">
                <a:solidFill>
                  <a:schemeClr val="bg1"/>
                </a:solidFill>
              </a:rPr>
              <a:t>If you do not want your data included in this work please tell a member of staff or contact us directly – details are shown below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697" y="393509"/>
            <a:ext cx="8533807" cy="79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62339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220</TotalTime>
  <Words>246</Words>
  <Application>Microsoft Office PowerPoint</Application>
  <PresentationFormat>A3 Paper (297x420 mm)</PresentationFormat>
  <Paragraphs>26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Fabien Puglia</dc:creator>
  <cp:lastModifiedBy>Fabien Puglia</cp:lastModifiedBy>
  <cp:revision>33</cp:revision>
  <cp:lastPrinted>2021-02-03T08:22:25Z</cp:lastPrinted>
  <dcterms:created xsi:type="dcterms:W3CDTF">2019-12-18T13:27:26Z</dcterms:created>
  <dcterms:modified xsi:type="dcterms:W3CDTF">2024-01-09T15:57:24Z</dcterms:modified>
</cp:coreProperties>
</file>