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767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55"/>
    <p:restoredTop sz="96192"/>
  </p:normalViewPr>
  <p:slideViewPr>
    <p:cSldViewPr snapToGrid="0" snapToObjects="1">
      <p:cViewPr>
        <p:scale>
          <a:sx n="23" d="100"/>
          <a:sy n="23" d="100"/>
        </p:scale>
        <p:origin x="16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99180"/>
            <a:ext cx="25733931" cy="1488933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62709"/>
            <a:ext cx="22706410" cy="10325516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7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6960"/>
            <a:ext cx="6528093" cy="362432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6960"/>
            <a:ext cx="19205838" cy="362432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1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2125"/>
            <a:ext cx="26112371" cy="1778998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20410"/>
            <a:ext cx="26112371" cy="9355333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4800"/>
            <a:ext cx="12866966" cy="2713542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4800"/>
            <a:ext cx="12866966" cy="2713542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6970"/>
            <a:ext cx="26112371" cy="826635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3919"/>
            <a:ext cx="12807832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1926"/>
            <a:ext cx="12807832" cy="22977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3919"/>
            <a:ext cx="12870909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1926"/>
            <a:ext cx="12870909" cy="22977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5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3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57701"/>
            <a:ext cx="15326827" cy="30392467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1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57701"/>
            <a:ext cx="15326827" cy="30392467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6970"/>
            <a:ext cx="26112371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4800"/>
            <a:ext cx="26112371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840A-7996-B649-9AE5-5292C3D71FAB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38914"/>
            <a:ext cx="10217884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FFE4-4B49-5B43-9173-C423AD0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6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0">
            <a:extLst>
              <a:ext uri="{FF2B5EF4-FFF2-40B4-BE49-F238E27FC236}">
                <a16:creationId xmlns:a16="http://schemas.microsoft.com/office/drawing/2014/main" id="{4F55409E-7D34-D24F-AC03-40E1CE127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558" y="5463821"/>
            <a:ext cx="21684242" cy="1614634"/>
          </a:xfrm>
          <a:prstGeom prst="rect">
            <a:avLst/>
          </a:prstGeom>
          <a:noFill/>
          <a:ln>
            <a:noFill/>
          </a:ln>
          <a:effectLst/>
        </p:spPr>
        <p:txBody>
          <a:bodyPr lIns="258461" tIns="258461" rIns="258461" bIns="258461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4400" u="sng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D.Armstrong</a:t>
            </a:r>
            <a:r>
              <a:rPr lang="en-GB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4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D.VanGijn</a:t>
            </a:r>
            <a:r>
              <a:rPr lang="en-GB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4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J.Sloane</a:t>
            </a:r>
            <a:r>
              <a:rPr lang="en-GB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4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B.Gurney</a:t>
            </a:r>
            <a:r>
              <a:rPr lang="en-GB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4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C.Newlands</a:t>
            </a:r>
            <a:r>
              <a:rPr lang="en-GB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Royal Surrey County Hospital NHS Foundation Trust 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97F71352-DFAC-E34B-877B-373A2EADC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295" y="2796654"/>
            <a:ext cx="27623343" cy="211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82936" tIns="382936" rIns="382936" bIns="382936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AU" sz="5400" dirty="0">
                <a:solidFill>
                  <a:srgbClr val="D344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Correlation between primary subsite and respective sentinel node location in head and neck melanoma- Identifying a predictable lymphatic drainage and reconstructive approach.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5B8409-F4A3-5D4D-A814-73AEDE387525}"/>
              </a:ext>
            </a:extLst>
          </p:cNvPr>
          <p:cNvSpPr txBox="1"/>
          <p:nvPr/>
        </p:nvSpPr>
        <p:spPr>
          <a:xfrm>
            <a:off x="278261" y="3402608"/>
            <a:ext cx="29490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D345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Number: P056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93CBA8-0FFB-3D48-8B72-3D2D64719786}"/>
              </a:ext>
            </a:extLst>
          </p:cNvPr>
          <p:cNvSpPr/>
          <p:nvPr/>
        </p:nvSpPr>
        <p:spPr>
          <a:xfrm>
            <a:off x="0" y="2398854"/>
            <a:ext cx="30275213" cy="300490"/>
          </a:xfrm>
          <a:prstGeom prst="rect">
            <a:avLst/>
          </a:prstGeom>
          <a:solidFill>
            <a:srgbClr val="D34430"/>
          </a:solidFill>
          <a:ln>
            <a:solidFill>
              <a:srgbClr val="D34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2F2460-CEA2-5C46-A7FB-4915DFC803B2}"/>
              </a:ext>
            </a:extLst>
          </p:cNvPr>
          <p:cNvSpPr/>
          <p:nvPr/>
        </p:nvSpPr>
        <p:spPr>
          <a:xfrm>
            <a:off x="0" y="40995600"/>
            <a:ext cx="30275213" cy="1760760"/>
          </a:xfrm>
          <a:prstGeom prst="rect">
            <a:avLst/>
          </a:prstGeom>
          <a:solidFill>
            <a:srgbClr val="D34430"/>
          </a:solidFill>
          <a:ln>
            <a:solidFill>
              <a:srgbClr val="D34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23A7A47-9639-9147-806E-A3E8D6C45D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02" t="27544" r="7567" b="34868"/>
          <a:stretch/>
        </p:blipFill>
        <p:spPr>
          <a:xfrm>
            <a:off x="735461" y="63231"/>
            <a:ext cx="6456783" cy="20527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664567E-9A26-D14A-9F1D-1417CAE2A34B}"/>
              </a:ext>
            </a:extLst>
          </p:cNvPr>
          <p:cNvSpPr/>
          <p:nvPr/>
        </p:nvSpPr>
        <p:spPr>
          <a:xfrm>
            <a:off x="-1" y="7078455"/>
            <a:ext cx="30275213" cy="300490"/>
          </a:xfrm>
          <a:prstGeom prst="rect">
            <a:avLst/>
          </a:prstGeom>
          <a:solidFill>
            <a:srgbClr val="D34430"/>
          </a:solidFill>
          <a:ln>
            <a:solidFill>
              <a:srgbClr val="D34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3215ADEF-2531-914A-8CA7-2C67A8DA0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06" y="7378731"/>
            <a:ext cx="27808518" cy="7352686"/>
          </a:xfrm>
          <a:prstGeom prst="rect">
            <a:avLst/>
          </a:prstGeom>
          <a:solidFill>
            <a:schemeClr val="bg1"/>
          </a:solidFill>
          <a:ln w="25400">
            <a:solidFill>
              <a:srgbClr val="494748"/>
            </a:solidFill>
            <a:miter lim="800000"/>
            <a:headEnd/>
            <a:tailEnd/>
          </a:ln>
          <a:effectLst/>
        </p:spPr>
        <p:txBody>
          <a:bodyPr lIns="375509" tIns="375509" rIns="375509" bIns="375509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00" b="1" cap="all" dirty="0">
                <a:solidFill>
                  <a:srgbClr val="D345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and AIMS</a:t>
            </a:r>
          </a:p>
          <a:p>
            <a:pPr>
              <a:spcBef>
                <a:spcPct val="50000"/>
              </a:spcBef>
            </a:pPr>
            <a:endParaRPr lang="en-GB" sz="1200" b="1" cap="all" dirty="0">
              <a:solidFill>
                <a:srgbClr val="D345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predictability of sentinel node biopsy (SNB) to stage and guide management in cutaneous head and neck melanoma (</a:t>
            </a:r>
            <a:r>
              <a:rPr lang="en-GB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cHNM</a:t>
            </a: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is often questioned in the literature with 'challenges' compared with truncal/limb sites; including complex lymphatic drainage and potential need for multiple incision sites.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authors demonstrate: (1) a predictability in lymphatic drainage in well-defined anatomical subsites and (2) reproducibility in the ability to combine the reconstruction of the primary defect with access to first echelon node(s).</a:t>
            </a:r>
          </a:p>
          <a:p>
            <a:pPr>
              <a:spcBef>
                <a:spcPct val="40000"/>
              </a:spcBef>
            </a:pPr>
            <a:r>
              <a:rPr lang="en-AU" sz="4800" dirty="0">
                <a:solidFill>
                  <a:srgbClr val="0022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1621D9-E0C3-0A42-811B-34A9714C6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06" y="14750603"/>
            <a:ext cx="15575899" cy="6229167"/>
          </a:xfrm>
          <a:prstGeom prst="rect">
            <a:avLst/>
          </a:prstGeom>
          <a:solidFill>
            <a:schemeClr val="bg1"/>
          </a:solidFill>
          <a:ln w="25400">
            <a:solidFill>
              <a:srgbClr val="494748"/>
            </a:solidFill>
          </a:ln>
          <a:effectLst/>
        </p:spPr>
        <p:txBody>
          <a:bodyPr lIns="375509" tIns="375509" rIns="375509" bIns="375509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8972" indent="-398972"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D345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MATERIALS/Methods</a:t>
            </a:r>
          </a:p>
          <a:p>
            <a:pPr marL="398972" indent="-398972" defTabSz="952097" eaLnBrk="0" hangingPunct="0">
              <a:spcBef>
                <a:spcPct val="50000"/>
              </a:spcBef>
            </a:pPr>
            <a:endParaRPr lang="en-AU" sz="800" b="1" cap="all" dirty="0">
              <a:solidFill>
                <a:srgbClr val="D345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Prospectively collected data on patients undergoing SNB for </a:t>
            </a:r>
            <a:r>
              <a:rPr lang="en-GB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cHNM</a:t>
            </a: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a single institution over a nine-year period were reviewed. </a:t>
            </a: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109 patients were identified and correlation between primary subsite and respective sentinel node(s) location analysed. </a:t>
            </a:r>
          </a:p>
          <a:p>
            <a:pPr marL="685800" indent="-6858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91998" indent="-691998" defTabSz="952097" eaLnBrk="0" hangingPunct="0">
              <a:buFont typeface="Arial"/>
              <a:buChar char="•"/>
            </a:pPr>
            <a:endParaRPr lang="en-A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 eaLnBrk="0" hangingPunct="0"/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1BF2BE-E4C5-9545-868A-39BCFAF62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06" y="20906202"/>
            <a:ext cx="15575899" cy="13841045"/>
          </a:xfrm>
          <a:prstGeom prst="rect">
            <a:avLst/>
          </a:prstGeom>
          <a:solidFill>
            <a:schemeClr val="bg1"/>
          </a:solidFill>
          <a:ln w="25400">
            <a:solidFill>
              <a:srgbClr val="494748"/>
            </a:solidFill>
            <a:miter lim="800000"/>
            <a:headEnd/>
            <a:tailEnd/>
          </a:ln>
          <a:effectLst/>
        </p:spPr>
        <p:txBody>
          <a:bodyPr lIns="375509" tIns="375509" rIns="375509" bIns="375509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D345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FINDINGS</a:t>
            </a:r>
          </a:p>
          <a:p>
            <a:pPr marL="685800" indent="-685800" defTabSz="952097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most commonly found primary lesion subsites were the cheek, pinna, scalp, temple, neck and forehead. </a:t>
            </a: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Less fre</a:t>
            </a: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quently encountered anatomical subsites in this cohort included the nose, eyebrow, shoulder, clavicle, post-auricular and lateral canthus. </a:t>
            </a:r>
          </a:p>
          <a:p>
            <a:pPr marL="171450" indent="-171450" defTabSz="952097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indent="-685800" defTabSz="952097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cheek, pinna, scalp and temple </a:t>
            </a: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frequently </a:t>
            </a: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localised to sentinel nodes in the parotid and level II. Neck and forehead subsites frequently localised to sentinel nodes in level II and parotid/temple regions respectivel</a:t>
            </a:r>
            <a:r>
              <a:rPr lang="en-GB" sz="4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y. </a:t>
            </a:r>
            <a:endParaRPr lang="en-GB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indent="-685800" defTabSz="952097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SNB access and primary site reconstruction can be simultaneously achieved by advancement and pedicle flap designs or harvesting full thickness skin grafts overlying nodal harvest sites.</a:t>
            </a:r>
          </a:p>
          <a:p>
            <a:pPr marL="685800" indent="-685800" defTabSz="952097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5500" b="1" cap="all" dirty="0">
              <a:solidFill>
                <a:srgbClr val="D345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defTabSz="952097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5500" b="1" cap="all" dirty="0">
              <a:solidFill>
                <a:srgbClr val="D345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DF780D-C636-B04F-8BD4-815F1DFA1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0606" y="14731417"/>
            <a:ext cx="12232618" cy="23707985"/>
          </a:xfrm>
          <a:prstGeom prst="rect">
            <a:avLst/>
          </a:prstGeom>
          <a:solidFill>
            <a:schemeClr val="bg1"/>
          </a:solidFill>
          <a:ln w="25400">
            <a:solidFill>
              <a:srgbClr val="494748"/>
            </a:solidFill>
          </a:ln>
          <a:effectLst/>
        </p:spPr>
        <p:txBody>
          <a:bodyPr lIns="375509" tIns="375509" rIns="375509" bIns="375509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2097" eaLnBrk="0" hangingPunct="0"/>
            <a:r>
              <a:rPr lang="en-US" sz="5500" b="1" cap="all" dirty="0">
                <a:solidFill>
                  <a:srgbClr val="D345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Results/STATISTICS</a:t>
            </a:r>
          </a:p>
          <a:p>
            <a:pPr defTabSz="952097" eaLnBrk="0" hangingPunct="0"/>
            <a:endParaRPr lang="en-US" sz="5500" b="1" cap="all" dirty="0">
              <a:solidFill>
                <a:srgbClr val="D345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Table 32">
            <a:extLst>
              <a:ext uri="{FF2B5EF4-FFF2-40B4-BE49-F238E27FC236}">
                <a16:creationId xmlns:a16="http://schemas.microsoft.com/office/drawing/2014/main" id="{7E017C7C-7C47-884C-B1E9-5D14E1A08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13366"/>
              </p:ext>
            </p:extLst>
          </p:nvPr>
        </p:nvGraphicFramePr>
        <p:xfrm>
          <a:off x="17143323" y="16045285"/>
          <a:ext cx="11787184" cy="22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017">
                  <a:extLst>
                    <a:ext uri="{9D8B030D-6E8A-4147-A177-3AD203B41FA5}">
                      <a16:colId xmlns:a16="http://schemas.microsoft.com/office/drawing/2014/main" val="3994687300"/>
                    </a:ext>
                  </a:extLst>
                </a:gridCol>
                <a:gridCol w="2958353">
                  <a:extLst>
                    <a:ext uri="{9D8B030D-6E8A-4147-A177-3AD203B41FA5}">
                      <a16:colId xmlns:a16="http://schemas.microsoft.com/office/drawing/2014/main" val="2452786894"/>
                    </a:ext>
                  </a:extLst>
                </a:gridCol>
                <a:gridCol w="1696854">
                  <a:extLst>
                    <a:ext uri="{9D8B030D-6E8A-4147-A177-3AD203B41FA5}">
                      <a16:colId xmlns:a16="http://schemas.microsoft.com/office/drawing/2014/main" val="2249757572"/>
                    </a:ext>
                  </a:extLst>
                </a:gridCol>
                <a:gridCol w="4803960">
                  <a:extLst>
                    <a:ext uri="{9D8B030D-6E8A-4147-A177-3AD203B41FA5}">
                      <a16:colId xmlns:a16="http://schemas.microsoft.com/office/drawing/2014/main" val="56755916"/>
                    </a:ext>
                  </a:extLst>
                </a:gridCol>
              </a:tblGrid>
              <a:tr h="277084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Primary lesion subsite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Percentage of overall cohort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Total Nodes</a:t>
                      </a: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Location and number of corresponding nodes 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951474"/>
                  </a:ext>
                </a:extLst>
              </a:tr>
              <a:tr h="344071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Cheek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18.3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 Parotid (N=20)</a:t>
                      </a:r>
                    </a:p>
                    <a:p>
                      <a:pPr algn="ctr"/>
                      <a:r>
                        <a:rPr lang="en-US" sz="4400" dirty="0"/>
                        <a:t>Level I (N= 8)</a:t>
                      </a:r>
                    </a:p>
                    <a:p>
                      <a:pPr algn="ctr"/>
                      <a:r>
                        <a:rPr lang="en-US" sz="4400" dirty="0"/>
                        <a:t>Level II (N=27)</a:t>
                      </a:r>
                    </a:p>
                    <a:p>
                      <a:pPr algn="ctr"/>
                      <a:r>
                        <a:rPr lang="en-US" sz="4400" dirty="0"/>
                        <a:t>Level III (N=1)</a:t>
                      </a:r>
                    </a:p>
                    <a:p>
                      <a:pPr algn="ctr"/>
                      <a:r>
                        <a:rPr lang="en-US" sz="4400" dirty="0"/>
                        <a:t>Level V  (N=6)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0994"/>
                  </a:ext>
                </a:extLst>
              </a:tr>
              <a:tr h="344071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Pinna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13.8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Parotid (N=24)</a:t>
                      </a:r>
                    </a:p>
                    <a:p>
                      <a:pPr algn="ctr"/>
                      <a:r>
                        <a:rPr lang="en-US" sz="4400" dirty="0"/>
                        <a:t>Post-auricular (N=3)</a:t>
                      </a:r>
                    </a:p>
                    <a:p>
                      <a:pPr algn="ctr"/>
                      <a:r>
                        <a:rPr lang="en-US" sz="4400" dirty="0"/>
                        <a:t>Level II (N=26)</a:t>
                      </a:r>
                    </a:p>
                    <a:p>
                      <a:pPr algn="ctr"/>
                      <a:r>
                        <a:rPr lang="en-US" sz="4400" dirty="0"/>
                        <a:t>Level III (N=1)</a:t>
                      </a:r>
                    </a:p>
                    <a:p>
                      <a:pPr algn="ctr"/>
                      <a:r>
                        <a:rPr lang="en-US" sz="4400" dirty="0"/>
                        <a:t>Level V (N=1)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761886"/>
                  </a:ext>
                </a:extLst>
              </a:tr>
              <a:tr h="398078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Scalp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Parotid (N=8)</a:t>
                      </a:r>
                    </a:p>
                    <a:p>
                      <a:pPr algn="ctr"/>
                      <a:r>
                        <a:rPr lang="en-US" sz="4400" dirty="0"/>
                        <a:t>Post-auricular (N=1)</a:t>
                      </a:r>
                    </a:p>
                    <a:p>
                      <a:pPr algn="ctr"/>
                      <a:r>
                        <a:rPr lang="en-US" sz="4400" dirty="0"/>
                        <a:t>Occipital (N=4)</a:t>
                      </a:r>
                    </a:p>
                    <a:p>
                      <a:pPr algn="ctr"/>
                      <a:r>
                        <a:rPr lang="en-US" sz="4400" dirty="0"/>
                        <a:t>Temple (N=2)</a:t>
                      </a:r>
                    </a:p>
                    <a:p>
                      <a:pPr algn="ctr"/>
                      <a:r>
                        <a:rPr lang="en-US" sz="4400" dirty="0"/>
                        <a:t>Level II (N=11)</a:t>
                      </a:r>
                    </a:p>
                    <a:p>
                      <a:pPr algn="ctr"/>
                      <a:r>
                        <a:rPr lang="en-US" sz="4400" dirty="0"/>
                        <a:t>Level V (N=4)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29096"/>
                  </a:ext>
                </a:extLst>
              </a:tr>
              <a:tr h="143109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Temple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Parotid (N=16)</a:t>
                      </a:r>
                    </a:p>
                    <a:p>
                      <a:pPr algn="ctr"/>
                      <a:r>
                        <a:rPr lang="en-US" sz="4400" dirty="0"/>
                        <a:t>Level II (N=6)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876572"/>
                  </a:ext>
                </a:extLst>
              </a:tr>
              <a:tr h="344071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Parotid (N=3)</a:t>
                      </a:r>
                    </a:p>
                    <a:p>
                      <a:pPr algn="ctr"/>
                      <a:r>
                        <a:rPr lang="en-US" sz="4400" dirty="0"/>
                        <a:t>Level I (N=2)</a:t>
                      </a:r>
                    </a:p>
                    <a:p>
                      <a:pPr algn="ctr"/>
                      <a:r>
                        <a:rPr lang="en-US" sz="4400" dirty="0"/>
                        <a:t>Level II (N=17)</a:t>
                      </a:r>
                    </a:p>
                    <a:p>
                      <a:pPr algn="ctr"/>
                      <a:r>
                        <a:rPr lang="en-US" sz="4400" dirty="0"/>
                        <a:t>Level IV (N=1)</a:t>
                      </a:r>
                    </a:p>
                    <a:p>
                      <a:pPr algn="ctr"/>
                      <a:r>
                        <a:rPr lang="en-US" sz="4400" dirty="0"/>
                        <a:t>Level V (N=4)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625842"/>
                  </a:ext>
                </a:extLst>
              </a:tr>
              <a:tr h="344071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Forehead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Parotid (N=12)</a:t>
                      </a:r>
                    </a:p>
                    <a:p>
                      <a:pPr algn="ctr"/>
                      <a:r>
                        <a:rPr lang="en-US" sz="4400" dirty="0"/>
                        <a:t>Temple (N=5)</a:t>
                      </a:r>
                    </a:p>
                    <a:p>
                      <a:pPr algn="ctr"/>
                      <a:r>
                        <a:rPr lang="en-US" sz="4400" dirty="0"/>
                        <a:t>Level I (N=3)</a:t>
                      </a:r>
                    </a:p>
                    <a:p>
                      <a:pPr algn="ctr"/>
                      <a:r>
                        <a:rPr lang="en-US" sz="4400" dirty="0"/>
                        <a:t>Level II (N=8)</a:t>
                      </a:r>
                    </a:p>
                    <a:p>
                      <a:pPr algn="ctr"/>
                      <a:r>
                        <a:rPr lang="en-US" sz="4400" dirty="0"/>
                        <a:t>Level V (N=2)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26554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9E384978-F58B-2249-9E75-D2828C310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06" y="34747246"/>
            <a:ext cx="15575899" cy="6229168"/>
          </a:xfrm>
          <a:prstGeom prst="rect">
            <a:avLst/>
          </a:prstGeom>
          <a:solidFill>
            <a:schemeClr val="bg1"/>
          </a:solidFill>
          <a:ln w="25400">
            <a:solidFill>
              <a:srgbClr val="494748"/>
            </a:solidFill>
            <a:miter lim="800000"/>
            <a:headEnd/>
            <a:tailEnd/>
          </a:ln>
          <a:effectLst/>
        </p:spPr>
        <p:txBody>
          <a:bodyPr lIns="375509" tIns="375509" rIns="375509" bIns="375509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D345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952097">
              <a:spcBef>
                <a:spcPct val="50000"/>
              </a:spcBef>
            </a:pPr>
            <a:r>
              <a:rPr lang="en-CA" sz="4800" dirty="0">
                <a:latin typeface="Arial" panose="020B0604020202020204" pitchFamily="34" charset="0"/>
                <a:cs typeface="Arial" panose="020B0604020202020204" pitchFamily="34" charset="0"/>
              </a:rPr>
              <a:t>These data </a:t>
            </a: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demonstrate a predictable correlation between sentinel lymph node location and commonly encountered anatomical subsites. This has benefits in surgical planning and in communication with patients prior to results of radionuclide location; often performed on the same day as surgery.</a:t>
            </a:r>
          </a:p>
          <a:p>
            <a:pPr defTabSz="952097">
              <a:spcBef>
                <a:spcPct val="50000"/>
              </a:spcBef>
            </a:pP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/>
            <a:endParaRPr lang="en-US" sz="3993" b="1" dirty="0">
              <a:solidFill>
                <a:srgbClr val="0022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/>
            <a:endParaRPr lang="en-US" sz="3993" b="1" dirty="0">
              <a:solidFill>
                <a:srgbClr val="0022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06EC122-7F39-DF49-9C72-81306DFCC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0605" y="38458588"/>
            <a:ext cx="12232619" cy="2537012"/>
          </a:xfrm>
          <a:prstGeom prst="rect">
            <a:avLst/>
          </a:prstGeom>
          <a:solidFill>
            <a:schemeClr val="bg1"/>
          </a:solidFill>
          <a:ln w="25400">
            <a:solidFill>
              <a:srgbClr val="494748"/>
            </a:solidFill>
            <a:miter lim="800000"/>
            <a:headEnd/>
            <a:tailEnd/>
          </a:ln>
          <a:effectLst/>
        </p:spPr>
        <p:txBody>
          <a:bodyPr lIns="375509" tIns="375509" rIns="375509" bIns="375509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2097" eaLnBrk="0" hangingPunct="0">
              <a:spcBef>
                <a:spcPct val="50000"/>
              </a:spcBef>
            </a:pPr>
            <a:r>
              <a:rPr lang="en-GB" sz="5500" b="1" cap="all" dirty="0">
                <a:solidFill>
                  <a:srgbClr val="D345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 eaLnBrk="0" hangingPunct="0">
              <a:spcBef>
                <a:spcPct val="50000"/>
              </a:spcBef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Daniel.Armstrong@nhs.net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1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4605</TotalTime>
  <Words>581</Words>
  <Application>Microsoft Macintosh PowerPoint</Application>
  <PresentationFormat>Custom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lewis@talking-slides.com</dc:creator>
  <cp:lastModifiedBy>Joanna Needs-Howe</cp:lastModifiedBy>
  <cp:revision>26</cp:revision>
  <dcterms:created xsi:type="dcterms:W3CDTF">2022-03-22T13:21:28Z</dcterms:created>
  <dcterms:modified xsi:type="dcterms:W3CDTF">2023-05-11T21:47:41Z</dcterms:modified>
</cp:coreProperties>
</file>