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9" r:id="rId4"/>
    <p:sldId id="261" r:id="rId5"/>
    <p:sldId id="264" r:id="rId6"/>
    <p:sldId id="265" r:id="rId7"/>
    <p:sldId id="271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4144"/>
  </p:normalViewPr>
  <p:slideViewPr>
    <p:cSldViewPr snapToGrid="0" snapToObjects="1">
      <p:cViewPr varScale="1">
        <p:scale>
          <a:sx n="91" d="100"/>
          <a:sy n="91" d="100"/>
        </p:scale>
        <p:origin x="13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399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49DEA-4F5A-7047-BBFC-B40756B33E7A}" type="datetimeFigureOut">
              <a:rPr lang="en-US" smtClean="0"/>
              <a:t>7/20/22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9ECF2-83DE-D84D-AE57-576B787A2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4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9ECF2-83DE-D84D-AE57-576B787A22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60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9ECF2-83DE-D84D-AE57-576B787A22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58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Covered by the equality act 1980  -</a:t>
            </a:r>
          </a:p>
          <a:p>
            <a:endParaRPr lang="en-US" dirty="0"/>
          </a:p>
          <a:p>
            <a:r>
              <a:rPr lang="en-US" dirty="0"/>
              <a:t>This covers comments which objectify a person based on their gender.</a:t>
            </a:r>
          </a:p>
          <a:p>
            <a:endParaRPr lang="en-US" dirty="0"/>
          </a:p>
          <a:p>
            <a:r>
              <a:rPr lang="en-US" dirty="0"/>
              <a:t>In a recent trainee survey 12% report some form of sexual misconduct, and as you expect, this disproportionately affects female trainees, but is not </a:t>
            </a:r>
            <a:r>
              <a:rPr lang="en-US" dirty="0" err="1"/>
              <a:t>exclusiverly</a:t>
            </a:r>
            <a:r>
              <a:rPr lang="en-US" dirty="0"/>
              <a:t> their gender issue.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9ECF2-83DE-D84D-AE57-576B787A22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05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Affects both genders, but disproportionately affects women more.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9ECF2-83DE-D84D-AE57-576B787A22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48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working to address this pathway of concern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E9ECF2-83DE-D84D-AE57-576B787A22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06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0F28-97C7-5636-3594-D82921987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3349B7-3215-8DA6-27D8-A82F2A166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41D46-F013-5BCB-37DF-5F6D4F69E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30B44-E6DF-2544-B442-DA6EA112D046}" type="datetimeFigureOut">
              <a:rPr lang="en-US" smtClean="0"/>
              <a:t>7/20/22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75DAE-6A3F-2DFC-8D16-117E339B1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EB778-D87F-BF28-F3AB-70149B73B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0409-EDEC-D341-849D-E7928D55A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88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7A56-6826-A069-41C8-C1D860522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2253BA-23A2-6713-B944-C9AF3259A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1095F-96E0-66AB-DA63-290AEFB10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30B44-E6DF-2544-B442-DA6EA112D046}" type="datetimeFigureOut">
              <a:rPr lang="en-US" smtClean="0"/>
              <a:t>7/20/22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817D0-FDCD-3C19-D56E-94F1E137C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DBF4B-4DFF-B168-464B-2E347C265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0409-EDEC-D341-849D-E7928D55A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44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527E1E-7B46-E5DB-91A2-B15908BFCE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52E015-1066-D3AC-D474-26D9B9372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C9CC1-1B87-A493-7FCD-6C617355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30B44-E6DF-2544-B442-DA6EA112D046}" type="datetimeFigureOut">
              <a:rPr lang="en-US" smtClean="0"/>
              <a:t>7/20/22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163B1-5112-0F22-2C1E-6E7713BD6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E1019-75DC-8313-A0D2-ECFF8F5A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0409-EDEC-D341-849D-E7928D55A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8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A301B-5431-CB4F-0E81-53DD36823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BE0DA-5976-8836-7884-C3E0BEE66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C117F-09D9-24A5-382F-AE5C2084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30B44-E6DF-2544-B442-DA6EA112D046}" type="datetimeFigureOut">
              <a:rPr lang="en-US" smtClean="0"/>
              <a:t>7/20/22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1F0C6-3CEB-E5B8-DCAD-DED7C456C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C8739-5E99-7139-5A50-D6D406D17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0409-EDEC-D341-849D-E7928D55A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7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1FDE5-95B8-2A51-E819-50CBB02D2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354B4-E2D8-14BC-8581-0F2A6F394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41C98-C464-80EF-BFDD-7C606DE84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30B44-E6DF-2544-B442-DA6EA112D046}" type="datetimeFigureOut">
              <a:rPr lang="en-US" smtClean="0"/>
              <a:t>7/20/22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76AF6-9F22-38F3-7FB8-A6E401DBA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9BFE7-CE86-4B75-4311-E1416239C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0409-EDEC-D341-849D-E7928D55A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1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36626-8D15-5D24-6CC3-9156BCB68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A47A8-438E-DEAE-48FC-AB2A954B11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6633BC-23C8-B7CF-F2E6-33732C1C4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B00EE-7EFF-1FCA-42EB-7C4EB1018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30B44-E6DF-2544-B442-DA6EA112D046}" type="datetimeFigureOut">
              <a:rPr lang="en-US" smtClean="0"/>
              <a:t>7/20/22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59F61-8944-1E2C-A6B1-D607CA49C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61AB6E-3995-DDB9-146C-ED2E213CE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0409-EDEC-D341-849D-E7928D55A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49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09B28-B032-933C-897D-46142FDF5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5F3B0-3431-9761-E78C-9B945BD8A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6F88E7-F4B6-3A03-F21A-5E69DD8E9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ACD26D-2DFF-2EE1-F01C-47CC227DD7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D77674-49A9-1100-9F12-3342B454EF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2A42CB-E908-2BB6-50A0-0B70740B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30B44-E6DF-2544-B442-DA6EA112D046}" type="datetimeFigureOut">
              <a:rPr lang="en-US" smtClean="0"/>
              <a:t>7/20/22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1F6B9A-1770-E914-73D4-5773A45D0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FB4FBE-36E8-49D0-889B-C7CDFE5A0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0409-EDEC-D341-849D-E7928D55A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01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9FBD4-44BE-C37A-CBCC-54DB91862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77D558-8F0F-4177-C0E3-8E22F7E61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30B44-E6DF-2544-B442-DA6EA112D046}" type="datetimeFigureOut">
              <a:rPr lang="en-US" smtClean="0"/>
              <a:t>7/20/22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2023A2-3B70-37A5-5EE6-A22825080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5B6D82-431D-332C-76B5-DC529345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0409-EDEC-D341-849D-E7928D55A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7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F3AD0-6771-5CD1-BA32-EEC3477DB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30B44-E6DF-2544-B442-DA6EA112D046}" type="datetimeFigureOut">
              <a:rPr lang="en-US" smtClean="0"/>
              <a:t>7/20/22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8DE82A-3CD0-7D8C-0FCB-62AE11DE2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CB487-8E2A-F564-1673-92CD2CF0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0409-EDEC-D341-849D-E7928D55A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08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AB273-892C-0EBF-86CC-DFEC76A6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75AA6-69A7-3ACF-42D2-32BA4E43D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10801-0F40-08EF-62A9-5487BFB51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6B7FE-5E1F-67C9-EB74-D6975796E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30B44-E6DF-2544-B442-DA6EA112D046}" type="datetimeFigureOut">
              <a:rPr lang="en-US" smtClean="0"/>
              <a:t>7/20/22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E92424-9399-9681-DE76-854BE6FA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CD303A-41C1-AFAA-6494-4E7375C2F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0409-EDEC-D341-849D-E7928D55A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40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FC339-9625-C5A5-2964-A8B9A5E5D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A689E5-DF63-8B2C-588D-C6992101DE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79B69-34CE-513B-1CF9-3AEEEBDB0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2C4EA0-2800-6144-AAFF-D8594040A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30B44-E6DF-2544-B442-DA6EA112D046}" type="datetimeFigureOut">
              <a:rPr lang="en-US" smtClean="0"/>
              <a:t>7/20/22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6208C-CF34-ADCF-D325-6BBFB655B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EE6328-9FE7-3896-BDA1-B9EC15821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0409-EDEC-D341-849D-E7928D55A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6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9B8EA0-FCE7-6CB5-4F10-97FF9E42B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E1314-DA79-58AF-4430-EB05F7368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93D40-093C-F7A2-8D93-411C8D326D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30B44-E6DF-2544-B442-DA6EA112D046}" type="datetimeFigureOut">
              <a:rPr lang="en-US" smtClean="0"/>
              <a:t>7/20/22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F8E46-C8EC-B6BA-D952-C1F2264D5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B7ECA-57ED-A390-7307-525ED8120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40409-EDEC-D341-849D-E7928D55A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07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C25D7-C691-9561-B6DE-7F7C12072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74432"/>
            <a:ext cx="9144000" cy="1290950"/>
          </a:xfrm>
        </p:spPr>
        <p:txBody>
          <a:bodyPr/>
          <a:lstStyle/>
          <a:p>
            <a:r>
              <a:rPr lang="en-GB" b="1" dirty="0"/>
              <a:t>#</a:t>
            </a:r>
            <a:r>
              <a:rPr lang="en-GB" b="1" dirty="0" err="1"/>
              <a:t>timesup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BFBDD2-2E7D-37E4-4A39-31E6FD1D2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33958"/>
            <a:ext cx="9144000" cy="246380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Sexual Misconduct in Surgery</a:t>
            </a:r>
          </a:p>
          <a:p>
            <a:r>
              <a:rPr lang="en-US" dirty="0"/>
              <a:t>What it means for us in OMFS</a:t>
            </a:r>
          </a:p>
          <a:p>
            <a:endParaRPr lang="en-US" dirty="0"/>
          </a:p>
          <a:p>
            <a:r>
              <a:rPr lang="en-US" dirty="0"/>
              <a:t>Nabeela Ahmed &amp; Carrie Newlands</a:t>
            </a:r>
          </a:p>
          <a:p>
            <a:r>
              <a:rPr lang="en-US" dirty="0"/>
              <a:t>EDI Leads – BAOMS Council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336A7955-93C3-0F2E-BC09-1264CEC8C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9" y="5189533"/>
            <a:ext cx="12186650" cy="172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29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60C580C6-DBC1-B15A-97EA-724DA0678E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12" b="1"/>
          <a:stretch/>
        </p:blipFill>
        <p:spPr>
          <a:xfrm>
            <a:off x="-184615" y="-85723"/>
            <a:ext cx="9911399" cy="702945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285195-73AB-E472-084E-656CB8642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3139" y="422277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/>
              <a:t>RCS Bulletin Summer 2021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0755C0D-3490-89DC-E354-83866B6FB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8853" y="2434201"/>
            <a:ext cx="3822189" cy="3595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Triggered widespread #metoo reporting from multiple female trainees on #SoMe.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Reports covered physical harassment, assault and even rape.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Discussion within OMFS mirrored these stories.</a:t>
            </a:r>
          </a:p>
        </p:txBody>
      </p:sp>
    </p:spTree>
    <p:extLst>
      <p:ext uri="{BB962C8B-B14F-4D97-AF65-F5344CB8AC3E}">
        <p14:creationId xmlns:p14="http://schemas.microsoft.com/office/powerpoint/2010/main" val="2012154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7B0B2-E49E-1B28-EAA7-F5244A9EF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Sexual Misconduct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6C58D-9DC5-4056-D2E4-0BC820A4E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GB" dirty="0"/>
              <a:t>Sexual harassment is unwanted behaviour of a sexual nature. The law (Equality Act 2010) protects the following people against sexual harassment at work.</a:t>
            </a:r>
          </a:p>
          <a:p>
            <a:endParaRPr lang="en-US" dirty="0"/>
          </a:p>
          <a:p>
            <a:r>
              <a:rPr lang="en-GB" dirty="0"/>
              <a:t>Sexual assault is indecent exposure, sexual threats and unwanted touching ("less serious") and rape or assault by penetration including attempts ("serious"), by any person including a partner or family member.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895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BD509-B80F-B988-943D-BECCC7C3F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what do you do if a trainee/colleague reports any concerning behaviours?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9533A-A3EC-B415-ED2B-244C4E955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 where in our opinion things go wrong and contribute to mismanagement and under-reporting of the issue.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But, both harassment and assault are covered by statutory law and can be reported to the police.</a:t>
            </a:r>
          </a:p>
        </p:txBody>
      </p:sp>
    </p:spTree>
    <p:extLst>
      <p:ext uri="{BB962C8B-B14F-4D97-AF65-F5344CB8AC3E}">
        <p14:creationId xmlns:p14="http://schemas.microsoft.com/office/powerpoint/2010/main" val="26333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83532-9C7C-3179-EC71-9D7FFCE12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concerns are raised to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C883B-F090-2931-BF13-F9C065BA7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Acknowledge them.</a:t>
            </a:r>
          </a:p>
          <a:p>
            <a:r>
              <a:rPr lang="en-US" dirty="0"/>
              <a:t>Refer to Trust and Practice Policy</a:t>
            </a:r>
          </a:p>
          <a:p>
            <a:r>
              <a:rPr lang="en-US" dirty="0"/>
              <a:t>Liaise with BMA</a:t>
            </a:r>
          </a:p>
          <a:p>
            <a:r>
              <a:rPr lang="en-US" dirty="0"/>
              <a:t>RCS England helpline</a:t>
            </a:r>
          </a:p>
          <a:p>
            <a:endParaRPr lang="en-US" dirty="0"/>
          </a:p>
          <a:p>
            <a:r>
              <a:rPr lang="en-US" dirty="0"/>
              <a:t>WPSMS or RACS – are both great resources.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DO NOT PUT THIS BACK ON THE PERSON RAISING CONCERNS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There is no clear NHS policy/consensus on how this should be managed.</a:t>
            </a:r>
          </a:p>
        </p:txBody>
      </p:sp>
    </p:spTree>
    <p:extLst>
      <p:ext uri="{BB962C8B-B14F-4D97-AF65-F5344CB8AC3E}">
        <p14:creationId xmlns:p14="http://schemas.microsoft.com/office/powerpoint/2010/main" val="4181059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D90FE-0598-A4E9-9D1A-18A9459AE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 to address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AACC9-1A18-B927-0858-A6EB7FF4F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Ensure all aware of zero tolerance to this conduct.</a:t>
            </a:r>
          </a:p>
          <a:p>
            <a:endParaRPr lang="en-US" dirty="0"/>
          </a:p>
          <a:p>
            <a:r>
              <a:rPr lang="en-US" dirty="0"/>
              <a:t>Speak to colleagues routinely at induction events about zero tolerance to bullying/racism and of course, sexual misconduct.</a:t>
            </a:r>
          </a:p>
          <a:p>
            <a:endParaRPr lang="en-US" dirty="0"/>
          </a:p>
          <a:p>
            <a:r>
              <a:rPr lang="en-US" dirty="0"/>
              <a:t>Empower colleagues to speak up and consider your role as a confident/ally.</a:t>
            </a:r>
          </a:p>
          <a:p>
            <a:endParaRPr lang="en-US" dirty="0"/>
          </a:p>
          <a:p>
            <a:r>
              <a:rPr lang="en-US" dirty="0"/>
              <a:t>Liaise with Guardian of Safe Working at local Trust if you require support. Access WPSMS website.</a:t>
            </a:r>
          </a:p>
        </p:txBody>
      </p:sp>
    </p:spTree>
    <p:extLst>
      <p:ext uri="{BB962C8B-B14F-4D97-AF65-F5344CB8AC3E}">
        <p14:creationId xmlns:p14="http://schemas.microsoft.com/office/powerpoint/2010/main" val="740783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C4F0A-6A26-0877-1936-B983833EF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BAOMS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72E74-7C4C-704F-1C79-27BEB5887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dirty="0"/>
              <a:t>BAOMS holds inappropriate behaviour brings our profession into disrepute, is not, and will never be acceptable. We share the disappointment that colleagues directly affected in such a way have been failed by systems currently in place.</a:t>
            </a:r>
          </a:p>
        </p:txBody>
      </p:sp>
    </p:spTree>
    <p:extLst>
      <p:ext uri="{BB962C8B-B14F-4D97-AF65-F5344CB8AC3E}">
        <p14:creationId xmlns:p14="http://schemas.microsoft.com/office/powerpoint/2010/main" val="2133889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AD6A7F-7E42-0195-E1F9-D4013088E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http://www.wpsms.org.uk/</a:t>
            </a: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8EDFFB9-2F5B-00C4-BD6E-E3D0924F39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3"/>
          <a:stretch/>
        </p:blipFill>
        <p:spPr>
          <a:xfrm>
            <a:off x="4038600" y="1405635"/>
            <a:ext cx="7188199" cy="404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08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22702</TotalTime>
  <Words>435</Words>
  <Application>Microsoft Macintosh PowerPoint</Application>
  <PresentationFormat>Widescreen</PresentationFormat>
  <Paragraphs>60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#timesup</vt:lpstr>
      <vt:lpstr>RCS Bulletin Summer 2021</vt:lpstr>
      <vt:lpstr>Definition of Sexual Misconduct</vt:lpstr>
      <vt:lpstr>So, what do you do if a trainee/colleague reports any concerning behaviours?</vt:lpstr>
      <vt:lpstr>What if concerns are raised to you?</vt:lpstr>
      <vt:lpstr>What can we do to address this?</vt:lpstr>
      <vt:lpstr>BAOMS Policy</vt:lpstr>
      <vt:lpstr>http://www.wpsms.org.uk/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#timesup</dc:title>
  <dc:creator>nabeela ahmed</dc:creator>
  <cp:lastModifiedBy>nabeela ahmed</cp:lastModifiedBy>
  <cp:revision>12</cp:revision>
  <dcterms:created xsi:type="dcterms:W3CDTF">2022-06-06T17:57:53Z</dcterms:created>
  <dcterms:modified xsi:type="dcterms:W3CDTF">2022-07-19T23:25:54Z</dcterms:modified>
</cp:coreProperties>
</file>